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48"/>
  </p:notesMasterIdLst>
  <p:handoutMasterIdLst>
    <p:handoutMasterId r:id="rId49"/>
  </p:handoutMasterIdLst>
  <p:sldIdLst>
    <p:sldId id="343" r:id="rId5"/>
    <p:sldId id="256" r:id="rId6"/>
    <p:sldId id="287" r:id="rId7"/>
    <p:sldId id="346" r:id="rId8"/>
    <p:sldId id="285" r:id="rId9"/>
    <p:sldId id="286" r:id="rId10"/>
    <p:sldId id="334" r:id="rId11"/>
    <p:sldId id="349" r:id="rId12"/>
    <p:sldId id="339" r:id="rId13"/>
    <p:sldId id="341" r:id="rId14"/>
    <p:sldId id="350" r:id="rId15"/>
    <p:sldId id="351" r:id="rId16"/>
    <p:sldId id="352" r:id="rId17"/>
    <p:sldId id="291" r:id="rId18"/>
    <p:sldId id="353" r:id="rId19"/>
    <p:sldId id="354" r:id="rId20"/>
    <p:sldId id="312" r:id="rId21"/>
    <p:sldId id="355" r:id="rId22"/>
    <p:sldId id="356" r:id="rId23"/>
    <p:sldId id="357" r:id="rId24"/>
    <p:sldId id="313" r:id="rId25"/>
    <p:sldId id="358" r:id="rId26"/>
    <p:sldId id="337" r:id="rId27"/>
    <p:sldId id="359" r:id="rId28"/>
    <p:sldId id="333" r:id="rId29"/>
    <p:sldId id="345" r:id="rId30"/>
    <p:sldId id="360" r:id="rId31"/>
    <p:sldId id="361" r:id="rId32"/>
    <p:sldId id="342" r:id="rId33"/>
    <p:sldId id="362" r:id="rId34"/>
    <p:sldId id="347" r:id="rId35"/>
    <p:sldId id="348" r:id="rId36"/>
    <p:sldId id="363" r:id="rId37"/>
    <p:sldId id="315" r:id="rId38"/>
    <p:sldId id="364" r:id="rId39"/>
    <p:sldId id="316" r:id="rId40"/>
    <p:sldId id="365" r:id="rId41"/>
    <p:sldId id="366" r:id="rId42"/>
    <p:sldId id="335" r:id="rId43"/>
    <p:sldId id="336" r:id="rId44"/>
    <p:sldId id="300" r:id="rId45"/>
    <p:sldId id="367" r:id="rId46"/>
    <p:sldId id="368" r:id="rId47"/>
  </p:sldIdLst>
  <p:sldSz cx="12192000" cy="6858000"/>
  <p:notesSz cx="6858000" cy="9144000"/>
  <p:custDataLst>
    <p:tags r:id="rId5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D7664E8C-43CB-42A6-97E9-1DCB8EF504A7}">
          <p14:sldIdLst>
            <p14:sldId id="343"/>
            <p14:sldId id="256"/>
            <p14:sldId id="287"/>
            <p14:sldId id="346"/>
            <p14:sldId id="285"/>
            <p14:sldId id="286"/>
            <p14:sldId id="334"/>
          </p14:sldIdLst>
        </p14:section>
        <p14:section name="About" id="{8D469B56-0BF5-46DE-9C77-353F08FEDBDC}">
          <p14:sldIdLst>
            <p14:sldId id="349"/>
            <p14:sldId id="339"/>
            <p14:sldId id="341"/>
            <p14:sldId id="350"/>
            <p14:sldId id="351"/>
            <p14:sldId id="352"/>
            <p14:sldId id="291"/>
            <p14:sldId id="353"/>
            <p14:sldId id="354"/>
            <p14:sldId id="312"/>
            <p14:sldId id="355"/>
            <p14:sldId id="356"/>
            <p14:sldId id="357"/>
            <p14:sldId id="313"/>
            <p14:sldId id="358"/>
            <p14:sldId id="337"/>
            <p14:sldId id="359"/>
            <p14:sldId id="333"/>
            <p14:sldId id="345"/>
            <p14:sldId id="360"/>
            <p14:sldId id="361"/>
            <p14:sldId id="342"/>
            <p14:sldId id="362"/>
            <p14:sldId id="347"/>
            <p14:sldId id="348"/>
            <p14:sldId id="363"/>
            <p14:sldId id="315"/>
            <p14:sldId id="364"/>
            <p14:sldId id="316"/>
            <p14:sldId id="365"/>
            <p14:sldId id="366"/>
            <p14:sldId id="335"/>
            <p14:sldId id="336"/>
          </p14:sldIdLst>
        </p14:section>
        <p14:section name="Closing" id="{FA5A18A6-9B0E-D34D-9EA8-435F1DD04435}">
          <p14:sldIdLst>
            <p14:sldId id="300"/>
            <p14:sldId id="367"/>
            <p14:sldId id="368"/>
          </p14:sldIdLst>
        </p14:section>
      </p14:sectionLst>
    </p:ext>
    <p:ext uri="{EFAFB233-063F-42B5-8137-9DF3F51BA10A}">
      <p15:sldGuideLst xmlns:p15="http://schemas.microsoft.com/office/powerpoint/2012/main">
        <p15:guide id="1" orient="horz" pos="4032" userDrawn="1">
          <p15:clr>
            <a:srgbClr val="A4A3A4"/>
          </p15:clr>
        </p15:guide>
        <p15:guide id="2" pos="31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81BC43"/>
    <a:srgbClr val="F4BB28"/>
    <a:srgbClr val="1C609E"/>
    <a:srgbClr val="235A93"/>
    <a:srgbClr val="A3D8C7"/>
    <a:srgbClr val="F8C978"/>
    <a:srgbClr val="3DB3B9"/>
    <a:srgbClr val="FFFFFF"/>
    <a:srgbClr val="1E398D"/>
    <a:srgbClr val="F9F9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2C533F-2EA1-4E90-8302-6A40D531B6D3}" v="2278" dt="2024-05-03T20:51:27.5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65" autoAdjust="0"/>
    <p:restoredTop sz="86410" autoAdjust="0"/>
  </p:normalViewPr>
  <p:slideViewPr>
    <p:cSldViewPr snapToGrid="0">
      <p:cViewPr varScale="1">
        <p:scale>
          <a:sx n="104" d="100"/>
          <a:sy n="104" d="100"/>
        </p:scale>
        <p:origin x="144" y="240"/>
      </p:cViewPr>
      <p:guideLst>
        <p:guide orient="horz" pos="4032"/>
        <p:guide pos="312"/>
      </p:guideLst>
    </p:cSldViewPr>
  </p:slideViewPr>
  <p:outlineViewPr>
    <p:cViewPr>
      <p:scale>
        <a:sx n="33" d="100"/>
        <a:sy n="33" d="100"/>
      </p:scale>
      <p:origin x="0" y="-924"/>
    </p:cViewPr>
  </p:outlineViewPr>
  <p:notesTextViewPr>
    <p:cViewPr>
      <p:scale>
        <a:sx n="1" d="1"/>
        <a:sy n="1" d="1"/>
      </p:scale>
      <p:origin x="0" y="0"/>
    </p:cViewPr>
  </p:notesTextViewPr>
  <p:sorterViewPr>
    <p:cViewPr>
      <p:scale>
        <a:sx n="150" d="100"/>
        <a:sy n="150" d="100"/>
      </p:scale>
      <p:origin x="0" y="-16992"/>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tags" Target="tags/tag1.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56" Type="http://schemas.microsoft.com/office/2018/10/relationships/authors" Target="authors.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png"/><Relationship Id="rId4" Type="http://schemas.openxmlformats.org/officeDocument/2006/relationships/image" Target="../media/image35.jpeg"/></Relationships>
</file>

<file path=ppt/diagrams/_rels/data2.xml.rels><?xml version="1.0" encoding="UTF-8" standalone="yes"?>
<Relationships xmlns="http://schemas.openxmlformats.org/package/2006/relationships"><Relationship Id="rId3" Type="http://schemas.openxmlformats.org/officeDocument/2006/relationships/hyperlink" Target="https://sc.edu/study/colleges_schools/artsandsciences/centers_and_institutes/hvri/data_and_resources/sovi/index.php" TargetMode="External"/><Relationship Id="rId2" Type="http://schemas.openxmlformats.org/officeDocument/2006/relationships/hyperlink" Target="https://tidesandcurrents.noaa.gov/sltrends/" TargetMode="External"/><Relationship Id="rId1" Type="http://schemas.openxmlformats.org/officeDocument/2006/relationships/hyperlink" Target="https://toolkit.climate.gov/tool/canvis" TargetMode="Externa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hyperlink" Target="https://www.ncei.noaa.gov/cdo-web/" TargetMode="External"/></Relationships>
</file>

<file path=ppt/diagrams/_rels/data3.xml.rels><?xml version="1.0" encoding="UTF-8" standalone="yes"?>
<Relationships xmlns="http://schemas.openxmlformats.org/package/2006/relationships"><Relationship Id="rId3" Type="http://schemas.openxmlformats.org/officeDocument/2006/relationships/hyperlink" Target="https://www.ecfrpc.org/resiliency" TargetMode="External"/><Relationship Id="rId7" Type="http://schemas.openxmlformats.org/officeDocument/2006/relationships/image" Target="../media/image43.png"/><Relationship Id="rId2" Type="http://schemas.openxmlformats.org/officeDocument/2006/relationships/hyperlink" Target="https://floridadep.gov/orcp" TargetMode="External"/><Relationship Id="rId1" Type="http://schemas.openxmlformats.org/officeDocument/2006/relationships/hyperlink" Target="https://hazards.fema.gov/nri/" TargetMode="Externa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hyperlink" Target="https://www.perilofflood.net/" TargetMode="External"/></Relationships>
</file>

<file path=ppt/diagrams/_rels/drawing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png"/><Relationship Id="rId4" Type="http://schemas.openxmlformats.org/officeDocument/2006/relationships/image" Target="../media/image35.jpeg"/></Relationships>
</file>

<file path=ppt/diagrams/_rels/drawing2.xml.rels><?xml version="1.0" encoding="UTF-8" standalone="yes"?>
<Relationships xmlns="http://schemas.openxmlformats.org/package/2006/relationships"><Relationship Id="rId3" Type="http://schemas.openxmlformats.org/officeDocument/2006/relationships/hyperlink" Target="https://tidesandcurrents.noaa.gov/sltrends/" TargetMode="External"/><Relationship Id="rId2" Type="http://schemas.openxmlformats.org/officeDocument/2006/relationships/hyperlink" Target="https://toolkit.climate.gov/tool/canvis" TargetMode="External"/><Relationship Id="rId1" Type="http://schemas.openxmlformats.org/officeDocument/2006/relationships/image" Target="../media/image39.png"/><Relationship Id="rId6" Type="http://schemas.openxmlformats.org/officeDocument/2006/relationships/hyperlink" Target="https://sc.edu/study/colleges_schools/artsandsciences/centers_and_institutes/hvri/data_and_resources/sovi/index.php" TargetMode="External"/><Relationship Id="rId5" Type="http://schemas.openxmlformats.org/officeDocument/2006/relationships/image" Target="../media/image40.png"/><Relationship Id="rId4" Type="http://schemas.openxmlformats.org/officeDocument/2006/relationships/hyperlink" Target="https://www.ncei.noaa.gov/cdo-web/" TargetMode="External"/></Relationships>
</file>

<file path=ppt/diagrams/_rels/drawing3.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hyperlink" Target="https://www.perilofflood.net/" TargetMode="External"/><Relationship Id="rId2" Type="http://schemas.openxmlformats.org/officeDocument/2006/relationships/hyperlink" Target="https://hazards.fema.gov/nri/" TargetMode="External"/><Relationship Id="rId1" Type="http://schemas.openxmlformats.org/officeDocument/2006/relationships/image" Target="../media/image41.png"/><Relationship Id="rId6" Type="http://schemas.openxmlformats.org/officeDocument/2006/relationships/hyperlink" Target="https://www.ecfrpc.org/resiliency" TargetMode="External"/><Relationship Id="rId5" Type="http://schemas.openxmlformats.org/officeDocument/2006/relationships/image" Target="../media/image43.png"/><Relationship Id="rId4" Type="http://schemas.openxmlformats.org/officeDocument/2006/relationships/hyperlink" Target="https://floridadep.gov/orcp"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90DC7E-E3FA-48E9-BAEC-2F8BA71ED55B}"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5FD894BD-A227-4A79-89D1-41E3DA018DB0}">
      <dgm:prSet/>
      <dgm:spPr/>
      <dgm:t>
        <a:bodyPr/>
        <a:lstStyle/>
        <a:p>
          <a:pPr>
            <a:lnSpc>
              <a:spcPct val="100000"/>
            </a:lnSpc>
            <a:defRPr b="1"/>
          </a:pPr>
          <a:r>
            <a:rPr lang="en-US" dirty="0"/>
            <a:t>Protection</a:t>
          </a:r>
        </a:p>
      </dgm:t>
    </dgm:pt>
    <dgm:pt modelId="{6F379152-79EF-41E7-A72B-BD5B7AC94381}" type="parTrans" cxnId="{81759A5C-4DCD-4A9C-99AC-10129E51E4E3}">
      <dgm:prSet/>
      <dgm:spPr/>
      <dgm:t>
        <a:bodyPr/>
        <a:lstStyle/>
        <a:p>
          <a:endParaRPr lang="en-US"/>
        </a:p>
      </dgm:t>
    </dgm:pt>
    <dgm:pt modelId="{417E1AE9-E0E2-43E7-BC74-56B434116849}" type="sibTrans" cxnId="{81759A5C-4DCD-4A9C-99AC-10129E51E4E3}">
      <dgm:prSet/>
      <dgm:spPr/>
      <dgm:t>
        <a:bodyPr/>
        <a:lstStyle/>
        <a:p>
          <a:endParaRPr lang="en-US"/>
        </a:p>
      </dgm:t>
    </dgm:pt>
    <dgm:pt modelId="{2F64F36D-31F3-4575-8BC0-42D3388B54CE}">
      <dgm:prSet/>
      <dgm:spPr/>
      <dgm:t>
        <a:bodyPr/>
        <a:lstStyle/>
        <a:p>
          <a:pPr>
            <a:lnSpc>
              <a:spcPct val="100000"/>
            </a:lnSpc>
          </a:pPr>
          <a:r>
            <a:rPr lang="en-US" dirty="0"/>
            <a:t>Structurally defensive measures that directly protect vulnerable structures allowing them to be left largely unaltered.</a:t>
          </a:r>
        </a:p>
      </dgm:t>
    </dgm:pt>
    <dgm:pt modelId="{1FC46E9E-72BD-4D37-8574-82ED3A7076DC}" type="parTrans" cxnId="{D9897D68-7E74-4AB4-8952-BE288AE3A127}">
      <dgm:prSet/>
      <dgm:spPr/>
      <dgm:t>
        <a:bodyPr/>
        <a:lstStyle/>
        <a:p>
          <a:endParaRPr lang="en-US"/>
        </a:p>
      </dgm:t>
    </dgm:pt>
    <dgm:pt modelId="{24404B86-02AE-4078-AA56-3F331CCF8D7A}" type="sibTrans" cxnId="{D9897D68-7E74-4AB4-8952-BE288AE3A127}">
      <dgm:prSet/>
      <dgm:spPr/>
      <dgm:t>
        <a:bodyPr/>
        <a:lstStyle/>
        <a:p>
          <a:endParaRPr lang="en-US"/>
        </a:p>
      </dgm:t>
    </dgm:pt>
    <dgm:pt modelId="{69EDA0BE-189F-42EB-96FD-CC8913FD980F}">
      <dgm:prSet/>
      <dgm:spPr/>
      <dgm:t>
        <a:bodyPr/>
        <a:lstStyle/>
        <a:p>
          <a:pPr>
            <a:lnSpc>
              <a:spcPct val="100000"/>
            </a:lnSpc>
            <a:defRPr b="1"/>
          </a:pPr>
          <a:r>
            <a:rPr lang="en-US" dirty="0"/>
            <a:t>Accommodation</a:t>
          </a:r>
        </a:p>
      </dgm:t>
    </dgm:pt>
    <dgm:pt modelId="{A0E44885-A4AC-48AD-8FF0-DF6F0D471D2F}" type="parTrans" cxnId="{7ADA2581-B16B-40A7-AF47-69EADAC7BCF5}">
      <dgm:prSet/>
      <dgm:spPr/>
      <dgm:t>
        <a:bodyPr/>
        <a:lstStyle/>
        <a:p>
          <a:endParaRPr lang="en-US"/>
        </a:p>
      </dgm:t>
    </dgm:pt>
    <dgm:pt modelId="{7A4B0EDA-57B4-441C-A8D9-C901101ED775}" type="sibTrans" cxnId="{7ADA2581-B16B-40A7-AF47-69EADAC7BCF5}">
      <dgm:prSet/>
      <dgm:spPr/>
      <dgm:t>
        <a:bodyPr/>
        <a:lstStyle/>
        <a:p>
          <a:endParaRPr lang="en-US"/>
        </a:p>
      </dgm:t>
    </dgm:pt>
    <dgm:pt modelId="{D5229503-A60F-45D2-80A0-6D52F008B941}">
      <dgm:prSet/>
      <dgm:spPr/>
      <dgm:t>
        <a:bodyPr/>
        <a:lstStyle/>
        <a:p>
          <a:pPr>
            <a:lnSpc>
              <a:spcPct val="100000"/>
            </a:lnSpc>
          </a:pPr>
          <a:r>
            <a:rPr lang="en-US" dirty="0"/>
            <a:t>Alter physical design of vulnerable structures to allow the structure or land use to stay in place with modification</a:t>
          </a:r>
        </a:p>
      </dgm:t>
    </dgm:pt>
    <dgm:pt modelId="{BFADF5A0-363D-41C3-A71D-66F73B7C0B81}" type="parTrans" cxnId="{0ADB4D69-C80D-4243-89C8-A441D32AD1EE}">
      <dgm:prSet/>
      <dgm:spPr/>
      <dgm:t>
        <a:bodyPr/>
        <a:lstStyle/>
        <a:p>
          <a:endParaRPr lang="en-US"/>
        </a:p>
      </dgm:t>
    </dgm:pt>
    <dgm:pt modelId="{28F4B06E-27D3-4385-8EF7-4429F8AE584F}" type="sibTrans" cxnId="{0ADB4D69-C80D-4243-89C8-A441D32AD1EE}">
      <dgm:prSet/>
      <dgm:spPr/>
      <dgm:t>
        <a:bodyPr/>
        <a:lstStyle/>
        <a:p>
          <a:endParaRPr lang="en-US"/>
        </a:p>
      </dgm:t>
    </dgm:pt>
    <dgm:pt modelId="{5F4BD777-FF93-472F-9774-ED7C254267F2}">
      <dgm:prSet/>
      <dgm:spPr/>
      <dgm:t>
        <a:bodyPr/>
        <a:lstStyle/>
        <a:p>
          <a:pPr>
            <a:lnSpc>
              <a:spcPct val="100000"/>
            </a:lnSpc>
            <a:defRPr b="1"/>
          </a:pPr>
          <a:r>
            <a:rPr lang="en-US" dirty="0"/>
            <a:t>Retreat</a:t>
          </a:r>
        </a:p>
      </dgm:t>
    </dgm:pt>
    <dgm:pt modelId="{E6BB7BE8-A1C5-4AC8-9C89-1ACD9EEE078E}" type="parTrans" cxnId="{67B8C127-2540-4CE3-AF46-861DC99FACAC}">
      <dgm:prSet/>
      <dgm:spPr/>
      <dgm:t>
        <a:bodyPr/>
        <a:lstStyle/>
        <a:p>
          <a:endParaRPr lang="en-US"/>
        </a:p>
      </dgm:t>
    </dgm:pt>
    <dgm:pt modelId="{B4532A55-A3EF-472E-813C-7925A570447C}" type="sibTrans" cxnId="{67B8C127-2540-4CE3-AF46-861DC99FACAC}">
      <dgm:prSet/>
      <dgm:spPr/>
      <dgm:t>
        <a:bodyPr/>
        <a:lstStyle/>
        <a:p>
          <a:endParaRPr lang="en-US"/>
        </a:p>
      </dgm:t>
    </dgm:pt>
    <dgm:pt modelId="{C3F53E61-FC36-483E-8468-3FC9BD770FAB}">
      <dgm:prSet/>
      <dgm:spPr/>
      <dgm:t>
        <a:bodyPr/>
        <a:lstStyle/>
        <a:p>
          <a:pPr>
            <a:lnSpc>
              <a:spcPct val="100000"/>
            </a:lnSpc>
          </a:pPr>
          <a:r>
            <a:rPr lang="en-US" dirty="0"/>
            <a:t>Retreat from areas or infrastructure where protection or accommodation will not be efficient or effective; can be voluntary, incentivized, or done gradually.</a:t>
          </a:r>
        </a:p>
      </dgm:t>
    </dgm:pt>
    <dgm:pt modelId="{9A4A5FC0-C16D-424A-988F-D8682D6CFED6}" type="parTrans" cxnId="{2CC91428-3035-4227-8546-84516F61D543}">
      <dgm:prSet/>
      <dgm:spPr/>
      <dgm:t>
        <a:bodyPr/>
        <a:lstStyle/>
        <a:p>
          <a:endParaRPr lang="en-US"/>
        </a:p>
      </dgm:t>
    </dgm:pt>
    <dgm:pt modelId="{75563FE7-09CD-43FE-8C6C-2A6D2A683E9B}" type="sibTrans" cxnId="{2CC91428-3035-4227-8546-84516F61D543}">
      <dgm:prSet/>
      <dgm:spPr/>
      <dgm:t>
        <a:bodyPr/>
        <a:lstStyle/>
        <a:p>
          <a:endParaRPr lang="en-US"/>
        </a:p>
      </dgm:t>
    </dgm:pt>
    <dgm:pt modelId="{9B6EF569-7B28-4E22-9DD5-6EDB3088C5E3}">
      <dgm:prSet/>
      <dgm:spPr/>
      <dgm:t>
        <a:bodyPr/>
        <a:lstStyle/>
        <a:p>
          <a:pPr>
            <a:lnSpc>
              <a:spcPct val="100000"/>
            </a:lnSpc>
            <a:defRPr b="1"/>
          </a:pPr>
          <a:r>
            <a:rPr lang="en-US" dirty="0"/>
            <a:t>Avoidance</a:t>
          </a:r>
        </a:p>
      </dgm:t>
    </dgm:pt>
    <dgm:pt modelId="{14FEC328-63BA-4565-8218-5984E8A7B98B}" type="parTrans" cxnId="{7778B987-44A2-4A84-8898-4DD1EC15217E}">
      <dgm:prSet/>
      <dgm:spPr/>
      <dgm:t>
        <a:bodyPr/>
        <a:lstStyle/>
        <a:p>
          <a:endParaRPr lang="en-US"/>
        </a:p>
      </dgm:t>
    </dgm:pt>
    <dgm:pt modelId="{21654D0B-4725-4614-BB02-A805721DC821}" type="sibTrans" cxnId="{7778B987-44A2-4A84-8898-4DD1EC15217E}">
      <dgm:prSet/>
      <dgm:spPr/>
      <dgm:t>
        <a:bodyPr/>
        <a:lstStyle/>
        <a:p>
          <a:endParaRPr lang="en-US"/>
        </a:p>
      </dgm:t>
    </dgm:pt>
    <dgm:pt modelId="{BA0A45B9-F0F0-4194-8164-0ECADDC98AAA}">
      <dgm:prSet/>
      <dgm:spPr/>
      <dgm:t>
        <a:bodyPr/>
        <a:lstStyle/>
        <a:p>
          <a:pPr>
            <a:lnSpc>
              <a:spcPct val="100000"/>
            </a:lnSpc>
          </a:pPr>
          <a:r>
            <a:rPr lang="en-US" dirty="0"/>
            <a:t>Guiding new development away from areas that are subject to coastal hazards and can be done by implementing policy and/or offering of incentives.</a:t>
          </a:r>
        </a:p>
      </dgm:t>
    </dgm:pt>
    <dgm:pt modelId="{340A6F0D-5DFF-42B1-8C2D-BA9D2E409552}" type="parTrans" cxnId="{03853B4E-3445-420D-8A16-2628ACB906E5}">
      <dgm:prSet/>
      <dgm:spPr/>
      <dgm:t>
        <a:bodyPr/>
        <a:lstStyle/>
        <a:p>
          <a:endParaRPr lang="en-US"/>
        </a:p>
      </dgm:t>
    </dgm:pt>
    <dgm:pt modelId="{D89B584F-E910-4089-876A-F632E03E05AE}" type="sibTrans" cxnId="{03853B4E-3445-420D-8A16-2628ACB906E5}">
      <dgm:prSet/>
      <dgm:spPr/>
      <dgm:t>
        <a:bodyPr/>
        <a:lstStyle/>
        <a:p>
          <a:endParaRPr lang="en-US"/>
        </a:p>
      </dgm:t>
    </dgm:pt>
    <dgm:pt modelId="{09D3B56F-FEC0-4F1C-A240-E6D9B353D245}" type="pres">
      <dgm:prSet presAssocID="{6E90DC7E-E3FA-48E9-BAEC-2F8BA71ED55B}" presName="root" presStyleCnt="0">
        <dgm:presLayoutVars>
          <dgm:dir/>
          <dgm:resizeHandles val="exact"/>
        </dgm:presLayoutVars>
      </dgm:prSet>
      <dgm:spPr/>
    </dgm:pt>
    <dgm:pt modelId="{B27E6017-5D47-4693-8F70-4C6DC2541826}" type="pres">
      <dgm:prSet presAssocID="{5FD894BD-A227-4A79-89D1-41E3DA018DB0}" presName="compNode" presStyleCnt="0"/>
      <dgm:spPr/>
    </dgm:pt>
    <dgm:pt modelId="{4A7C556C-9B78-49D9-BFD5-96F9AAB122CE}" type="pres">
      <dgm:prSet presAssocID="{5FD894BD-A227-4A79-89D1-41E3DA018DB0}" presName="iconRect" presStyleLbl="node1" presStyleIdx="0" presStyleCnt="4" custScaleX="248457" custScaleY="248457" custLinFactNeighborX="65787" custLinFactNeighborY="-65939"/>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F4E1ECEC-B1FE-4EED-BB97-7673C0A72112}" type="pres">
      <dgm:prSet presAssocID="{5FD894BD-A227-4A79-89D1-41E3DA018DB0}" presName="iconSpace" presStyleCnt="0"/>
      <dgm:spPr/>
    </dgm:pt>
    <dgm:pt modelId="{4B837C12-F6B3-470F-9A86-6D1D939637A6}" type="pres">
      <dgm:prSet presAssocID="{5FD894BD-A227-4A79-89D1-41E3DA018DB0}" presName="parTx" presStyleLbl="revTx" presStyleIdx="0" presStyleCnt="8">
        <dgm:presLayoutVars>
          <dgm:chMax val="0"/>
          <dgm:chPref val="0"/>
        </dgm:presLayoutVars>
      </dgm:prSet>
      <dgm:spPr/>
    </dgm:pt>
    <dgm:pt modelId="{6246BD6C-0B2B-42A0-B991-BD3E000B9A0C}" type="pres">
      <dgm:prSet presAssocID="{5FD894BD-A227-4A79-89D1-41E3DA018DB0}" presName="txSpace" presStyleCnt="0"/>
      <dgm:spPr/>
    </dgm:pt>
    <dgm:pt modelId="{2C4B51D1-EF96-4933-8FC8-13D37E201936}" type="pres">
      <dgm:prSet presAssocID="{5FD894BD-A227-4A79-89D1-41E3DA018DB0}" presName="desTx" presStyleLbl="revTx" presStyleIdx="1" presStyleCnt="8">
        <dgm:presLayoutVars/>
      </dgm:prSet>
      <dgm:spPr/>
    </dgm:pt>
    <dgm:pt modelId="{FB0C781D-3997-4780-A5D7-4ED0A9D2973C}" type="pres">
      <dgm:prSet presAssocID="{417E1AE9-E0E2-43E7-BC74-56B434116849}" presName="sibTrans" presStyleCnt="0"/>
      <dgm:spPr/>
    </dgm:pt>
    <dgm:pt modelId="{38948AA1-9E1E-4AAC-9EB3-A66C88779046}" type="pres">
      <dgm:prSet presAssocID="{69EDA0BE-189F-42EB-96FD-CC8913FD980F}" presName="compNode" presStyleCnt="0"/>
      <dgm:spPr/>
    </dgm:pt>
    <dgm:pt modelId="{51982D5F-1364-412D-9837-E91428936CE3}" type="pres">
      <dgm:prSet presAssocID="{69EDA0BE-189F-42EB-96FD-CC8913FD980F}" presName="iconRect" presStyleLbl="node1" presStyleIdx="1" presStyleCnt="4" custScaleX="247427" custScaleY="246620" custLinFactNeighborX="74043" custLinFactNeighborY="-61645"/>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11A90314-6A59-408B-B8A7-C8D688F5A684}" type="pres">
      <dgm:prSet presAssocID="{69EDA0BE-189F-42EB-96FD-CC8913FD980F}" presName="iconSpace" presStyleCnt="0"/>
      <dgm:spPr/>
    </dgm:pt>
    <dgm:pt modelId="{E11625E8-6832-43E5-9B13-4AD7BBBC9288}" type="pres">
      <dgm:prSet presAssocID="{69EDA0BE-189F-42EB-96FD-CC8913FD980F}" presName="parTx" presStyleLbl="revTx" presStyleIdx="2" presStyleCnt="8">
        <dgm:presLayoutVars>
          <dgm:chMax val="0"/>
          <dgm:chPref val="0"/>
        </dgm:presLayoutVars>
      </dgm:prSet>
      <dgm:spPr/>
    </dgm:pt>
    <dgm:pt modelId="{F3E13456-16C7-4AE5-961E-10E95CEE88DB}" type="pres">
      <dgm:prSet presAssocID="{69EDA0BE-189F-42EB-96FD-CC8913FD980F}" presName="txSpace" presStyleCnt="0"/>
      <dgm:spPr/>
    </dgm:pt>
    <dgm:pt modelId="{9906BF60-698A-4D15-8558-C6E454FC7317}" type="pres">
      <dgm:prSet presAssocID="{69EDA0BE-189F-42EB-96FD-CC8913FD980F}" presName="desTx" presStyleLbl="revTx" presStyleIdx="3" presStyleCnt="8">
        <dgm:presLayoutVars/>
      </dgm:prSet>
      <dgm:spPr/>
    </dgm:pt>
    <dgm:pt modelId="{B018D098-747E-4720-94AB-0ED4C4FCD147}" type="pres">
      <dgm:prSet presAssocID="{7A4B0EDA-57B4-441C-A8D9-C901101ED775}" presName="sibTrans" presStyleCnt="0"/>
      <dgm:spPr/>
    </dgm:pt>
    <dgm:pt modelId="{F6B5516E-4D61-46C7-BBB7-4C8ECE69639E}" type="pres">
      <dgm:prSet presAssocID="{5F4BD777-FF93-472F-9774-ED7C254267F2}" presName="compNode" presStyleCnt="0"/>
      <dgm:spPr/>
    </dgm:pt>
    <dgm:pt modelId="{CA3AF041-BB88-483E-99EF-6C429BC25B09}" type="pres">
      <dgm:prSet presAssocID="{5F4BD777-FF93-472F-9774-ED7C254267F2}" presName="iconRect" presStyleLbl="node1" presStyleIdx="2" presStyleCnt="4" custScaleX="258439" custScaleY="241289" custLinFactNeighborX="78758" custLinFactNeighborY="-60514"/>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8F906ED2-D57E-475B-B22D-64A2D2240CB7}" type="pres">
      <dgm:prSet presAssocID="{5F4BD777-FF93-472F-9774-ED7C254267F2}" presName="iconSpace" presStyleCnt="0"/>
      <dgm:spPr/>
    </dgm:pt>
    <dgm:pt modelId="{FD4DFB51-43A6-48A7-A972-B1E7F2AB9135}" type="pres">
      <dgm:prSet presAssocID="{5F4BD777-FF93-472F-9774-ED7C254267F2}" presName="parTx" presStyleLbl="revTx" presStyleIdx="4" presStyleCnt="8">
        <dgm:presLayoutVars>
          <dgm:chMax val="0"/>
          <dgm:chPref val="0"/>
        </dgm:presLayoutVars>
      </dgm:prSet>
      <dgm:spPr/>
    </dgm:pt>
    <dgm:pt modelId="{95EBAFB7-8AC0-453C-BC6F-2BE98B8E8459}" type="pres">
      <dgm:prSet presAssocID="{5F4BD777-FF93-472F-9774-ED7C254267F2}" presName="txSpace" presStyleCnt="0"/>
      <dgm:spPr/>
    </dgm:pt>
    <dgm:pt modelId="{A6167C9B-30B5-4C49-A51B-B62969AE79E3}" type="pres">
      <dgm:prSet presAssocID="{5F4BD777-FF93-472F-9774-ED7C254267F2}" presName="desTx" presStyleLbl="revTx" presStyleIdx="5" presStyleCnt="8">
        <dgm:presLayoutVars/>
      </dgm:prSet>
      <dgm:spPr/>
    </dgm:pt>
    <dgm:pt modelId="{2EB7EECD-77A9-4496-981E-D6262BCE6BD9}" type="pres">
      <dgm:prSet presAssocID="{B4532A55-A3EF-472E-813C-7925A570447C}" presName="sibTrans" presStyleCnt="0"/>
      <dgm:spPr/>
    </dgm:pt>
    <dgm:pt modelId="{C5C2FA86-92AE-4532-86FF-9B644ED930DD}" type="pres">
      <dgm:prSet presAssocID="{9B6EF569-7B28-4E22-9DD5-6EDB3088C5E3}" presName="compNode" presStyleCnt="0"/>
      <dgm:spPr/>
    </dgm:pt>
    <dgm:pt modelId="{91D58B7B-8857-475D-AE9D-AEE909A2D230}" type="pres">
      <dgm:prSet presAssocID="{9B6EF569-7B28-4E22-9DD5-6EDB3088C5E3}" presName="iconRect" presStyleLbl="node1" presStyleIdx="3" presStyleCnt="4" custScaleX="241576" custScaleY="241576" custLinFactNeighborX="70064" custLinFactNeighborY="-60201"/>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1716"/>
          </a:stretch>
        </a:blipFill>
      </dgm:spPr>
    </dgm:pt>
    <dgm:pt modelId="{7365AE31-3B04-431E-B986-F71F0F6494E9}" type="pres">
      <dgm:prSet presAssocID="{9B6EF569-7B28-4E22-9DD5-6EDB3088C5E3}" presName="iconSpace" presStyleCnt="0"/>
      <dgm:spPr/>
    </dgm:pt>
    <dgm:pt modelId="{605C529A-C4D9-4D07-903C-FDB76A56901A}" type="pres">
      <dgm:prSet presAssocID="{9B6EF569-7B28-4E22-9DD5-6EDB3088C5E3}" presName="parTx" presStyleLbl="revTx" presStyleIdx="6" presStyleCnt="8">
        <dgm:presLayoutVars>
          <dgm:chMax val="0"/>
          <dgm:chPref val="0"/>
        </dgm:presLayoutVars>
      </dgm:prSet>
      <dgm:spPr/>
    </dgm:pt>
    <dgm:pt modelId="{A36FF2D8-1720-49D0-AB78-45AAD8DBAA9F}" type="pres">
      <dgm:prSet presAssocID="{9B6EF569-7B28-4E22-9DD5-6EDB3088C5E3}" presName="txSpace" presStyleCnt="0"/>
      <dgm:spPr/>
    </dgm:pt>
    <dgm:pt modelId="{69A93D87-0BFE-4563-AC94-DA82C52C9FE1}" type="pres">
      <dgm:prSet presAssocID="{9B6EF569-7B28-4E22-9DD5-6EDB3088C5E3}" presName="desTx" presStyleLbl="revTx" presStyleIdx="7" presStyleCnt="8">
        <dgm:presLayoutVars/>
      </dgm:prSet>
      <dgm:spPr/>
    </dgm:pt>
  </dgm:ptLst>
  <dgm:cxnLst>
    <dgm:cxn modelId="{0A925622-C731-4248-96AE-505F9D96EC4A}" type="presOf" srcId="{69EDA0BE-189F-42EB-96FD-CC8913FD980F}" destId="{E11625E8-6832-43E5-9B13-4AD7BBBC9288}" srcOrd="0" destOrd="0" presId="urn:microsoft.com/office/officeart/2018/2/layout/IconLabelDescriptionList"/>
    <dgm:cxn modelId="{67B8C127-2540-4CE3-AF46-861DC99FACAC}" srcId="{6E90DC7E-E3FA-48E9-BAEC-2F8BA71ED55B}" destId="{5F4BD777-FF93-472F-9774-ED7C254267F2}" srcOrd="2" destOrd="0" parTransId="{E6BB7BE8-A1C5-4AC8-9C89-1ACD9EEE078E}" sibTransId="{B4532A55-A3EF-472E-813C-7925A570447C}"/>
    <dgm:cxn modelId="{2CC91428-3035-4227-8546-84516F61D543}" srcId="{5F4BD777-FF93-472F-9774-ED7C254267F2}" destId="{C3F53E61-FC36-483E-8468-3FC9BD770FAB}" srcOrd="0" destOrd="0" parTransId="{9A4A5FC0-C16D-424A-988F-D8682D6CFED6}" sibTransId="{75563FE7-09CD-43FE-8C6C-2A6D2A683E9B}"/>
    <dgm:cxn modelId="{CBE39228-0BC7-4F0A-8BCE-5A4B34981309}" type="presOf" srcId="{D5229503-A60F-45D2-80A0-6D52F008B941}" destId="{9906BF60-698A-4D15-8558-C6E454FC7317}" srcOrd="0" destOrd="0" presId="urn:microsoft.com/office/officeart/2018/2/layout/IconLabelDescriptionList"/>
    <dgm:cxn modelId="{81759A5C-4DCD-4A9C-99AC-10129E51E4E3}" srcId="{6E90DC7E-E3FA-48E9-BAEC-2F8BA71ED55B}" destId="{5FD894BD-A227-4A79-89D1-41E3DA018DB0}" srcOrd="0" destOrd="0" parTransId="{6F379152-79EF-41E7-A72B-BD5B7AC94381}" sibTransId="{417E1AE9-E0E2-43E7-BC74-56B434116849}"/>
    <dgm:cxn modelId="{D9897D68-7E74-4AB4-8952-BE288AE3A127}" srcId="{5FD894BD-A227-4A79-89D1-41E3DA018DB0}" destId="{2F64F36D-31F3-4575-8BC0-42D3388B54CE}" srcOrd="0" destOrd="0" parTransId="{1FC46E9E-72BD-4D37-8574-82ED3A7076DC}" sibTransId="{24404B86-02AE-4078-AA56-3F331CCF8D7A}"/>
    <dgm:cxn modelId="{0ADB4D69-C80D-4243-89C8-A441D32AD1EE}" srcId="{69EDA0BE-189F-42EB-96FD-CC8913FD980F}" destId="{D5229503-A60F-45D2-80A0-6D52F008B941}" srcOrd="0" destOrd="0" parTransId="{BFADF5A0-363D-41C3-A71D-66F73B7C0B81}" sibTransId="{28F4B06E-27D3-4385-8EF7-4429F8AE584F}"/>
    <dgm:cxn modelId="{0757794C-F7E8-46BD-B16E-E2BF98E0F482}" type="presOf" srcId="{5F4BD777-FF93-472F-9774-ED7C254267F2}" destId="{FD4DFB51-43A6-48A7-A972-B1E7F2AB9135}" srcOrd="0" destOrd="0" presId="urn:microsoft.com/office/officeart/2018/2/layout/IconLabelDescriptionList"/>
    <dgm:cxn modelId="{03853B4E-3445-420D-8A16-2628ACB906E5}" srcId="{9B6EF569-7B28-4E22-9DD5-6EDB3088C5E3}" destId="{BA0A45B9-F0F0-4194-8164-0ECADDC98AAA}" srcOrd="0" destOrd="0" parTransId="{340A6F0D-5DFF-42B1-8C2D-BA9D2E409552}" sibTransId="{D89B584F-E910-4089-876A-F632E03E05AE}"/>
    <dgm:cxn modelId="{C4893851-76D8-4D94-A342-5970CBD5BA44}" type="presOf" srcId="{5FD894BD-A227-4A79-89D1-41E3DA018DB0}" destId="{4B837C12-F6B3-470F-9A86-6D1D939637A6}" srcOrd="0" destOrd="0" presId="urn:microsoft.com/office/officeart/2018/2/layout/IconLabelDescriptionList"/>
    <dgm:cxn modelId="{41F7D97F-529D-4CED-A26C-225028ABA52B}" type="presOf" srcId="{2F64F36D-31F3-4575-8BC0-42D3388B54CE}" destId="{2C4B51D1-EF96-4933-8FC8-13D37E201936}" srcOrd="0" destOrd="0" presId="urn:microsoft.com/office/officeart/2018/2/layout/IconLabelDescriptionList"/>
    <dgm:cxn modelId="{7ADA2581-B16B-40A7-AF47-69EADAC7BCF5}" srcId="{6E90DC7E-E3FA-48E9-BAEC-2F8BA71ED55B}" destId="{69EDA0BE-189F-42EB-96FD-CC8913FD980F}" srcOrd="1" destOrd="0" parTransId="{A0E44885-A4AC-48AD-8FF0-DF6F0D471D2F}" sibTransId="{7A4B0EDA-57B4-441C-A8D9-C901101ED775}"/>
    <dgm:cxn modelId="{7778B987-44A2-4A84-8898-4DD1EC15217E}" srcId="{6E90DC7E-E3FA-48E9-BAEC-2F8BA71ED55B}" destId="{9B6EF569-7B28-4E22-9DD5-6EDB3088C5E3}" srcOrd="3" destOrd="0" parTransId="{14FEC328-63BA-4565-8218-5984E8A7B98B}" sibTransId="{21654D0B-4725-4614-BB02-A805721DC821}"/>
    <dgm:cxn modelId="{B85E9B96-A097-414A-B9FA-E69B9CB60AD9}" type="presOf" srcId="{C3F53E61-FC36-483E-8468-3FC9BD770FAB}" destId="{A6167C9B-30B5-4C49-A51B-B62969AE79E3}" srcOrd="0" destOrd="0" presId="urn:microsoft.com/office/officeart/2018/2/layout/IconLabelDescriptionList"/>
    <dgm:cxn modelId="{B31057BA-0099-4310-8D4C-F8F74B656720}" type="presOf" srcId="{BA0A45B9-F0F0-4194-8164-0ECADDC98AAA}" destId="{69A93D87-0BFE-4563-AC94-DA82C52C9FE1}" srcOrd="0" destOrd="0" presId="urn:microsoft.com/office/officeart/2018/2/layout/IconLabelDescriptionList"/>
    <dgm:cxn modelId="{100137DF-2E1C-4555-B81D-48E77CB6C255}" type="presOf" srcId="{9B6EF569-7B28-4E22-9DD5-6EDB3088C5E3}" destId="{605C529A-C4D9-4D07-903C-FDB76A56901A}" srcOrd="0" destOrd="0" presId="urn:microsoft.com/office/officeart/2018/2/layout/IconLabelDescriptionList"/>
    <dgm:cxn modelId="{5682EEFF-D89B-49C2-B6FA-D2EDE21D4EA2}" type="presOf" srcId="{6E90DC7E-E3FA-48E9-BAEC-2F8BA71ED55B}" destId="{09D3B56F-FEC0-4F1C-A240-E6D9B353D245}" srcOrd="0" destOrd="0" presId="urn:microsoft.com/office/officeart/2018/2/layout/IconLabelDescriptionList"/>
    <dgm:cxn modelId="{831231BD-55E3-4C39-B8D5-835C40B9B7E3}" type="presParOf" srcId="{09D3B56F-FEC0-4F1C-A240-E6D9B353D245}" destId="{B27E6017-5D47-4693-8F70-4C6DC2541826}" srcOrd="0" destOrd="0" presId="urn:microsoft.com/office/officeart/2018/2/layout/IconLabelDescriptionList"/>
    <dgm:cxn modelId="{9CB6A69A-0097-4D72-A4F1-23B7939031C4}" type="presParOf" srcId="{B27E6017-5D47-4693-8F70-4C6DC2541826}" destId="{4A7C556C-9B78-49D9-BFD5-96F9AAB122CE}" srcOrd="0" destOrd="0" presId="urn:microsoft.com/office/officeart/2018/2/layout/IconLabelDescriptionList"/>
    <dgm:cxn modelId="{65BBCFB9-8D27-4528-8E13-EE3B6ACA36C6}" type="presParOf" srcId="{B27E6017-5D47-4693-8F70-4C6DC2541826}" destId="{F4E1ECEC-B1FE-4EED-BB97-7673C0A72112}" srcOrd="1" destOrd="0" presId="urn:microsoft.com/office/officeart/2018/2/layout/IconLabelDescriptionList"/>
    <dgm:cxn modelId="{E85A8424-8217-4B22-9D22-8116BFFA047C}" type="presParOf" srcId="{B27E6017-5D47-4693-8F70-4C6DC2541826}" destId="{4B837C12-F6B3-470F-9A86-6D1D939637A6}" srcOrd="2" destOrd="0" presId="urn:microsoft.com/office/officeart/2018/2/layout/IconLabelDescriptionList"/>
    <dgm:cxn modelId="{962A80F6-03EA-4FE1-8954-F11D3B6FF07D}" type="presParOf" srcId="{B27E6017-5D47-4693-8F70-4C6DC2541826}" destId="{6246BD6C-0B2B-42A0-B991-BD3E000B9A0C}" srcOrd="3" destOrd="0" presId="urn:microsoft.com/office/officeart/2018/2/layout/IconLabelDescriptionList"/>
    <dgm:cxn modelId="{E2FBE690-1592-4134-8D15-FB2026023504}" type="presParOf" srcId="{B27E6017-5D47-4693-8F70-4C6DC2541826}" destId="{2C4B51D1-EF96-4933-8FC8-13D37E201936}" srcOrd="4" destOrd="0" presId="urn:microsoft.com/office/officeart/2018/2/layout/IconLabelDescriptionList"/>
    <dgm:cxn modelId="{FB24F8A7-223D-4F0D-9394-36C485A5EC4D}" type="presParOf" srcId="{09D3B56F-FEC0-4F1C-A240-E6D9B353D245}" destId="{FB0C781D-3997-4780-A5D7-4ED0A9D2973C}" srcOrd="1" destOrd="0" presId="urn:microsoft.com/office/officeart/2018/2/layout/IconLabelDescriptionList"/>
    <dgm:cxn modelId="{B2F3AF40-90DF-4CAE-A332-2BB1C0FC9EDF}" type="presParOf" srcId="{09D3B56F-FEC0-4F1C-A240-E6D9B353D245}" destId="{38948AA1-9E1E-4AAC-9EB3-A66C88779046}" srcOrd="2" destOrd="0" presId="urn:microsoft.com/office/officeart/2018/2/layout/IconLabelDescriptionList"/>
    <dgm:cxn modelId="{2CC64BF3-4C42-4DB3-8C51-36ACBFB66FAF}" type="presParOf" srcId="{38948AA1-9E1E-4AAC-9EB3-A66C88779046}" destId="{51982D5F-1364-412D-9837-E91428936CE3}" srcOrd="0" destOrd="0" presId="urn:microsoft.com/office/officeart/2018/2/layout/IconLabelDescriptionList"/>
    <dgm:cxn modelId="{7F8A7594-51F3-40D6-91E5-1ED227D76F0E}" type="presParOf" srcId="{38948AA1-9E1E-4AAC-9EB3-A66C88779046}" destId="{11A90314-6A59-408B-B8A7-C8D688F5A684}" srcOrd="1" destOrd="0" presId="urn:microsoft.com/office/officeart/2018/2/layout/IconLabelDescriptionList"/>
    <dgm:cxn modelId="{F165AD10-AE1C-4CFE-90E2-B9D85024F105}" type="presParOf" srcId="{38948AA1-9E1E-4AAC-9EB3-A66C88779046}" destId="{E11625E8-6832-43E5-9B13-4AD7BBBC9288}" srcOrd="2" destOrd="0" presId="urn:microsoft.com/office/officeart/2018/2/layout/IconLabelDescriptionList"/>
    <dgm:cxn modelId="{6B61A6DD-FF15-4546-BCDF-7FCE39113AC9}" type="presParOf" srcId="{38948AA1-9E1E-4AAC-9EB3-A66C88779046}" destId="{F3E13456-16C7-4AE5-961E-10E95CEE88DB}" srcOrd="3" destOrd="0" presId="urn:microsoft.com/office/officeart/2018/2/layout/IconLabelDescriptionList"/>
    <dgm:cxn modelId="{07D74631-84C7-46E9-B83A-D0190D993E87}" type="presParOf" srcId="{38948AA1-9E1E-4AAC-9EB3-A66C88779046}" destId="{9906BF60-698A-4D15-8558-C6E454FC7317}" srcOrd="4" destOrd="0" presId="urn:microsoft.com/office/officeart/2018/2/layout/IconLabelDescriptionList"/>
    <dgm:cxn modelId="{6F2D6299-7671-42F5-8504-F53F8B373F47}" type="presParOf" srcId="{09D3B56F-FEC0-4F1C-A240-E6D9B353D245}" destId="{B018D098-747E-4720-94AB-0ED4C4FCD147}" srcOrd="3" destOrd="0" presId="urn:microsoft.com/office/officeart/2018/2/layout/IconLabelDescriptionList"/>
    <dgm:cxn modelId="{0C5DF1FC-5C9E-4ED4-BF1A-F18209BAD742}" type="presParOf" srcId="{09D3B56F-FEC0-4F1C-A240-E6D9B353D245}" destId="{F6B5516E-4D61-46C7-BBB7-4C8ECE69639E}" srcOrd="4" destOrd="0" presId="urn:microsoft.com/office/officeart/2018/2/layout/IconLabelDescriptionList"/>
    <dgm:cxn modelId="{E2B85FFB-B432-4BA8-A8BF-3CC4EA310B72}" type="presParOf" srcId="{F6B5516E-4D61-46C7-BBB7-4C8ECE69639E}" destId="{CA3AF041-BB88-483E-99EF-6C429BC25B09}" srcOrd="0" destOrd="0" presId="urn:microsoft.com/office/officeart/2018/2/layout/IconLabelDescriptionList"/>
    <dgm:cxn modelId="{C0B98546-C644-4B1B-81A7-ABBEB3BE4DDE}" type="presParOf" srcId="{F6B5516E-4D61-46C7-BBB7-4C8ECE69639E}" destId="{8F906ED2-D57E-475B-B22D-64A2D2240CB7}" srcOrd="1" destOrd="0" presId="urn:microsoft.com/office/officeart/2018/2/layout/IconLabelDescriptionList"/>
    <dgm:cxn modelId="{9417BB63-2193-46DE-BE18-84A3EF3CC26B}" type="presParOf" srcId="{F6B5516E-4D61-46C7-BBB7-4C8ECE69639E}" destId="{FD4DFB51-43A6-48A7-A972-B1E7F2AB9135}" srcOrd="2" destOrd="0" presId="urn:microsoft.com/office/officeart/2018/2/layout/IconLabelDescriptionList"/>
    <dgm:cxn modelId="{D82E655D-0CAC-4A9E-9261-CBCF8B1F840E}" type="presParOf" srcId="{F6B5516E-4D61-46C7-BBB7-4C8ECE69639E}" destId="{95EBAFB7-8AC0-453C-BC6F-2BE98B8E8459}" srcOrd="3" destOrd="0" presId="urn:microsoft.com/office/officeart/2018/2/layout/IconLabelDescriptionList"/>
    <dgm:cxn modelId="{73BF3DC1-C7F8-4A56-9BEF-E2B825C0F079}" type="presParOf" srcId="{F6B5516E-4D61-46C7-BBB7-4C8ECE69639E}" destId="{A6167C9B-30B5-4C49-A51B-B62969AE79E3}" srcOrd="4" destOrd="0" presId="urn:microsoft.com/office/officeart/2018/2/layout/IconLabelDescriptionList"/>
    <dgm:cxn modelId="{3E649C4D-A54D-46B4-AC9D-1C5226549E23}" type="presParOf" srcId="{09D3B56F-FEC0-4F1C-A240-E6D9B353D245}" destId="{2EB7EECD-77A9-4496-981E-D6262BCE6BD9}" srcOrd="5" destOrd="0" presId="urn:microsoft.com/office/officeart/2018/2/layout/IconLabelDescriptionList"/>
    <dgm:cxn modelId="{A2D3802A-0AC6-44BA-B7A8-86258E9A116D}" type="presParOf" srcId="{09D3B56F-FEC0-4F1C-A240-E6D9B353D245}" destId="{C5C2FA86-92AE-4532-86FF-9B644ED930DD}" srcOrd="6" destOrd="0" presId="urn:microsoft.com/office/officeart/2018/2/layout/IconLabelDescriptionList"/>
    <dgm:cxn modelId="{DF868FB6-F984-46C3-87B1-623600AE14F2}" type="presParOf" srcId="{C5C2FA86-92AE-4532-86FF-9B644ED930DD}" destId="{91D58B7B-8857-475D-AE9D-AEE909A2D230}" srcOrd="0" destOrd="0" presId="urn:microsoft.com/office/officeart/2018/2/layout/IconLabelDescriptionList"/>
    <dgm:cxn modelId="{4F69DF36-3BFB-4196-B58F-0B899CCA7999}" type="presParOf" srcId="{C5C2FA86-92AE-4532-86FF-9B644ED930DD}" destId="{7365AE31-3B04-431E-B986-F71F0F6494E9}" srcOrd="1" destOrd="0" presId="urn:microsoft.com/office/officeart/2018/2/layout/IconLabelDescriptionList"/>
    <dgm:cxn modelId="{9112C960-306F-4F97-B54D-FF17391B496E}" type="presParOf" srcId="{C5C2FA86-92AE-4532-86FF-9B644ED930DD}" destId="{605C529A-C4D9-4D07-903C-FDB76A56901A}" srcOrd="2" destOrd="0" presId="urn:microsoft.com/office/officeart/2018/2/layout/IconLabelDescriptionList"/>
    <dgm:cxn modelId="{8DAF3DA5-1384-4679-939F-F1D89140EF3F}" type="presParOf" srcId="{C5C2FA86-92AE-4532-86FF-9B644ED930DD}" destId="{A36FF2D8-1720-49D0-AB78-45AAD8DBAA9F}" srcOrd="3" destOrd="0" presId="urn:microsoft.com/office/officeart/2018/2/layout/IconLabelDescriptionList"/>
    <dgm:cxn modelId="{748B1488-5B9A-4528-B136-2E40CC55E0F7}" type="presParOf" srcId="{C5C2FA86-92AE-4532-86FF-9B644ED930DD}" destId="{69A93D87-0BFE-4563-AC94-DA82C52C9FE1}"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1D97C1-0C52-4DE0-BCF5-1CDFE5128D1E}" type="doc">
      <dgm:prSet loTypeId="urn:microsoft.com/office/officeart/2018/2/layout/IconVerticalSolidList" loCatId="icon" qsTypeId="urn:microsoft.com/office/officeart/2005/8/quickstyle/simple1" qsCatId="simple" csTypeId="urn:microsoft.com/office/officeart/2005/8/colors/accent6_1" csCatId="accent6" phldr="1"/>
      <dgm:spPr/>
      <dgm:t>
        <a:bodyPr/>
        <a:lstStyle/>
        <a:p>
          <a:endParaRPr lang="en-US"/>
        </a:p>
      </dgm:t>
    </dgm:pt>
    <dgm:pt modelId="{84B9F53F-C323-48B3-AEB8-C230831F22EA}">
      <dgm:prSet/>
      <dgm:spPr/>
      <dgm:t>
        <a:bodyPr/>
        <a:lstStyle/>
        <a:p>
          <a:pPr>
            <a:lnSpc>
              <a:spcPct val="100000"/>
            </a:lnSpc>
          </a:pPr>
          <a:r>
            <a:rPr lang="en-US" dirty="0"/>
            <a:t>NOAA’s </a:t>
          </a:r>
          <a:r>
            <a:rPr lang="en-US" dirty="0">
              <a:hlinkClick xmlns:r="http://schemas.openxmlformats.org/officeDocument/2006/relationships" r:id="rId1">
                <a:extLst>
                  <a:ext uri="{A12FA001-AC4F-418D-AE19-62706E023703}">
                    <ahyp:hlinkClr xmlns:ahyp="http://schemas.microsoft.com/office/drawing/2018/hyperlinkcolor" val="tx"/>
                  </a:ext>
                </a:extLst>
              </a:hlinkClick>
            </a:rPr>
            <a:t>CanVis</a:t>
          </a:r>
          <a:endParaRPr lang="en-US" dirty="0"/>
        </a:p>
      </dgm:t>
    </dgm:pt>
    <dgm:pt modelId="{F3049C84-8D88-4A63-B08E-BE4F25CE5633}" type="parTrans" cxnId="{0B787203-C530-4351-A08F-5410DE1C4EC5}">
      <dgm:prSet/>
      <dgm:spPr/>
      <dgm:t>
        <a:bodyPr/>
        <a:lstStyle/>
        <a:p>
          <a:endParaRPr lang="en-US"/>
        </a:p>
      </dgm:t>
    </dgm:pt>
    <dgm:pt modelId="{53F76F97-C9A6-4422-9B0B-30D3670AD0FD}" type="sibTrans" cxnId="{0B787203-C530-4351-A08F-5410DE1C4EC5}">
      <dgm:prSet/>
      <dgm:spPr/>
      <dgm:t>
        <a:bodyPr/>
        <a:lstStyle/>
        <a:p>
          <a:endParaRPr lang="en-US"/>
        </a:p>
      </dgm:t>
    </dgm:pt>
    <dgm:pt modelId="{CC8C1957-CFA0-4883-A201-43A4A56200B6}">
      <dgm:prSet/>
      <dgm:spPr/>
      <dgm:t>
        <a:bodyPr/>
        <a:lstStyle/>
        <a:p>
          <a:pPr>
            <a:lnSpc>
              <a:spcPct val="100000"/>
            </a:lnSpc>
          </a:pPr>
          <a:r>
            <a:rPr lang="en-US" dirty="0"/>
            <a:t>Creates photo-realistic simulations for visualizing the potential impacts from coastal development and sea level rise.</a:t>
          </a:r>
        </a:p>
      </dgm:t>
    </dgm:pt>
    <dgm:pt modelId="{FF928900-C1FC-4182-B8DF-96FC6705C49C}" type="parTrans" cxnId="{BF8FE842-559D-4FA6-8271-2651A6FD3668}">
      <dgm:prSet/>
      <dgm:spPr/>
      <dgm:t>
        <a:bodyPr/>
        <a:lstStyle/>
        <a:p>
          <a:endParaRPr lang="en-US"/>
        </a:p>
      </dgm:t>
    </dgm:pt>
    <dgm:pt modelId="{3483F846-99CE-4BE4-89C5-1C26BF9EBBAE}" type="sibTrans" cxnId="{BF8FE842-559D-4FA6-8271-2651A6FD3668}">
      <dgm:prSet/>
      <dgm:spPr/>
      <dgm:t>
        <a:bodyPr/>
        <a:lstStyle/>
        <a:p>
          <a:endParaRPr lang="en-US"/>
        </a:p>
      </dgm:t>
    </dgm:pt>
    <dgm:pt modelId="{C117FF9B-562B-4F24-AC9D-C9C98A9111FA}">
      <dgm:prSet/>
      <dgm:spPr/>
      <dgm:t>
        <a:bodyPr/>
        <a:lstStyle/>
        <a:p>
          <a:pPr>
            <a:lnSpc>
              <a:spcPct val="100000"/>
            </a:lnSpc>
          </a:pPr>
          <a:r>
            <a:rPr lang="en-US" dirty="0"/>
            <a:t>NOAA’s </a:t>
          </a:r>
          <a:r>
            <a:rPr lang="en-US" dirty="0">
              <a:hlinkClick xmlns:r="http://schemas.openxmlformats.org/officeDocument/2006/relationships" r:id="rId2">
                <a:extLst>
                  <a:ext uri="{A12FA001-AC4F-418D-AE19-62706E023703}">
                    <ahyp:hlinkClr xmlns:ahyp="http://schemas.microsoft.com/office/drawing/2018/hyperlinkcolor" val="tx"/>
                  </a:ext>
                </a:extLst>
              </a:hlinkClick>
            </a:rPr>
            <a:t>Sea Level Trends</a:t>
          </a:r>
          <a:endParaRPr lang="en-US" dirty="0"/>
        </a:p>
      </dgm:t>
    </dgm:pt>
    <dgm:pt modelId="{4B68A749-EF38-4920-877B-ACA08E3F0A28}" type="parTrans" cxnId="{64DCAC9A-FB66-4D26-A972-7D02B5B482B9}">
      <dgm:prSet/>
      <dgm:spPr/>
      <dgm:t>
        <a:bodyPr/>
        <a:lstStyle/>
        <a:p>
          <a:endParaRPr lang="en-US"/>
        </a:p>
      </dgm:t>
    </dgm:pt>
    <dgm:pt modelId="{0E50BC38-105F-43A4-A8C4-2CDAE758B789}" type="sibTrans" cxnId="{64DCAC9A-FB66-4D26-A972-7D02B5B482B9}">
      <dgm:prSet/>
      <dgm:spPr/>
      <dgm:t>
        <a:bodyPr/>
        <a:lstStyle/>
        <a:p>
          <a:endParaRPr lang="en-US"/>
        </a:p>
      </dgm:t>
    </dgm:pt>
    <dgm:pt modelId="{408442A4-316B-4305-9747-9A8B9B55B96D}">
      <dgm:prSet/>
      <dgm:spPr/>
      <dgm:t>
        <a:bodyPr/>
        <a:lstStyle/>
        <a:p>
          <a:pPr>
            <a:lnSpc>
              <a:spcPct val="100000"/>
            </a:lnSpc>
          </a:pPr>
          <a:r>
            <a:rPr lang="en-US" dirty="0"/>
            <a:t>Illustrates regional trends in sea level with arrows representing the direction and magnitude of change. </a:t>
          </a:r>
        </a:p>
      </dgm:t>
    </dgm:pt>
    <dgm:pt modelId="{CD1A4069-E9AA-4B28-99E2-550147DC0C93}" type="parTrans" cxnId="{05328AFB-895F-4F2B-B838-7BFF57C11254}">
      <dgm:prSet/>
      <dgm:spPr/>
      <dgm:t>
        <a:bodyPr/>
        <a:lstStyle/>
        <a:p>
          <a:endParaRPr lang="en-US"/>
        </a:p>
      </dgm:t>
    </dgm:pt>
    <dgm:pt modelId="{E94DE5D4-BE74-4C88-BA22-1982FD021D8D}" type="sibTrans" cxnId="{05328AFB-895F-4F2B-B838-7BFF57C11254}">
      <dgm:prSet/>
      <dgm:spPr/>
      <dgm:t>
        <a:bodyPr/>
        <a:lstStyle/>
        <a:p>
          <a:endParaRPr lang="en-US"/>
        </a:p>
      </dgm:t>
    </dgm:pt>
    <dgm:pt modelId="{74E23FA0-D235-4326-88EE-9A2110CF2F1F}">
      <dgm:prSet/>
      <dgm:spPr/>
      <dgm:t>
        <a:bodyPr/>
        <a:lstStyle/>
        <a:p>
          <a:pPr>
            <a:lnSpc>
              <a:spcPct val="100000"/>
            </a:lnSpc>
          </a:pPr>
          <a:r>
            <a:rPr lang="en-US" dirty="0"/>
            <a:t>University of South Carolina’s </a:t>
          </a:r>
          <a:r>
            <a:rPr lang="en-US" dirty="0">
              <a:hlinkClick xmlns:r="http://schemas.openxmlformats.org/officeDocument/2006/relationships" r:id="rId3">
                <a:extLst>
                  <a:ext uri="{A12FA001-AC4F-418D-AE19-62706E023703}">
                    <ahyp:hlinkClr xmlns:ahyp="http://schemas.microsoft.com/office/drawing/2018/hyperlinkcolor" val="tx"/>
                  </a:ext>
                </a:extLst>
              </a:hlinkClick>
            </a:rPr>
            <a:t>Social Vulnerability Index (SoVI)</a:t>
          </a:r>
          <a:endParaRPr lang="en-US" dirty="0"/>
        </a:p>
      </dgm:t>
    </dgm:pt>
    <dgm:pt modelId="{FBE1D517-4293-4B03-9192-39D7E1092D36}" type="parTrans" cxnId="{ABE4C83D-9E64-48A7-A2DE-7AB5BA49AFCD}">
      <dgm:prSet/>
      <dgm:spPr/>
      <dgm:t>
        <a:bodyPr/>
        <a:lstStyle/>
        <a:p>
          <a:endParaRPr lang="en-US"/>
        </a:p>
      </dgm:t>
    </dgm:pt>
    <dgm:pt modelId="{9CBB867F-0EA3-4692-8035-BD69774579E6}" type="sibTrans" cxnId="{ABE4C83D-9E64-48A7-A2DE-7AB5BA49AFCD}">
      <dgm:prSet/>
      <dgm:spPr/>
      <dgm:t>
        <a:bodyPr/>
        <a:lstStyle/>
        <a:p>
          <a:endParaRPr lang="en-US"/>
        </a:p>
      </dgm:t>
    </dgm:pt>
    <dgm:pt modelId="{2C1DC641-0C8E-47E2-AADF-9CF63005098C}">
      <dgm:prSet/>
      <dgm:spPr/>
      <dgm:t>
        <a:bodyPr/>
        <a:lstStyle/>
        <a:p>
          <a:pPr>
            <a:lnSpc>
              <a:spcPct val="100000"/>
            </a:lnSpc>
          </a:pPr>
          <a:r>
            <a:rPr lang="en-US" dirty="0"/>
            <a:t>Measures the social vulnerability of U.S. counties and census tracts to environmental hazards, including sea level rise.</a:t>
          </a:r>
          <a:r>
            <a:rPr lang="en-US" dirty="0">
              <a:hlinkClick xmlns:r="http://schemas.openxmlformats.org/officeDocument/2006/relationships" r:id="rId3"/>
            </a:rPr>
            <a:t> </a:t>
          </a:r>
          <a:endParaRPr lang="en-US" dirty="0"/>
        </a:p>
      </dgm:t>
    </dgm:pt>
    <dgm:pt modelId="{8C6E6EA6-B662-45FC-8C99-1C5279975964}" type="parTrans" cxnId="{8B0471A0-DD12-4429-9921-40443FCE3720}">
      <dgm:prSet/>
      <dgm:spPr/>
      <dgm:t>
        <a:bodyPr/>
        <a:lstStyle/>
        <a:p>
          <a:endParaRPr lang="en-US"/>
        </a:p>
      </dgm:t>
    </dgm:pt>
    <dgm:pt modelId="{41FC5CF8-B91E-4AF9-A4A7-348E2E8B3F3C}" type="sibTrans" cxnId="{8B0471A0-DD12-4429-9921-40443FCE3720}">
      <dgm:prSet/>
      <dgm:spPr/>
      <dgm:t>
        <a:bodyPr/>
        <a:lstStyle/>
        <a:p>
          <a:endParaRPr lang="en-US"/>
        </a:p>
      </dgm:t>
    </dgm:pt>
    <dgm:pt modelId="{A43EDFCF-6FBB-4055-8D61-A79BCABC6681}">
      <dgm:prSet/>
      <dgm:spPr/>
      <dgm:t>
        <a:bodyPr/>
        <a:lstStyle/>
        <a:p>
          <a:pPr>
            <a:lnSpc>
              <a:spcPct val="100000"/>
            </a:lnSpc>
          </a:pPr>
          <a:r>
            <a:rPr lang="en-US"/>
            <a:t>NOAA’s </a:t>
          </a:r>
          <a:r>
            <a:rPr lang="en-US">
              <a:hlinkClick xmlns:r="http://schemas.openxmlformats.org/officeDocument/2006/relationships" r:id="rId4">
                <a:extLst>
                  <a:ext uri="{A12FA001-AC4F-418D-AE19-62706E023703}">
                    <ahyp:hlinkClr xmlns:ahyp="http://schemas.microsoft.com/office/drawing/2018/hyperlinkcolor" val="tx"/>
                  </a:ext>
                </a:extLst>
              </a:hlinkClick>
            </a:rPr>
            <a:t>Climate Data Online</a:t>
          </a:r>
          <a:endParaRPr lang="en-US" dirty="0"/>
        </a:p>
      </dgm:t>
    </dgm:pt>
    <dgm:pt modelId="{86C8F14B-DD7F-434F-A493-E74250794A6C}" type="parTrans" cxnId="{EA60C554-2189-4784-9BD9-CC3DDD3DF005}">
      <dgm:prSet/>
      <dgm:spPr/>
      <dgm:t>
        <a:bodyPr/>
        <a:lstStyle/>
        <a:p>
          <a:endParaRPr lang="en-US"/>
        </a:p>
      </dgm:t>
    </dgm:pt>
    <dgm:pt modelId="{AE4F07E0-AE92-4105-8C3B-1B206120D2D3}" type="sibTrans" cxnId="{EA60C554-2189-4784-9BD9-CC3DDD3DF005}">
      <dgm:prSet/>
      <dgm:spPr/>
      <dgm:t>
        <a:bodyPr/>
        <a:lstStyle/>
        <a:p>
          <a:endParaRPr lang="en-US"/>
        </a:p>
      </dgm:t>
    </dgm:pt>
    <dgm:pt modelId="{9F8269FB-9F4C-4ADE-BFB8-C72ECDAFD006}">
      <dgm:prSet/>
      <dgm:spPr/>
      <dgm:t>
        <a:bodyPr/>
        <a:lstStyle/>
        <a:p>
          <a:pPr>
            <a:lnSpc>
              <a:spcPct val="100000"/>
            </a:lnSpc>
          </a:pPr>
          <a:r>
            <a:rPr lang="en-US" dirty="0"/>
            <a:t>Provides free access to historic weather and climate data in addition to station history information. Includes daily, monthly, seasonal, and yearly measurements.</a:t>
          </a:r>
        </a:p>
      </dgm:t>
    </dgm:pt>
    <dgm:pt modelId="{B5255100-C001-4444-A40A-F084A40970D7}" type="parTrans" cxnId="{8D1B5E53-0663-44D1-BC04-29EA05B826A9}">
      <dgm:prSet/>
      <dgm:spPr/>
      <dgm:t>
        <a:bodyPr/>
        <a:lstStyle/>
        <a:p>
          <a:endParaRPr lang="en-US"/>
        </a:p>
      </dgm:t>
    </dgm:pt>
    <dgm:pt modelId="{C99DA967-7E55-41E5-89D8-E1A918C7F2BE}" type="sibTrans" cxnId="{8D1B5E53-0663-44D1-BC04-29EA05B826A9}">
      <dgm:prSet/>
      <dgm:spPr/>
      <dgm:t>
        <a:bodyPr/>
        <a:lstStyle/>
        <a:p>
          <a:endParaRPr lang="en-US"/>
        </a:p>
      </dgm:t>
    </dgm:pt>
    <dgm:pt modelId="{09ECA66C-60C2-4D7A-95D9-5BA4A7ED5445}" type="pres">
      <dgm:prSet presAssocID="{BA1D97C1-0C52-4DE0-BCF5-1CDFE5128D1E}" presName="root" presStyleCnt="0">
        <dgm:presLayoutVars>
          <dgm:dir/>
          <dgm:resizeHandles val="exact"/>
        </dgm:presLayoutVars>
      </dgm:prSet>
      <dgm:spPr/>
    </dgm:pt>
    <dgm:pt modelId="{1A12BE4C-9E90-4F13-B644-D0E802D1D06A}" type="pres">
      <dgm:prSet presAssocID="{84B9F53F-C323-48B3-AEB8-C230831F22EA}" presName="compNode" presStyleCnt="0"/>
      <dgm:spPr/>
    </dgm:pt>
    <dgm:pt modelId="{B73C1595-B668-4489-9973-FFC27D061CBB}" type="pres">
      <dgm:prSet presAssocID="{84B9F53F-C323-48B3-AEB8-C230831F22EA}" presName="bgRect" presStyleLbl="bgShp" presStyleIdx="0" presStyleCnt="4"/>
      <dgm:spPr/>
    </dgm:pt>
    <dgm:pt modelId="{CFF73C71-DD8F-4EB6-8F86-DD6C1589A62C}" type="pres">
      <dgm:prSet presAssocID="{84B9F53F-C323-48B3-AEB8-C230831F22EA}" presName="iconRect" presStyleLbl="node1" presStyleIdx="0" presStyleCnt="4"/>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a:noFill/>
        </a:ln>
      </dgm:spPr>
    </dgm:pt>
    <dgm:pt modelId="{F2273093-86FA-4AB6-AB81-625547BC1A62}" type="pres">
      <dgm:prSet presAssocID="{84B9F53F-C323-48B3-AEB8-C230831F22EA}" presName="spaceRect" presStyleCnt="0"/>
      <dgm:spPr/>
    </dgm:pt>
    <dgm:pt modelId="{81D23EC2-0B00-4F6E-9A3A-E6E7FE63E282}" type="pres">
      <dgm:prSet presAssocID="{84B9F53F-C323-48B3-AEB8-C230831F22EA}" presName="parTx" presStyleLbl="revTx" presStyleIdx="0" presStyleCnt="8">
        <dgm:presLayoutVars>
          <dgm:chMax val="0"/>
          <dgm:chPref val="0"/>
        </dgm:presLayoutVars>
      </dgm:prSet>
      <dgm:spPr/>
    </dgm:pt>
    <dgm:pt modelId="{3F423D70-4380-4EE6-80F3-DC27F9A4D234}" type="pres">
      <dgm:prSet presAssocID="{84B9F53F-C323-48B3-AEB8-C230831F22EA}" presName="desTx" presStyleLbl="revTx" presStyleIdx="1" presStyleCnt="8">
        <dgm:presLayoutVars/>
      </dgm:prSet>
      <dgm:spPr/>
    </dgm:pt>
    <dgm:pt modelId="{E85BAD50-93DD-47A1-ADD1-5245CB7D5AA3}" type="pres">
      <dgm:prSet presAssocID="{53F76F97-C9A6-4422-9B0B-30D3670AD0FD}" presName="sibTrans" presStyleCnt="0"/>
      <dgm:spPr/>
    </dgm:pt>
    <dgm:pt modelId="{8A3FADCA-F2AC-4AD6-9878-BEB8351A858C}" type="pres">
      <dgm:prSet presAssocID="{C117FF9B-562B-4F24-AC9D-C9C98A9111FA}" presName="compNode" presStyleCnt="0"/>
      <dgm:spPr/>
    </dgm:pt>
    <dgm:pt modelId="{4616037F-96FC-4786-A981-7F59796B85C6}" type="pres">
      <dgm:prSet presAssocID="{C117FF9B-562B-4F24-AC9D-C9C98A9111FA}" presName="bgRect" presStyleLbl="bgShp" presStyleIdx="1" presStyleCnt="4"/>
      <dgm:spPr/>
    </dgm:pt>
    <dgm:pt modelId="{2D43CD28-F568-4C09-887D-E23B7FC4D508}" type="pres">
      <dgm:prSet presAssocID="{C117FF9B-562B-4F24-AC9D-C9C98A9111FA}" presName="iconRect" presStyleLbl="node1" presStyleIdx="1" presStyleCnt="4"/>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a:noFill/>
        </a:ln>
      </dgm:spPr>
    </dgm:pt>
    <dgm:pt modelId="{68F0298C-503D-4CBC-8BB0-CD184F6D4EE2}" type="pres">
      <dgm:prSet presAssocID="{C117FF9B-562B-4F24-AC9D-C9C98A9111FA}" presName="spaceRect" presStyleCnt="0"/>
      <dgm:spPr/>
    </dgm:pt>
    <dgm:pt modelId="{CB52F011-AECE-4539-8E52-4D99116647F7}" type="pres">
      <dgm:prSet presAssocID="{C117FF9B-562B-4F24-AC9D-C9C98A9111FA}" presName="parTx" presStyleLbl="revTx" presStyleIdx="2" presStyleCnt="8">
        <dgm:presLayoutVars>
          <dgm:chMax val="0"/>
          <dgm:chPref val="0"/>
        </dgm:presLayoutVars>
      </dgm:prSet>
      <dgm:spPr/>
    </dgm:pt>
    <dgm:pt modelId="{BC45E795-1F5B-431E-9AEC-4A8BC238359C}" type="pres">
      <dgm:prSet presAssocID="{C117FF9B-562B-4F24-AC9D-C9C98A9111FA}" presName="desTx" presStyleLbl="revTx" presStyleIdx="3" presStyleCnt="8">
        <dgm:presLayoutVars/>
      </dgm:prSet>
      <dgm:spPr/>
    </dgm:pt>
    <dgm:pt modelId="{211E226B-3902-41C8-A8AA-A773EC034693}" type="pres">
      <dgm:prSet presAssocID="{0E50BC38-105F-43A4-A8C4-2CDAE758B789}" presName="sibTrans" presStyleCnt="0"/>
      <dgm:spPr/>
    </dgm:pt>
    <dgm:pt modelId="{6DF957B7-3467-47C6-87C5-0211B68C7714}" type="pres">
      <dgm:prSet presAssocID="{A43EDFCF-6FBB-4055-8D61-A79BCABC6681}" presName="compNode" presStyleCnt="0"/>
      <dgm:spPr/>
    </dgm:pt>
    <dgm:pt modelId="{3BC91A00-4189-4976-96A0-9A9F130DA7F5}" type="pres">
      <dgm:prSet presAssocID="{A43EDFCF-6FBB-4055-8D61-A79BCABC6681}" presName="bgRect" presStyleLbl="bgShp" presStyleIdx="2" presStyleCnt="4"/>
      <dgm:spPr/>
    </dgm:pt>
    <dgm:pt modelId="{6741FDC8-71E7-4373-9829-3BEB062EB93D}" type="pres">
      <dgm:prSet presAssocID="{A43EDFCF-6FBB-4055-8D61-A79BCABC668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a:noFill/>
        </a:ln>
      </dgm:spPr>
    </dgm:pt>
    <dgm:pt modelId="{95C90EA7-3C77-45E0-AEFC-3A866F3A56C6}" type="pres">
      <dgm:prSet presAssocID="{A43EDFCF-6FBB-4055-8D61-A79BCABC6681}" presName="spaceRect" presStyleCnt="0"/>
      <dgm:spPr/>
    </dgm:pt>
    <dgm:pt modelId="{29B90234-CB70-4B64-8B63-0C7F46BE179F}" type="pres">
      <dgm:prSet presAssocID="{A43EDFCF-6FBB-4055-8D61-A79BCABC6681}" presName="parTx" presStyleLbl="revTx" presStyleIdx="4" presStyleCnt="8">
        <dgm:presLayoutVars>
          <dgm:chMax val="0"/>
          <dgm:chPref val="0"/>
        </dgm:presLayoutVars>
      </dgm:prSet>
      <dgm:spPr/>
    </dgm:pt>
    <dgm:pt modelId="{0A4C841A-914D-44CA-B228-87F412D793E7}" type="pres">
      <dgm:prSet presAssocID="{A43EDFCF-6FBB-4055-8D61-A79BCABC6681}" presName="desTx" presStyleLbl="revTx" presStyleIdx="5" presStyleCnt="8">
        <dgm:presLayoutVars/>
      </dgm:prSet>
      <dgm:spPr/>
    </dgm:pt>
    <dgm:pt modelId="{720A8621-B19B-4436-B4B3-FE028F82A446}" type="pres">
      <dgm:prSet presAssocID="{AE4F07E0-AE92-4105-8C3B-1B206120D2D3}" presName="sibTrans" presStyleCnt="0"/>
      <dgm:spPr/>
    </dgm:pt>
    <dgm:pt modelId="{BBA71ABC-084D-4BF3-AEAE-8FF8841755B7}" type="pres">
      <dgm:prSet presAssocID="{74E23FA0-D235-4326-88EE-9A2110CF2F1F}" presName="compNode" presStyleCnt="0"/>
      <dgm:spPr/>
    </dgm:pt>
    <dgm:pt modelId="{B5C2319E-3C7B-4953-8FF5-7ACE271B04B9}" type="pres">
      <dgm:prSet presAssocID="{74E23FA0-D235-4326-88EE-9A2110CF2F1F}" presName="bgRect" presStyleLbl="bgShp" presStyleIdx="3" presStyleCnt="4"/>
      <dgm:spPr/>
    </dgm:pt>
    <dgm:pt modelId="{E708AB7B-ABC2-46F5-8A32-E62BDEEB270A}" type="pres">
      <dgm:prSet presAssocID="{74E23FA0-D235-4326-88EE-9A2110CF2F1F}" presName="iconRect" presStyleLbl="node1" presStyleIdx="3" presStyleCnt="4"/>
      <dgm:spPr>
        <a:blipFill>
          <a:blip xmlns:r="http://schemas.openxmlformats.org/officeDocument/2006/relationships" r:embed="rId6">
            <a:extLst>
              <a:ext uri="{28A0092B-C50C-407E-A947-70E740481C1C}">
                <a14:useLocalDpi xmlns:a14="http://schemas.microsoft.com/office/drawing/2010/main" val="0"/>
              </a:ext>
            </a:extLst>
          </a:blip>
          <a:srcRect/>
          <a:stretch>
            <a:fillRect/>
          </a:stretch>
        </a:blipFill>
        <a:ln>
          <a:noFill/>
        </a:ln>
      </dgm:spPr>
    </dgm:pt>
    <dgm:pt modelId="{36B1F710-8D1B-44DC-9EAB-B59AFCAB196F}" type="pres">
      <dgm:prSet presAssocID="{74E23FA0-D235-4326-88EE-9A2110CF2F1F}" presName="spaceRect" presStyleCnt="0"/>
      <dgm:spPr/>
    </dgm:pt>
    <dgm:pt modelId="{78110A36-DC08-42FD-A5D9-AAE62049C0D3}" type="pres">
      <dgm:prSet presAssocID="{74E23FA0-D235-4326-88EE-9A2110CF2F1F}" presName="parTx" presStyleLbl="revTx" presStyleIdx="6" presStyleCnt="8">
        <dgm:presLayoutVars>
          <dgm:chMax val="0"/>
          <dgm:chPref val="0"/>
        </dgm:presLayoutVars>
      </dgm:prSet>
      <dgm:spPr/>
    </dgm:pt>
    <dgm:pt modelId="{73E06C19-8834-4F19-AA0C-075E700D9D42}" type="pres">
      <dgm:prSet presAssocID="{74E23FA0-D235-4326-88EE-9A2110CF2F1F}" presName="desTx" presStyleLbl="revTx" presStyleIdx="7" presStyleCnt="8">
        <dgm:presLayoutVars/>
      </dgm:prSet>
      <dgm:spPr/>
    </dgm:pt>
  </dgm:ptLst>
  <dgm:cxnLst>
    <dgm:cxn modelId="{4B4B1802-45A4-452D-99A6-AD86A337D09F}" type="presOf" srcId="{2C1DC641-0C8E-47E2-AADF-9CF63005098C}" destId="{73E06C19-8834-4F19-AA0C-075E700D9D42}" srcOrd="0" destOrd="0" presId="urn:microsoft.com/office/officeart/2018/2/layout/IconVerticalSolidList"/>
    <dgm:cxn modelId="{0B787203-C530-4351-A08F-5410DE1C4EC5}" srcId="{BA1D97C1-0C52-4DE0-BCF5-1CDFE5128D1E}" destId="{84B9F53F-C323-48B3-AEB8-C230831F22EA}" srcOrd="0" destOrd="0" parTransId="{F3049C84-8D88-4A63-B08E-BE4F25CE5633}" sibTransId="{53F76F97-C9A6-4422-9B0B-30D3670AD0FD}"/>
    <dgm:cxn modelId="{1B10700E-7A3A-4C99-B73F-B3E654BF3886}" type="presOf" srcId="{74E23FA0-D235-4326-88EE-9A2110CF2F1F}" destId="{78110A36-DC08-42FD-A5D9-AAE62049C0D3}" srcOrd="0" destOrd="0" presId="urn:microsoft.com/office/officeart/2018/2/layout/IconVerticalSolidList"/>
    <dgm:cxn modelId="{ABE4C83D-9E64-48A7-A2DE-7AB5BA49AFCD}" srcId="{BA1D97C1-0C52-4DE0-BCF5-1CDFE5128D1E}" destId="{74E23FA0-D235-4326-88EE-9A2110CF2F1F}" srcOrd="3" destOrd="0" parTransId="{FBE1D517-4293-4B03-9192-39D7E1092D36}" sibTransId="{9CBB867F-0EA3-4692-8035-BD69774579E6}"/>
    <dgm:cxn modelId="{BF8FE842-559D-4FA6-8271-2651A6FD3668}" srcId="{84B9F53F-C323-48B3-AEB8-C230831F22EA}" destId="{CC8C1957-CFA0-4883-A201-43A4A56200B6}" srcOrd="0" destOrd="0" parTransId="{FF928900-C1FC-4182-B8DF-96FC6705C49C}" sibTransId="{3483F846-99CE-4BE4-89C5-1C26BF9EBBAE}"/>
    <dgm:cxn modelId="{4E6EE763-4775-4378-8B84-F86EF0B6F14C}" type="presOf" srcId="{408442A4-316B-4305-9747-9A8B9B55B96D}" destId="{BC45E795-1F5B-431E-9AEC-4A8BC238359C}" srcOrd="0" destOrd="0" presId="urn:microsoft.com/office/officeart/2018/2/layout/IconVerticalSolidList"/>
    <dgm:cxn modelId="{0B3A9849-8FF8-48B6-A191-0A3D663AD1C9}" type="presOf" srcId="{9F8269FB-9F4C-4ADE-BFB8-C72ECDAFD006}" destId="{0A4C841A-914D-44CA-B228-87F412D793E7}" srcOrd="0" destOrd="0" presId="urn:microsoft.com/office/officeart/2018/2/layout/IconVerticalSolidList"/>
    <dgm:cxn modelId="{8D1B5E53-0663-44D1-BC04-29EA05B826A9}" srcId="{A43EDFCF-6FBB-4055-8D61-A79BCABC6681}" destId="{9F8269FB-9F4C-4ADE-BFB8-C72ECDAFD006}" srcOrd="0" destOrd="0" parTransId="{B5255100-C001-4444-A40A-F084A40970D7}" sibTransId="{C99DA967-7E55-41E5-89D8-E1A918C7F2BE}"/>
    <dgm:cxn modelId="{EA60C554-2189-4784-9BD9-CC3DDD3DF005}" srcId="{BA1D97C1-0C52-4DE0-BCF5-1CDFE5128D1E}" destId="{A43EDFCF-6FBB-4055-8D61-A79BCABC6681}" srcOrd="2" destOrd="0" parTransId="{86C8F14B-DD7F-434F-A493-E74250794A6C}" sibTransId="{AE4F07E0-AE92-4105-8C3B-1B206120D2D3}"/>
    <dgm:cxn modelId="{231CD077-265E-4C40-905D-0D4DC21A7760}" type="presOf" srcId="{BA1D97C1-0C52-4DE0-BCF5-1CDFE5128D1E}" destId="{09ECA66C-60C2-4D7A-95D9-5BA4A7ED5445}" srcOrd="0" destOrd="0" presId="urn:microsoft.com/office/officeart/2018/2/layout/IconVerticalSolidList"/>
    <dgm:cxn modelId="{64DCAC9A-FB66-4D26-A972-7D02B5B482B9}" srcId="{BA1D97C1-0C52-4DE0-BCF5-1CDFE5128D1E}" destId="{C117FF9B-562B-4F24-AC9D-C9C98A9111FA}" srcOrd="1" destOrd="0" parTransId="{4B68A749-EF38-4920-877B-ACA08E3F0A28}" sibTransId="{0E50BC38-105F-43A4-A8C4-2CDAE758B789}"/>
    <dgm:cxn modelId="{A0C3E79A-99A5-4D22-B61D-1B688A21D5DF}" type="presOf" srcId="{C117FF9B-562B-4F24-AC9D-C9C98A9111FA}" destId="{CB52F011-AECE-4539-8E52-4D99116647F7}" srcOrd="0" destOrd="0" presId="urn:microsoft.com/office/officeart/2018/2/layout/IconVerticalSolidList"/>
    <dgm:cxn modelId="{8B0471A0-DD12-4429-9921-40443FCE3720}" srcId="{74E23FA0-D235-4326-88EE-9A2110CF2F1F}" destId="{2C1DC641-0C8E-47E2-AADF-9CF63005098C}" srcOrd="0" destOrd="0" parTransId="{8C6E6EA6-B662-45FC-8C99-1C5279975964}" sibTransId="{41FC5CF8-B91E-4AF9-A4A7-348E2E8B3F3C}"/>
    <dgm:cxn modelId="{34CE0FD9-C4E7-493D-A644-9A19966AC0C1}" type="presOf" srcId="{84B9F53F-C323-48B3-AEB8-C230831F22EA}" destId="{81D23EC2-0B00-4F6E-9A3A-E6E7FE63E282}" srcOrd="0" destOrd="0" presId="urn:microsoft.com/office/officeart/2018/2/layout/IconVerticalSolidList"/>
    <dgm:cxn modelId="{05328AFB-895F-4F2B-B838-7BFF57C11254}" srcId="{C117FF9B-562B-4F24-AC9D-C9C98A9111FA}" destId="{408442A4-316B-4305-9747-9A8B9B55B96D}" srcOrd="0" destOrd="0" parTransId="{CD1A4069-E9AA-4B28-99E2-550147DC0C93}" sibTransId="{E94DE5D4-BE74-4C88-BA22-1982FD021D8D}"/>
    <dgm:cxn modelId="{64892EFE-CF73-469B-B35F-0B2E6BCEC4DF}" type="presOf" srcId="{A43EDFCF-6FBB-4055-8D61-A79BCABC6681}" destId="{29B90234-CB70-4B64-8B63-0C7F46BE179F}" srcOrd="0" destOrd="0" presId="urn:microsoft.com/office/officeart/2018/2/layout/IconVerticalSolidList"/>
    <dgm:cxn modelId="{75F756FF-3F39-4FAA-9B53-3FBED09A7DA3}" type="presOf" srcId="{CC8C1957-CFA0-4883-A201-43A4A56200B6}" destId="{3F423D70-4380-4EE6-80F3-DC27F9A4D234}" srcOrd="0" destOrd="0" presId="urn:microsoft.com/office/officeart/2018/2/layout/IconVerticalSolidList"/>
    <dgm:cxn modelId="{36E50D35-0D1F-4BDB-97A5-222EAAAC4368}" type="presParOf" srcId="{09ECA66C-60C2-4D7A-95D9-5BA4A7ED5445}" destId="{1A12BE4C-9E90-4F13-B644-D0E802D1D06A}" srcOrd="0" destOrd="0" presId="urn:microsoft.com/office/officeart/2018/2/layout/IconVerticalSolidList"/>
    <dgm:cxn modelId="{6ED765A6-7E48-4E86-9459-2565134C93F6}" type="presParOf" srcId="{1A12BE4C-9E90-4F13-B644-D0E802D1D06A}" destId="{B73C1595-B668-4489-9973-FFC27D061CBB}" srcOrd="0" destOrd="0" presId="urn:microsoft.com/office/officeart/2018/2/layout/IconVerticalSolidList"/>
    <dgm:cxn modelId="{C6C71644-1EA0-4B2D-8EC5-80B7C1EA664A}" type="presParOf" srcId="{1A12BE4C-9E90-4F13-B644-D0E802D1D06A}" destId="{CFF73C71-DD8F-4EB6-8F86-DD6C1589A62C}" srcOrd="1" destOrd="0" presId="urn:microsoft.com/office/officeart/2018/2/layout/IconVerticalSolidList"/>
    <dgm:cxn modelId="{E5B4DA51-F0EC-4C8A-9A6B-8CBC89F5AF4E}" type="presParOf" srcId="{1A12BE4C-9E90-4F13-B644-D0E802D1D06A}" destId="{F2273093-86FA-4AB6-AB81-625547BC1A62}" srcOrd="2" destOrd="0" presId="urn:microsoft.com/office/officeart/2018/2/layout/IconVerticalSolidList"/>
    <dgm:cxn modelId="{599B76F9-514F-41C9-87EE-0329159AAF8F}" type="presParOf" srcId="{1A12BE4C-9E90-4F13-B644-D0E802D1D06A}" destId="{81D23EC2-0B00-4F6E-9A3A-E6E7FE63E282}" srcOrd="3" destOrd="0" presId="urn:microsoft.com/office/officeart/2018/2/layout/IconVerticalSolidList"/>
    <dgm:cxn modelId="{B2641F0B-D5AA-4162-8EC2-5873D363D036}" type="presParOf" srcId="{1A12BE4C-9E90-4F13-B644-D0E802D1D06A}" destId="{3F423D70-4380-4EE6-80F3-DC27F9A4D234}" srcOrd="4" destOrd="0" presId="urn:microsoft.com/office/officeart/2018/2/layout/IconVerticalSolidList"/>
    <dgm:cxn modelId="{4667B61E-89CE-43F1-8736-1FE128FA8CBF}" type="presParOf" srcId="{09ECA66C-60C2-4D7A-95D9-5BA4A7ED5445}" destId="{E85BAD50-93DD-47A1-ADD1-5245CB7D5AA3}" srcOrd="1" destOrd="0" presId="urn:microsoft.com/office/officeart/2018/2/layout/IconVerticalSolidList"/>
    <dgm:cxn modelId="{AB2CEAC2-BE6C-4872-9309-E4E57BCD45A5}" type="presParOf" srcId="{09ECA66C-60C2-4D7A-95D9-5BA4A7ED5445}" destId="{8A3FADCA-F2AC-4AD6-9878-BEB8351A858C}" srcOrd="2" destOrd="0" presId="urn:microsoft.com/office/officeart/2018/2/layout/IconVerticalSolidList"/>
    <dgm:cxn modelId="{A10A1994-6900-4CF1-92A4-A472ADDFE80B}" type="presParOf" srcId="{8A3FADCA-F2AC-4AD6-9878-BEB8351A858C}" destId="{4616037F-96FC-4786-A981-7F59796B85C6}" srcOrd="0" destOrd="0" presId="urn:microsoft.com/office/officeart/2018/2/layout/IconVerticalSolidList"/>
    <dgm:cxn modelId="{3B5321A0-466A-4B10-8181-77BF728F923B}" type="presParOf" srcId="{8A3FADCA-F2AC-4AD6-9878-BEB8351A858C}" destId="{2D43CD28-F568-4C09-887D-E23B7FC4D508}" srcOrd="1" destOrd="0" presId="urn:microsoft.com/office/officeart/2018/2/layout/IconVerticalSolidList"/>
    <dgm:cxn modelId="{84F8023E-86EE-44A4-91B7-322ABC2B64D0}" type="presParOf" srcId="{8A3FADCA-F2AC-4AD6-9878-BEB8351A858C}" destId="{68F0298C-503D-4CBC-8BB0-CD184F6D4EE2}" srcOrd="2" destOrd="0" presId="urn:microsoft.com/office/officeart/2018/2/layout/IconVerticalSolidList"/>
    <dgm:cxn modelId="{6C699B95-83AA-43BB-BFFA-FFA6D82505D9}" type="presParOf" srcId="{8A3FADCA-F2AC-4AD6-9878-BEB8351A858C}" destId="{CB52F011-AECE-4539-8E52-4D99116647F7}" srcOrd="3" destOrd="0" presId="urn:microsoft.com/office/officeart/2018/2/layout/IconVerticalSolidList"/>
    <dgm:cxn modelId="{D0F06892-DEB2-455C-A908-B60827DE836C}" type="presParOf" srcId="{8A3FADCA-F2AC-4AD6-9878-BEB8351A858C}" destId="{BC45E795-1F5B-431E-9AEC-4A8BC238359C}" srcOrd="4" destOrd="0" presId="urn:microsoft.com/office/officeart/2018/2/layout/IconVerticalSolidList"/>
    <dgm:cxn modelId="{304B2FAB-B3E4-452C-89E2-3957B344797C}" type="presParOf" srcId="{09ECA66C-60C2-4D7A-95D9-5BA4A7ED5445}" destId="{211E226B-3902-41C8-A8AA-A773EC034693}" srcOrd="3" destOrd="0" presId="urn:microsoft.com/office/officeart/2018/2/layout/IconVerticalSolidList"/>
    <dgm:cxn modelId="{475052A7-E500-4B02-BA7A-2E1C1E4C6283}" type="presParOf" srcId="{09ECA66C-60C2-4D7A-95D9-5BA4A7ED5445}" destId="{6DF957B7-3467-47C6-87C5-0211B68C7714}" srcOrd="4" destOrd="0" presId="urn:microsoft.com/office/officeart/2018/2/layout/IconVerticalSolidList"/>
    <dgm:cxn modelId="{D067D2A6-8BFD-4B84-940E-59A9CBAC75B6}" type="presParOf" srcId="{6DF957B7-3467-47C6-87C5-0211B68C7714}" destId="{3BC91A00-4189-4976-96A0-9A9F130DA7F5}" srcOrd="0" destOrd="0" presId="urn:microsoft.com/office/officeart/2018/2/layout/IconVerticalSolidList"/>
    <dgm:cxn modelId="{AFA8B318-D3FC-4F8F-9034-6F987DB09451}" type="presParOf" srcId="{6DF957B7-3467-47C6-87C5-0211B68C7714}" destId="{6741FDC8-71E7-4373-9829-3BEB062EB93D}" srcOrd="1" destOrd="0" presId="urn:microsoft.com/office/officeart/2018/2/layout/IconVerticalSolidList"/>
    <dgm:cxn modelId="{11692A09-1B1D-48CB-80FD-F1717F799732}" type="presParOf" srcId="{6DF957B7-3467-47C6-87C5-0211B68C7714}" destId="{95C90EA7-3C77-45E0-AEFC-3A866F3A56C6}" srcOrd="2" destOrd="0" presId="urn:microsoft.com/office/officeart/2018/2/layout/IconVerticalSolidList"/>
    <dgm:cxn modelId="{84BE41BE-09D8-4D1E-82FB-8345E864B3A8}" type="presParOf" srcId="{6DF957B7-3467-47C6-87C5-0211B68C7714}" destId="{29B90234-CB70-4B64-8B63-0C7F46BE179F}" srcOrd="3" destOrd="0" presId="urn:microsoft.com/office/officeart/2018/2/layout/IconVerticalSolidList"/>
    <dgm:cxn modelId="{04C52CAD-3530-4513-81A3-98E392EA5D68}" type="presParOf" srcId="{6DF957B7-3467-47C6-87C5-0211B68C7714}" destId="{0A4C841A-914D-44CA-B228-87F412D793E7}" srcOrd="4" destOrd="0" presId="urn:microsoft.com/office/officeart/2018/2/layout/IconVerticalSolidList"/>
    <dgm:cxn modelId="{42AE56A7-9909-4AE0-AE06-914DF670E841}" type="presParOf" srcId="{09ECA66C-60C2-4D7A-95D9-5BA4A7ED5445}" destId="{720A8621-B19B-4436-B4B3-FE028F82A446}" srcOrd="5" destOrd="0" presId="urn:microsoft.com/office/officeart/2018/2/layout/IconVerticalSolidList"/>
    <dgm:cxn modelId="{F78E0C58-A2E9-45F5-9C2C-0DBA54986AF2}" type="presParOf" srcId="{09ECA66C-60C2-4D7A-95D9-5BA4A7ED5445}" destId="{BBA71ABC-084D-4BF3-AEAE-8FF8841755B7}" srcOrd="6" destOrd="0" presId="urn:microsoft.com/office/officeart/2018/2/layout/IconVerticalSolidList"/>
    <dgm:cxn modelId="{651EBBBA-A154-4766-86A5-44D558703A5C}" type="presParOf" srcId="{BBA71ABC-084D-4BF3-AEAE-8FF8841755B7}" destId="{B5C2319E-3C7B-4953-8FF5-7ACE271B04B9}" srcOrd="0" destOrd="0" presId="urn:microsoft.com/office/officeart/2018/2/layout/IconVerticalSolidList"/>
    <dgm:cxn modelId="{061D5FED-745B-4622-91AE-649AA3DE3E6D}" type="presParOf" srcId="{BBA71ABC-084D-4BF3-AEAE-8FF8841755B7}" destId="{E708AB7B-ABC2-46F5-8A32-E62BDEEB270A}" srcOrd="1" destOrd="0" presId="urn:microsoft.com/office/officeart/2018/2/layout/IconVerticalSolidList"/>
    <dgm:cxn modelId="{3A0BCE13-93C8-435B-AF08-2DF70CEDF97B}" type="presParOf" srcId="{BBA71ABC-084D-4BF3-AEAE-8FF8841755B7}" destId="{36B1F710-8D1B-44DC-9EAB-B59AFCAB196F}" srcOrd="2" destOrd="0" presId="urn:microsoft.com/office/officeart/2018/2/layout/IconVerticalSolidList"/>
    <dgm:cxn modelId="{F07762C1-2937-4424-A4B4-3942706DAD6A}" type="presParOf" srcId="{BBA71ABC-084D-4BF3-AEAE-8FF8841755B7}" destId="{78110A36-DC08-42FD-A5D9-AAE62049C0D3}" srcOrd="3" destOrd="0" presId="urn:microsoft.com/office/officeart/2018/2/layout/IconVerticalSolidList"/>
    <dgm:cxn modelId="{11DB7D35-E4CE-49AC-A119-C36647362FF9}" type="presParOf" srcId="{BBA71ABC-084D-4BF3-AEAE-8FF8841755B7}" destId="{73E06C19-8834-4F19-AA0C-075E700D9D42}" srcOrd="4"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A1D97C1-0C52-4DE0-BCF5-1CDFE5128D1E}" type="doc">
      <dgm:prSet loTypeId="urn:microsoft.com/office/officeart/2018/2/layout/IconVerticalSolidList" loCatId="icon" qsTypeId="urn:microsoft.com/office/officeart/2005/8/quickstyle/simple1" qsCatId="simple" csTypeId="urn:microsoft.com/office/officeart/2005/8/colors/accent6_5" csCatId="accent6" phldr="1"/>
      <dgm:spPr/>
      <dgm:t>
        <a:bodyPr/>
        <a:lstStyle/>
        <a:p>
          <a:endParaRPr lang="en-US"/>
        </a:p>
      </dgm:t>
    </dgm:pt>
    <dgm:pt modelId="{7858206F-51E3-459C-A4CE-E6B8AD6A2306}">
      <dgm:prSet/>
      <dgm:spPr/>
      <dgm:t>
        <a:bodyPr/>
        <a:lstStyle/>
        <a:p>
          <a:pPr>
            <a:lnSpc>
              <a:spcPct val="100000"/>
            </a:lnSpc>
          </a:pPr>
          <a:r>
            <a:rPr lang="en-US" dirty="0"/>
            <a:t>FEMA’s </a:t>
          </a:r>
          <a:r>
            <a:rPr lang="en-US" dirty="0">
              <a:hlinkClick xmlns:r="http://schemas.openxmlformats.org/officeDocument/2006/relationships" r:id="rId1">
                <a:extLst>
                  <a:ext uri="{A12FA001-AC4F-418D-AE19-62706E023703}">
                    <ahyp:hlinkClr xmlns:ahyp="http://schemas.microsoft.com/office/drawing/2018/hyperlinkcolor" val="tx"/>
                  </a:ext>
                </a:extLst>
              </a:hlinkClick>
            </a:rPr>
            <a:t>National Risk Index (NRI)</a:t>
          </a:r>
          <a:endParaRPr lang="en-US" dirty="0"/>
        </a:p>
      </dgm:t>
    </dgm:pt>
    <dgm:pt modelId="{47243685-7AA7-4B44-AB57-9E083BEBA560}" type="parTrans" cxnId="{0AC11670-4531-4B24-9DCB-E95CA225B1BD}">
      <dgm:prSet/>
      <dgm:spPr/>
      <dgm:t>
        <a:bodyPr/>
        <a:lstStyle/>
        <a:p>
          <a:endParaRPr lang="en-US"/>
        </a:p>
      </dgm:t>
    </dgm:pt>
    <dgm:pt modelId="{B543C83C-6896-415B-B7BA-1604ECCE2C83}" type="sibTrans" cxnId="{0AC11670-4531-4B24-9DCB-E95CA225B1BD}">
      <dgm:prSet/>
      <dgm:spPr/>
      <dgm:t>
        <a:bodyPr/>
        <a:lstStyle/>
        <a:p>
          <a:endParaRPr lang="en-US"/>
        </a:p>
      </dgm:t>
    </dgm:pt>
    <dgm:pt modelId="{679C61A1-8C57-4F5F-8DD5-1BC788E2F875}">
      <dgm:prSet/>
      <dgm:spPr/>
      <dgm:t>
        <a:bodyPr/>
        <a:lstStyle/>
        <a:p>
          <a:pPr>
            <a:lnSpc>
              <a:spcPct val="100000"/>
            </a:lnSpc>
          </a:pPr>
          <a:r>
            <a:rPr lang="en-US" dirty="0"/>
            <a:t>FDEP’s </a:t>
          </a:r>
          <a:r>
            <a:rPr lang="en-US" dirty="0">
              <a:hlinkClick xmlns:r="http://schemas.openxmlformats.org/officeDocument/2006/relationships" r:id="rId2">
                <a:extLst>
                  <a:ext uri="{A12FA001-AC4F-418D-AE19-62706E023703}">
                    <ahyp:hlinkClr xmlns:ahyp="http://schemas.microsoft.com/office/drawing/2018/hyperlinkcolor" val="tx"/>
                  </a:ext>
                </a:extLst>
              </a:hlinkClick>
            </a:rPr>
            <a:t>Office of Resilience and Coastal Protection</a:t>
          </a:r>
          <a:endParaRPr lang="en-US" dirty="0"/>
        </a:p>
      </dgm:t>
    </dgm:pt>
    <dgm:pt modelId="{B8AEE48A-1E80-40F7-9109-B478E2D4B967}" type="parTrans" cxnId="{95C67199-FE40-492D-9C15-52DD28EE0700}">
      <dgm:prSet/>
      <dgm:spPr/>
      <dgm:t>
        <a:bodyPr/>
        <a:lstStyle/>
        <a:p>
          <a:endParaRPr lang="en-US"/>
        </a:p>
      </dgm:t>
    </dgm:pt>
    <dgm:pt modelId="{373F6B1D-ACC4-4B52-AB96-2EA29BDDCF33}" type="sibTrans" cxnId="{95C67199-FE40-492D-9C15-52DD28EE0700}">
      <dgm:prSet/>
      <dgm:spPr/>
      <dgm:t>
        <a:bodyPr/>
        <a:lstStyle/>
        <a:p>
          <a:endParaRPr lang="en-US"/>
        </a:p>
      </dgm:t>
    </dgm:pt>
    <dgm:pt modelId="{9E650A6C-867D-486F-B10D-8056FEF047B0}">
      <dgm:prSet/>
      <dgm:spPr/>
      <dgm:t>
        <a:bodyPr/>
        <a:lstStyle/>
        <a:p>
          <a:pPr>
            <a:lnSpc>
              <a:spcPct val="100000"/>
            </a:lnSpc>
          </a:pPr>
          <a:r>
            <a:rPr lang="en-US" dirty="0"/>
            <a:t>An online tool that illustrates communities across the U.S. most at risk to 18 different natural hazards. Factors for social vulnerability and community resilience are included.</a:t>
          </a:r>
        </a:p>
      </dgm:t>
    </dgm:pt>
    <dgm:pt modelId="{B009C9F1-D2A4-43FB-A6B4-F7A189A59A3D}" type="parTrans" cxnId="{506B4DDA-37C5-42DB-B121-D38A204DE0FC}">
      <dgm:prSet/>
      <dgm:spPr/>
      <dgm:t>
        <a:bodyPr/>
        <a:lstStyle/>
        <a:p>
          <a:endParaRPr lang="en-US"/>
        </a:p>
      </dgm:t>
    </dgm:pt>
    <dgm:pt modelId="{B5B86162-48DC-4937-B304-2A4A79B13881}" type="sibTrans" cxnId="{506B4DDA-37C5-42DB-B121-D38A204DE0FC}">
      <dgm:prSet/>
      <dgm:spPr/>
      <dgm:t>
        <a:bodyPr/>
        <a:lstStyle/>
        <a:p>
          <a:endParaRPr lang="en-US"/>
        </a:p>
      </dgm:t>
    </dgm:pt>
    <dgm:pt modelId="{12138D4A-7323-4A24-AD3E-99FF90EFF7C6}">
      <dgm:prSet/>
      <dgm:spPr/>
      <dgm:t>
        <a:bodyPr/>
        <a:lstStyle/>
        <a:p>
          <a:pPr>
            <a:lnSpc>
              <a:spcPct val="100000"/>
            </a:lnSpc>
          </a:pPr>
          <a:r>
            <a:rPr lang="en-US" dirty="0"/>
            <a:t>Provides a multitude of resources to assist with preparing the State’s coastal communities and state-managed lands for the effects of sea level rise, coastal flooding, erosion, and storms.</a:t>
          </a:r>
        </a:p>
      </dgm:t>
    </dgm:pt>
    <dgm:pt modelId="{34DB4031-DAC8-4F10-AEFC-FEF35B618D24}" type="parTrans" cxnId="{9ADC1AD6-E4B9-4D4C-8D0C-00C0BAE2FDD6}">
      <dgm:prSet/>
      <dgm:spPr/>
      <dgm:t>
        <a:bodyPr/>
        <a:lstStyle/>
        <a:p>
          <a:endParaRPr lang="en-US"/>
        </a:p>
      </dgm:t>
    </dgm:pt>
    <dgm:pt modelId="{F413B00D-6626-4188-9423-25168497BB94}" type="sibTrans" cxnId="{9ADC1AD6-E4B9-4D4C-8D0C-00C0BAE2FDD6}">
      <dgm:prSet/>
      <dgm:spPr/>
      <dgm:t>
        <a:bodyPr/>
        <a:lstStyle/>
        <a:p>
          <a:endParaRPr lang="en-US"/>
        </a:p>
      </dgm:t>
    </dgm:pt>
    <dgm:pt modelId="{9FC4134A-1DE1-4B4C-9257-2A5E5BBE0184}">
      <dgm:prSet/>
      <dgm:spPr/>
      <dgm:t>
        <a:bodyPr/>
        <a:lstStyle/>
        <a:p>
          <a:pPr>
            <a:lnSpc>
              <a:spcPct val="100000"/>
            </a:lnSpc>
          </a:pPr>
          <a:r>
            <a:rPr lang="en-US" dirty="0">
              <a:solidFill>
                <a:schemeClr val="tx1"/>
              </a:solidFill>
              <a:hlinkClick xmlns:r="http://schemas.openxmlformats.org/officeDocument/2006/relationships" r:id="rId3">
                <a:extLst>
                  <a:ext uri="{A12FA001-AC4F-418D-AE19-62706E023703}">
                    <ahyp:hlinkClr xmlns:ahyp="http://schemas.microsoft.com/office/drawing/2018/hyperlinkcolor" val="tx"/>
                  </a:ext>
                </a:extLst>
              </a:hlinkClick>
            </a:rPr>
            <a:t>East Central Florida Regional Planning Council </a:t>
          </a:r>
          <a:endParaRPr lang="en-US" dirty="0">
            <a:solidFill>
              <a:schemeClr val="tx1"/>
            </a:solidFill>
          </a:endParaRPr>
        </a:p>
      </dgm:t>
    </dgm:pt>
    <dgm:pt modelId="{8284956D-DCF8-4B72-A6AB-A9974BA0DAE3}" type="parTrans" cxnId="{0784B935-E082-481F-8579-4561104C7091}">
      <dgm:prSet/>
      <dgm:spPr/>
      <dgm:t>
        <a:bodyPr/>
        <a:lstStyle/>
        <a:p>
          <a:endParaRPr lang="en-US"/>
        </a:p>
      </dgm:t>
    </dgm:pt>
    <dgm:pt modelId="{BFCFDF10-D360-4B97-89DD-A8476CF33DFB}" type="sibTrans" cxnId="{0784B935-E082-481F-8579-4561104C7091}">
      <dgm:prSet/>
      <dgm:spPr/>
      <dgm:t>
        <a:bodyPr/>
        <a:lstStyle/>
        <a:p>
          <a:endParaRPr lang="en-US"/>
        </a:p>
      </dgm:t>
    </dgm:pt>
    <dgm:pt modelId="{7FF816B1-042D-409E-9A94-BA18FC98FBA1}">
      <dgm:prSet/>
      <dgm:spPr/>
      <dgm:t>
        <a:bodyPr/>
        <a:lstStyle/>
        <a:p>
          <a:pPr>
            <a:lnSpc>
              <a:spcPct val="100000"/>
            </a:lnSpc>
          </a:pPr>
          <a:r>
            <a:rPr lang="en-US" dirty="0"/>
            <a:t>Aids communities to adapt to natural hazards; conducts vulnerability assessments, maps coastal risk scenarios, and develops strategies for long-range solutions.</a:t>
          </a:r>
        </a:p>
      </dgm:t>
    </dgm:pt>
    <dgm:pt modelId="{3F9F78D5-AA19-4CA1-8009-08E419761380}" type="parTrans" cxnId="{BC712AC5-5360-4B2F-8102-93459A661244}">
      <dgm:prSet/>
      <dgm:spPr/>
      <dgm:t>
        <a:bodyPr/>
        <a:lstStyle/>
        <a:p>
          <a:endParaRPr lang="en-US"/>
        </a:p>
      </dgm:t>
    </dgm:pt>
    <dgm:pt modelId="{41EC0BD6-FB44-44B7-9563-17E1FA53B413}" type="sibTrans" cxnId="{BC712AC5-5360-4B2F-8102-93459A661244}">
      <dgm:prSet/>
      <dgm:spPr/>
      <dgm:t>
        <a:bodyPr/>
        <a:lstStyle/>
        <a:p>
          <a:endParaRPr lang="en-US"/>
        </a:p>
      </dgm:t>
    </dgm:pt>
    <dgm:pt modelId="{0EBB73F4-A3A8-4539-94FB-AF34F849209A}">
      <dgm:prSet/>
      <dgm:spPr/>
      <dgm:t>
        <a:bodyPr/>
        <a:lstStyle/>
        <a:p>
          <a:pPr>
            <a:lnSpc>
              <a:spcPct val="100000"/>
            </a:lnSpc>
          </a:pPr>
          <a:r>
            <a:rPr lang="en-US" dirty="0">
              <a:solidFill>
                <a:schemeClr val="tx1"/>
              </a:solidFill>
              <a:hlinkClick xmlns:r="http://schemas.openxmlformats.org/officeDocument/2006/relationships" r:id="rId4">
                <a:extLst>
                  <a:ext uri="{A12FA001-AC4F-418D-AE19-62706E023703}">
                    <ahyp:hlinkClr xmlns:ahyp="http://schemas.microsoft.com/office/drawing/2018/hyperlinkcolor" val="tx"/>
                  </a:ext>
                </a:extLst>
              </a:hlinkClick>
            </a:rPr>
            <a:t>Peril of Flood</a:t>
          </a:r>
          <a:r>
            <a:rPr lang="en-US" dirty="0">
              <a:solidFill>
                <a:schemeClr val="tx1"/>
              </a:solidFill>
            </a:rPr>
            <a:t>: Florida’s </a:t>
          </a:r>
          <a:r>
            <a:rPr lang="en-US" dirty="0"/>
            <a:t>Coastal Resiliency Portal</a:t>
          </a:r>
        </a:p>
      </dgm:t>
    </dgm:pt>
    <dgm:pt modelId="{36180620-F300-4F86-97AF-57AB9CACE571}" type="parTrans" cxnId="{D576A31B-CDD2-4A4D-B6F3-99DD33BB5BC7}">
      <dgm:prSet/>
      <dgm:spPr/>
      <dgm:t>
        <a:bodyPr/>
        <a:lstStyle/>
        <a:p>
          <a:endParaRPr lang="en-US"/>
        </a:p>
      </dgm:t>
    </dgm:pt>
    <dgm:pt modelId="{6AD5A6D1-F132-49B7-9800-CC1D5481AABE}" type="sibTrans" cxnId="{D576A31B-CDD2-4A4D-B6F3-99DD33BB5BC7}">
      <dgm:prSet/>
      <dgm:spPr/>
      <dgm:t>
        <a:bodyPr/>
        <a:lstStyle/>
        <a:p>
          <a:endParaRPr lang="en-US"/>
        </a:p>
      </dgm:t>
    </dgm:pt>
    <dgm:pt modelId="{19260161-3239-40ED-8725-3E92AB4CA473}">
      <dgm:prSet/>
      <dgm:spPr/>
      <dgm:t>
        <a:bodyPr/>
        <a:lstStyle/>
        <a:p>
          <a:pPr>
            <a:lnSpc>
              <a:spcPct val="100000"/>
            </a:lnSpc>
          </a:pPr>
          <a:r>
            <a:rPr lang="en-US" dirty="0"/>
            <a:t>Resource hub showcasing success stories, resources, and information regarding coastal resiliency in Florida. </a:t>
          </a:r>
        </a:p>
      </dgm:t>
    </dgm:pt>
    <dgm:pt modelId="{5B8660AD-9A64-4D58-A0A6-E0B94A583434}" type="parTrans" cxnId="{C2BE3114-AD7A-4F1B-B1CA-2EC36E1C1169}">
      <dgm:prSet/>
      <dgm:spPr/>
      <dgm:t>
        <a:bodyPr/>
        <a:lstStyle/>
        <a:p>
          <a:endParaRPr lang="en-US"/>
        </a:p>
      </dgm:t>
    </dgm:pt>
    <dgm:pt modelId="{E71B0036-C220-48B6-8643-DA526DED995B}" type="sibTrans" cxnId="{C2BE3114-AD7A-4F1B-B1CA-2EC36E1C1169}">
      <dgm:prSet/>
      <dgm:spPr/>
      <dgm:t>
        <a:bodyPr/>
        <a:lstStyle/>
        <a:p>
          <a:endParaRPr lang="en-US"/>
        </a:p>
      </dgm:t>
    </dgm:pt>
    <dgm:pt modelId="{09ECA66C-60C2-4D7A-95D9-5BA4A7ED5445}" type="pres">
      <dgm:prSet presAssocID="{BA1D97C1-0C52-4DE0-BCF5-1CDFE5128D1E}" presName="root" presStyleCnt="0">
        <dgm:presLayoutVars>
          <dgm:dir/>
          <dgm:resizeHandles val="exact"/>
        </dgm:presLayoutVars>
      </dgm:prSet>
      <dgm:spPr/>
    </dgm:pt>
    <dgm:pt modelId="{CB59D952-9488-45C7-BB2E-BBA526C5EA94}" type="pres">
      <dgm:prSet presAssocID="{7858206F-51E3-459C-A4CE-E6B8AD6A2306}" presName="compNode" presStyleCnt="0"/>
      <dgm:spPr/>
    </dgm:pt>
    <dgm:pt modelId="{6001458F-A852-47A1-9A91-83DA4C2244F6}" type="pres">
      <dgm:prSet presAssocID="{7858206F-51E3-459C-A4CE-E6B8AD6A2306}" presName="bgRect" presStyleLbl="bgShp" presStyleIdx="0" presStyleCnt="4"/>
      <dgm:spPr/>
    </dgm:pt>
    <dgm:pt modelId="{C09A99AB-C9CF-49A8-B55F-D9D76B160E44}" type="pres">
      <dgm:prSet presAssocID="{7858206F-51E3-459C-A4CE-E6B8AD6A2306}" presName="iconRect" presStyleLbl="node1" presStyleIdx="0" presStyleCnt="4"/>
      <dgm:spPr>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dgm:spPr>
    </dgm:pt>
    <dgm:pt modelId="{FAC95380-DAC2-469B-9495-2B2BA5E5398E}" type="pres">
      <dgm:prSet presAssocID="{7858206F-51E3-459C-A4CE-E6B8AD6A2306}" presName="spaceRect" presStyleCnt="0"/>
      <dgm:spPr/>
    </dgm:pt>
    <dgm:pt modelId="{B06DE18C-337C-4BBF-848E-2E6324D0B4D7}" type="pres">
      <dgm:prSet presAssocID="{7858206F-51E3-459C-A4CE-E6B8AD6A2306}" presName="parTx" presStyleLbl="revTx" presStyleIdx="0" presStyleCnt="8">
        <dgm:presLayoutVars>
          <dgm:chMax val="0"/>
          <dgm:chPref val="0"/>
        </dgm:presLayoutVars>
      </dgm:prSet>
      <dgm:spPr/>
    </dgm:pt>
    <dgm:pt modelId="{9D4FCBEE-556D-4A62-8D32-E234ABFB24CB}" type="pres">
      <dgm:prSet presAssocID="{7858206F-51E3-459C-A4CE-E6B8AD6A2306}" presName="desTx" presStyleLbl="revTx" presStyleIdx="1" presStyleCnt="8">
        <dgm:presLayoutVars/>
      </dgm:prSet>
      <dgm:spPr/>
    </dgm:pt>
    <dgm:pt modelId="{A9507601-14C8-4A1B-B26B-669D95DED6CC}" type="pres">
      <dgm:prSet presAssocID="{B543C83C-6896-415B-B7BA-1604ECCE2C83}" presName="sibTrans" presStyleCnt="0"/>
      <dgm:spPr/>
    </dgm:pt>
    <dgm:pt modelId="{413226A1-5B1D-48C4-94F5-AB997613C081}" type="pres">
      <dgm:prSet presAssocID="{679C61A1-8C57-4F5F-8DD5-1BC788E2F875}" presName="compNode" presStyleCnt="0"/>
      <dgm:spPr/>
    </dgm:pt>
    <dgm:pt modelId="{345F60EC-0A3E-48CA-BF3F-4BEE50309F75}" type="pres">
      <dgm:prSet presAssocID="{679C61A1-8C57-4F5F-8DD5-1BC788E2F875}" presName="bgRect" presStyleLbl="bgShp" presStyleIdx="1" presStyleCnt="4"/>
      <dgm:spPr/>
    </dgm:pt>
    <dgm:pt modelId="{74818744-5961-4F23-A4F1-A274579B3042}" type="pres">
      <dgm:prSet presAssocID="{679C61A1-8C57-4F5F-8DD5-1BC788E2F875}" presName="iconRect" presStyleLbl="node1" presStyleIdx="1" presStyleCnt="4"/>
      <dgm:spPr>
        <a:blipFill>
          <a:blip xmlns:r="http://schemas.openxmlformats.org/officeDocument/2006/relationships" r:embed="rId6">
            <a:extLst>
              <a:ext uri="{28A0092B-C50C-407E-A947-70E740481C1C}">
                <a14:useLocalDpi xmlns:a14="http://schemas.microsoft.com/office/drawing/2010/main" val="0"/>
              </a:ext>
            </a:extLst>
          </a:blip>
          <a:srcRect/>
          <a:stretch>
            <a:fillRect/>
          </a:stretch>
        </a:blipFill>
        <a:ln>
          <a:noFill/>
        </a:ln>
      </dgm:spPr>
    </dgm:pt>
    <dgm:pt modelId="{9CBE6190-595F-47BB-BBF5-8A82ECBBEE84}" type="pres">
      <dgm:prSet presAssocID="{679C61A1-8C57-4F5F-8DD5-1BC788E2F875}" presName="spaceRect" presStyleCnt="0"/>
      <dgm:spPr/>
    </dgm:pt>
    <dgm:pt modelId="{7E7191FE-6B19-44B6-B4EF-374DC94CAA37}" type="pres">
      <dgm:prSet presAssocID="{679C61A1-8C57-4F5F-8DD5-1BC788E2F875}" presName="parTx" presStyleLbl="revTx" presStyleIdx="2" presStyleCnt="8">
        <dgm:presLayoutVars>
          <dgm:chMax val="0"/>
          <dgm:chPref val="0"/>
        </dgm:presLayoutVars>
      </dgm:prSet>
      <dgm:spPr/>
    </dgm:pt>
    <dgm:pt modelId="{D9C7EBF1-BE52-4D78-B701-673C59210E9F}" type="pres">
      <dgm:prSet presAssocID="{679C61A1-8C57-4F5F-8DD5-1BC788E2F875}" presName="desTx" presStyleLbl="revTx" presStyleIdx="3" presStyleCnt="8">
        <dgm:presLayoutVars/>
      </dgm:prSet>
      <dgm:spPr/>
    </dgm:pt>
    <dgm:pt modelId="{E4FD788A-8665-4FEF-8F9B-5C498BB8F0FA}" type="pres">
      <dgm:prSet presAssocID="{373F6B1D-ACC4-4B52-AB96-2EA29BDDCF33}" presName="sibTrans" presStyleCnt="0"/>
      <dgm:spPr/>
    </dgm:pt>
    <dgm:pt modelId="{29D1E2C8-28A3-4786-89DB-A8D6B2A3D047}" type="pres">
      <dgm:prSet presAssocID="{9FC4134A-1DE1-4B4C-9257-2A5E5BBE0184}" presName="compNode" presStyleCnt="0"/>
      <dgm:spPr/>
    </dgm:pt>
    <dgm:pt modelId="{4BBF0772-F0E5-4051-88AA-33B8CCCF4A41}" type="pres">
      <dgm:prSet presAssocID="{9FC4134A-1DE1-4B4C-9257-2A5E5BBE0184}" presName="bgRect" presStyleLbl="bgShp" presStyleIdx="2" presStyleCnt="4"/>
      <dgm:spPr/>
    </dgm:pt>
    <dgm:pt modelId="{E459B207-F7CF-4B22-87EE-8481E23AD51C}" type="pres">
      <dgm:prSet presAssocID="{9FC4134A-1DE1-4B4C-9257-2A5E5BBE0184}" presName="iconRect" presStyleLbl="node1" presStyleIdx="2" presStyleCnt="4"/>
      <dgm:spPr>
        <a:blipFill>
          <a:blip xmlns:r="http://schemas.openxmlformats.org/officeDocument/2006/relationships" r:embed="rId7">
            <a:extLst>
              <a:ext uri="{28A0092B-C50C-407E-A947-70E740481C1C}">
                <a14:useLocalDpi xmlns:a14="http://schemas.microsoft.com/office/drawing/2010/main" val="0"/>
              </a:ext>
            </a:extLst>
          </a:blip>
          <a:srcRect/>
          <a:stretch>
            <a:fillRect/>
          </a:stretch>
        </a:blipFill>
        <a:ln>
          <a:noFill/>
        </a:ln>
      </dgm:spPr>
    </dgm:pt>
    <dgm:pt modelId="{2ADCCB8D-C4A3-49EA-9D23-5B5792C5A461}" type="pres">
      <dgm:prSet presAssocID="{9FC4134A-1DE1-4B4C-9257-2A5E5BBE0184}" presName="spaceRect" presStyleCnt="0"/>
      <dgm:spPr/>
    </dgm:pt>
    <dgm:pt modelId="{5F599DF7-AEA3-4F10-BACA-0ACC394CD196}" type="pres">
      <dgm:prSet presAssocID="{9FC4134A-1DE1-4B4C-9257-2A5E5BBE0184}" presName="parTx" presStyleLbl="revTx" presStyleIdx="4" presStyleCnt="8">
        <dgm:presLayoutVars>
          <dgm:chMax val="0"/>
          <dgm:chPref val="0"/>
        </dgm:presLayoutVars>
      </dgm:prSet>
      <dgm:spPr/>
    </dgm:pt>
    <dgm:pt modelId="{55F91206-CE6D-411A-A63D-5EFEC7DCE64E}" type="pres">
      <dgm:prSet presAssocID="{9FC4134A-1DE1-4B4C-9257-2A5E5BBE0184}" presName="desTx" presStyleLbl="revTx" presStyleIdx="5" presStyleCnt="8">
        <dgm:presLayoutVars/>
      </dgm:prSet>
      <dgm:spPr/>
    </dgm:pt>
    <dgm:pt modelId="{E3EA14B4-D162-45BC-A4CB-A58677A01423}" type="pres">
      <dgm:prSet presAssocID="{BFCFDF10-D360-4B97-89DD-A8476CF33DFB}" presName="sibTrans" presStyleCnt="0"/>
      <dgm:spPr/>
    </dgm:pt>
    <dgm:pt modelId="{C7945D6A-8CBA-4B32-A707-E3435BC6AFBB}" type="pres">
      <dgm:prSet presAssocID="{0EBB73F4-A3A8-4539-94FB-AF34F849209A}" presName="compNode" presStyleCnt="0"/>
      <dgm:spPr/>
    </dgm:pt>
    <dgm:pt modelId="{CAFB54B3-E97D-4172-AC17-F8A22719B2C1}" type="pres">
      <dgm:prSet presAssocID="{0EBB73F4-A3A8-4539-94FB-AF34F849209A}" presName="bgRect" presStyleLbl="bgShp" presStyleIdx="3" presStyleCnt="4"/>
      <dgm:spPr/>
    </dgm:pt>
    <dgm:pt modelId="{BF2332B6-F77E-4C8E-96EC-68BE171C0900}" type="pres">
      <dgm:prSet presAssocID="{0EBB73F4-A3A8-4539-94FB-AF34F849209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Lst>
          </a:blip>
          <a:srcRect/>
          <a:stretch>
            <a:fillRect/>
          </a:stretch>
        </a:blipFill>
        <a:ln>
          <a:noFill/>
        </a:ln>
      </dgm:spPr>
    </dgm:pt>
    <dgm:pt modelId="{D4C0AC23-F9B0-479B-9CC8-BE873BF6A626}" type="pres">
      <dgm:prSet presAssocID="{0EBB73F4-A3A8-4539-94FB-AF34F849209A}" presName="spaceRect" presStyleCnt="0"/>
      <dgm:spPr/>
    </dgm:pt>
    <dgm:pt modelId="{67CDE9C5-72BB-45AF-BB9A-E4D7EBF15D1D}" type="pres">
      <dgm:prSet presAssocID="{0EBB73F4-A3A8-4539-94FB-AF34F849209A}" presName="parTx" presStyleLbl="revTx" presStyleIdx="6" presStyleCnt="8">
        <dgm:presLayoutVars>
          <dgm:chMax val="0"/>
          <dgm:chPref val="0"/>
        </dgm:presLayoutVars>
      </dgm:prSet>
      <dgm:spPr/>
    </dgm:pt>
    <dgm:pt modelId="{66B791E9-7097-4F20-B1FF-B773BA3D3C4A}" type="pres">
      <dgm:prSet presAssocID="{0EBB73F4-A3A8-4539-94FB-AF34F849209A}" presName="desTx" presStyleLbl="revTx" presStyleIdx="7" presStyleCnt="8">
        <dgm:presLayoutVars/>
      </dgm:prSet>
      <dgm:spPr/>
    </dgm:pt>
  </dgm:ptLst>
  <dgm:cxnLst>
    <dgm:cxn modelId="{7ABCFB0F-835E-4268-8C6A-D1E0EBFDAA62}" type="presOf" srcId="{9E650A6C-867D-486F-B10D-8056FEF047B0}" destId="{9D4FCBEE-556D-4A62-8D32-E234ABFB24CB}" srcOrd="0" destOrd="0" presId="urn:microsoft.com/office/officeart/2018/2/layout/IconVerticalSolidList"/>
    <dgm:cxn modelId="{C2BE3114-AD7A-4F1B-B1CA-2EC36E1C1169}" srcId="{0EBB73F4-A3A8-4539-94FB-AF34F849209A}" destId="{19260161-3239-40ED-8725-3E92AB4CA473}" srcOrd="0" destOrd="0" parTransId="{5B8660AD-9A64-4D58-A0A6-E0B94A583434}" sibTransId="{E71B0036-C220-48B6-8643-DA526DED995B}"/>
    <dgm:cxn modelId="{D576A31B-CDD2-4A4D-B6F3-99DD33BB5BC7}" srcId="{BA1D97C1-0C52-4DE0-BCF5-1CDFE5128D1E}" destId="{0EBB73F4-A3A8-4539-94FB-AF34F849209A}" srcOrd="3" destOrd="0" parTransId="{36180620-F300-4F86-97AF-57AB9CACE571}" sibTransId="{6AD5A6D1-F132-49B7-9800-CC1D5481AABE}"/>
    <dgm:cxn modelId="{0784B935-E082-481F-8579-4561104C7091}" srcId="{BA1D97C1-0C52-4DE0-BCF5-1CDFE5128D1E}" destId="{9FC4134A-1DE1-4B4C-9257-2A5E5BBE0184}" srcOrd="2" destOrd="0" parTransId="{8284956D-DCF8-4B72-A6AB-A9974BA0DAE3}" sibTransId="{BFCFDF10-D360-4B97-89DD-A8476CF33DFB}"/>
    <dgm:cxn modelId="{4709933B-2A58-4BE8-9317-0B288DB1D872}" type="presOf" srcId="{19260161-3239-40ED-8725-3E92AB4CA473}" destId="{66B791E9-7097-4F20-B1FF-B773BA3D3C4A}" srcOrd="0" destOrd="0" presId="urn:microsoft.com/office/officeart/2018/2/layout/IconVerticalSolidList"/>
    <dgm:cxn modelId="{8D19F64F-DB2D-4466-81BD-AE95421998DD}" type="presOf" srcId="{7FF816B1-042D-409E-9A94-BA18FC98FBA1}" destId="{55F91206-CE6D-411A-A63D-5EFEC7DCE64E}" srcOrd="0" destOrd="0" presId="urn:microsoft.com/office/officeart/2018/2/layout/IconVerticalSolidList"/>
    <dgm:cxn modelId="{0AC11670-4531-4B24-9DCB-E95CA225B1BD}" srcId="{BA1D97C1-0C52-4DE0-BCF5-1CDFE5128D1E}" destId="{7858206F-51E3-459C-A4CE-E6B8AD6A2306}" srcOrd="0" destOrd="0" parTransId="{47243685-7AA7-4B44-AB57-9E083BEBA560}" sibTransId="{B543C83C-6896-415B-B7BA-1604ECCE2C83}"/>
    <dgm:cxn modelId="{231CD077-265E-4C40-905D-0D4DC21A7760}" type="presOf" srcId="{BA1D97C1-0C52-4DE0-BCF5-1CDFE5128D1E}" destId="{09ECA66C-60C2-4D7A-95D9-5BA4A7ED5445}" srcOrd="0" destOrd="0" presId="urn:microsoft.com/office/officeart/2018/2/layout/IconVerticalSolidList"/>
    <dgm:cxn modelId="{B8983F7C-425E-4EF6-AE3F-5E1B914AC04F}" type="presOf" srcId="{9FC4134A-1DE1-4B4C-9257-2A5E5BBE0184}" destId="{5F599DF7-AEA3-4F10-BACA-0ACC394CD196}" srcOrd="0" destOrd="0" presId="urn:microsoft.com/office/officeart/2018/2/layout/IconVerticalSolidList"/>
    <dgm:cxn modelId="{95C67199-FE40-492D-9C15-52DD28EE0700}" srcId="{BA1D97C1-0C52-4DE0-BCF5-1CDFE5128D1E}" destId="{679C61A1-8C57-4F5F-8DD5-1BC788E2F875}" srcOrd="1" destOrd="0" parTransId="{B8AEE48A-1E80-40F7-9109-B478E2D4B967}" sibTransId="{373F6B1D-ACC4-4B52-AB96-2EA29BDDCF33}"/>
    <dgm:cxn modelId="{1AD9ADB7-9420-478F-A540-E866DD18A1DF}" type="presOf" srcId="{12138D4A-7323-4A24-AD3E-99FF90EFF7C6}" destId="{D9C7EBF1-BE52-4D78-B701-673C59210E9F}" srcOrd="0" destOrd="0" presId="urn:microsoft.com/office/officeart/2018/2/layout/IconVerticalSolidList"/>
    <dgm:cxn modelId="{BC712AC5-5360-4B2F-8102-93459A661244}" srcId="{9FC4134A-1DE1-4B4C-9257-2A5E5BBE0184}" destId="{7FF816B1-042D-409E-9A94-BA18FC98FBA1}" srcOrd="0" destOrd="0" parTransId="{3F9F78D5-AA19-4CA1-8009-08E419761380}" sibTransId="{41EC0BD6-FB44-44B7-9563-17E1FA53B413}"/>
    <dgm:cxn modelId="{613A55D4-C71E-4B76-B71D-6E77837F4108}" type="presOf" srcId="{0EBB73F4-A3A8-4539-94FB-AF34F849209A}" destId="{67CDE9C5-72BB-45AF-BB9A-E4D7EBF15D1D}" srcOrd="0" destOrd="0" presId="urn:microsoft.com/office/officeart/2018/2/layout/IconVerticalSolidList"/>
    <dgm:cxn modelId="{9ADC1AD6-E4B9-4D4C-8D0C-00C0BAE2FDD6}" srcId="{679C61A1-8C57-4F5F-8DD5-1BC788E2F875}" destId="{12138D4A-7323-4A24-AD3E-99FF90EFF7C6}" srcOrd="0" destOrd="0" parTransId="{34DB4031-DAC8-4F10-AEFC-FEF35B618D24}" sibTransId="{F413B00D-6626-4188-9423-25168497BB94}"/>
    <dgm:cxn modelId="{7D9125D9-89BE-4AA3-A109-B1384516000E}" type="presOf" srcId="{679C61A1-8C57-4F5F-8DD5-1BC788E2F875}" destId="{7E7191FE-6B19-44B6-B4EF-374DC94CAA37}" srcOrd="0" destOrd="0" presId="urn:microsoft.com/office/officeart/2018/2/layout/IconVerticalSolidList"/>
    <dgm:cxn modelId="{506B4DDA-37C5-42DB-B121-D38A204DE0FC}" srcId="{7858206F-51E3-459C-A4CE-E6B8AD6A2306}" destId="{9E650A6C-867D-486F-B10D-8056FEF047B0}" srcOrd="0" destOrd="0" parTransId="{B009C9F1-D2A4-43FB-A6B4-F7A189A59A3D}" sibTransId="{B5B86162-48DC-4937-B304-2A4A79B13881}"/>
    <dgm:cxn modelId="{5E47B2E8-0372-4D12-B4DF-8F7E5ACCC843}" type="presOf" srcId="{7858206F-51E3-459C-A4CE-E6B8AD6A2306}" destId="{B06DE18C-337C-4BBF-848E-2E6324D0B4D7}" srcOrd="0" destOrd="0" presId="urn:microsoft.com/office/officeart/2018/2/layout/IconVerticalSolidList"/>
    <dgm:cxn modelId="{E0090B36-449D-4512-BB99-CFD729AB9CA3}" type="presParOf" srcId="{09ECA66C-60C2-4D7A-95D9-5BA4A7ED5445}" destId="{CB59D952-9488-45C7-BB2E-BBA526C5EA94}" srcOrd="0" destOrd="0" presId="urn:microsoft.com/office/officeart/2018/2/layout/IconVerticalSolidList"/>
    <dgm:cxn modelId="{44930644-AF6A-4EC7-8206-5BFE6EC9B2FE}" type="presParOf" srcId="{CB59D952-9488-45C7-BB2E-BBA526C5EA94}" destId="{6001458F-A852-47A1-9A91-83DA4C2244F6}" srcOrd="0" destOrd="0" presId="urn:microsoft.com/office/officeart/2018/2/layout/IconVerticalSolidList"/>
    <dgm:cxn modelId="{D0258C6B-2607-4886-8EFF-31461973CE08}" type="presParOf" srcId="{CB59D952-9488-45C7-BB2E-BBA526C5EA94}" destId="{C09A99AB-C9CF-49A8-B55F-D9D76B160E44}" srcOrd="1" destOrd="0" presId="urn:microsoft.com/office/officeart/2018/2/layout/IconVerticalSolidList"/>
    <dgm:cxn modelId="{6CC677F4-9C9D-497E-8143-648520DEFC01}" type="presParOf" srcId="{CB59D952-9488-45C7-BB2E-BBA526C5EA94}" destId="{FAC95380-DAC2-469B-9495-2B2BA5E5398E}" srcOrd="2" destOrd="0" presId="urn:microsoft.com/office/officeart/2018/2/layout/IconVerticalSolidList"/>
    <dgm:cxn modelId="{A88B8E04-9382-43CA-87DE-3DE124450E49}" type="presParOf" srcId="{CB59D952-9488-45C7-BB2E-BBA526C5EA94}" destId="{B06DE18C-337C-4BBF-848E-2E6324D0B4D7}" srcOrd="3" destOrd="0" presId="urn:microsoft.com/office/officeart/2018/2/layout/IconVerticalSolidList"/>
    <dgm:cxn modelId="{C0B0D9DB-E81A-45DF-97D9-E618B761D0FF}" type="presParOf" srcId="{CB59D952-9488-45C7-BB2E-BBA526C5EA94}" destId="{9D4FCBEE-556D-4A62-8D32-E234ABFB24CB}" srcOrd="4" destOrd="0" presId="urn:microsoft.com/office/officeart/2018/2/layout/IconVerticalSolidList"/>
    <dgm:cxn modelId="{B5D5678F-80BD-414B-87BC-25C0B0FE76B0}" type="presParOf" srcId="{09ECA66C-60C2-4D7A-95D9-5BA4A7ED5445}" destId="{A9507601-14C8-4A1B-B26B-669D95DED6CC}" srcOrd="1" destOrd="0" presId="urn:microsoft.com/office/officeart/2018/2/layout/IconVerticalSolidList"/>
    <dgm:cxn modelId="{15A48042-3377-4398-ACD0-2AF7137D617E}" type="presParOf" srcId="{09ECA66C-60C2-4D7A-95D9-5BA4A7ED5445}" destId="{413226A1-5B1D-48C4-94F5-AB997613C081}" srcOrd="2" destOrd="0" presId="urn:microsoft.com/office/officeart/2018/2/layout/IconVerticalSolidList"/>
    <dgm:cxn modelId="{A19A7B21-72AC-4339-BFF5-79BACB058F2C}" type="presParOf" srcId="{413226A1-5B1D-48C4-94F5-AB997613C081}" destId="{345F60EC-0A3E-48CA-BF3F-4BEE50309F75}" srcOrd="0" destOrd="0" presId="urn:microsoft.com/office/officeart/2018/2/layout/IconVerticalSolidList"/>
    <dgm:cxn modelId="{E35DBBFB-EFDA-46F3-94A2-1A595D216AD5}" type="presParOf" srcId="{413226A1-5B1D-48C4-94F5-AB997613C081}" destId="{74818744-5961-4F23-A4F1-A274579B3042}" srcOrd="1" destOrd="0" presId="urn:microsoft.com/office/officeart/2018/2/layout/IconVerticalSolidList"/>
    <dgm:cxn modelId="{76323A5A-AC19-4505-95BA-1BA25994A297}" type="presParOf" srcId="{413226A1-5B1D-48C4-94F5-AB997613C081}" destId="{9CBE6190-595F-47BB-BBF5-8A82ECBBEE84}" srcOrd="2" destOrd="0" presId="urn:microsoft.com/office/officeart/2018/2/layout/IconVerticalSolidList"/>
    <dgm:cxn modelId="{C0D3AC3B-46DD-4DB5-B65D-490176CEA89C}" type="presParOf" srcId="{413226A1-5B1D-48C4-94F5-AB997613C081}" destId="{7E7191FE-6B19-44B6-B4EF-374DC94CAA37}" srcOrd="3" destOrd="0" presId="urn:microsoft.com/office/officeart/2018/2/layout/IconVerticalSolidList"/>
    <dgm:cxn modelId="{75EBAA24-A6C1-4AD4-9CD1-593FDD69C702}" type="presParOf" srcId="{413226A1-5B1D-48C4-94F5-AB997613C081}" destId="{D9C7EBF1-BE52-4D78-B701-673C59210E9F}" srcOrd="4" destOrd="0" presId="urn:microsoft.com/office/officeart/2018/2/layout/IconVerticalSolidList"/>
    <dgm:cxn modelId="{F786548D-10B3-4BA7-8DB7-1A5F4772D7F4}" type="presParOf" srcId="{09ECA66C-60C2-4D7A-95D9-5BA4A7ED5445}" destId="{E4FD788A-8665-4FEF-8F9B-5C498BB8F0FA}" srcOrd="3" destOrd="0" presId="urn:microsoft.com/office/officeart/2018/2/layout/IconVerticalSolidList"/>
    <dgm:cxn modelId="{AF313527-FF1F-478E-B1BD-ECB00D5D224F}" type="presParOf" srcId="{09ECA66C-60C2-4D7A-95D9-5BA4A7ED5445}" destId="{29D1E2C8-28A3-4786-89DB-A8D6B2A3D047}" srcOrd="4" destOrd="0" presId="urn:microsoft.com/office/officeart/2018/2/layout/IconVerticalSolidList"/>
    <dgm:cxn modelId="{5CDD83E1-86B4-4813-9925-6475F5FDE7B5}" type="presParOf" srcId="{29D1E2C8-28A3-4786-89DB-A8D6B2A3D047}" destId="{4BBF0772-F0E5-4051-88AA-33B8CCCF4A41}" srcOrd="0" destOrd="0" presId="urn:microsoft.com/office/officeart/2018/2/layout/IconVerticalSolidList"/>
    <dgm:cxn modelId="{9E5CA3E9-EF4A-4931-AA6B-48D586808E89}" type="presParOf" srcId="{29D1E2C8-28A3-4786-89DB-A8D6B2A3D047}" destId="{E459B207-F7CF-4B22-87EE-8481E23AD51C}" srcOrd="1" destOrd="0" presId="urn:microsoft.com/office/officeart/2018/2/layout/IconVerticalSolidList"/>
    <dgm:cxn modelId="{17D01559-4C2C-447C-8A36-2F2C8638C2F5}" type="presParOf" srcId="{29D1E2C8-28A3-4786-89DB-A8D6B2A3D047}" destId="{2ADCCB8D-C4A3-49EA-9D23-5B5792C5A461}" srcOrd="2" destOrd="0" presId="urn:microsoft.com/office/officeart/2018/2/layout/IconVerticalSolidList"/>
    <dgm:cxn modelId="{E28818F4-E03D-409C-907D-1FCFA1EB1D69}" type="presParOf" srcId="{29D1E2C8-28A3-4786-89DB-A8D6B2A3D047}" destId="{5F599DF7-AEA3-4F10-BACA-0ACC394CD196}" srcOrd="3" destOrd="0" presId="urn:microsoft.com/office/officeart/2018/2/layout/IconVerticalSolidList"/>
    <dgm:cxn modelId="{0FBF896A-4E5E-448B-AF8E-E817212D31F0}" type="presParOf" srcId="{29D1E2C8-28A3-4786-89DB-A8D6B2A3D047}" destId="{55F91206-CE6D-411A-A63D-5EFEC7DCE64E}" srcOrd="4" destOrd="0" presId="urn:microsoft.com/office/officeart/2018/2/layout/IconVerticalSolidList"/>
    <dgm:cxn modelId="{C0A3D63B-D11D-4550-9291-DEB435D3D6B6}" type="presParOf" srcId="{09ECA66C-60C2-4D7A-95D9-5BA4A7ED5445}" destId="{E3EA14B4-D162-45BC-A4CB-A58677A01423}" srcOrd="5" destOrd="0" presId="urn:microsoft.com/office/officeart/2018/2/layout/IconVerticalSolidList"/>
    <dgm:cxn modelId="{D758A97B-BA92-4913-8120-A0FADD628434}" type="presParOf" srcId="{09ECA66C-60C2-4D7A-95D9-5BA4A7ED5445}" destId="{C7945D6A-8CBA-4B32-A707-E3435BC6AFBB}" srcOrd="6" destOrd="0" presId="urn:microsoft.com/office/officeart/2018/2/layout/IconVerticalSolidList"/>
    <dgm:cxn modelId="{9A00EC91-664D-431F-826A-67ECD62DF80E}" type="presParOf" srcId="{C7945D6A-8CBA-4B32-A707-E3435BC6AFBB}" destId="{CAFB54B3-E97D-4172-AC17-F8A22719B2C1}" srcOrd="0" destOrd="0" presId="urn:microsoft.com/office/officeart/2018/2/layout/IconVerticalSolidList"/>
    <dgm:cxn modelId="{0622FA0B-45E1-412F-BBF2-D08B638B15AA}" type="presParOf" srcId="{C7945D6A-8CBA-4B32-A707-E3435BC6AFBB}" destId="{BF2332B6-F77E-4C8E-96EC-68BE171C0900}" srcOrd="1" destOrd="0" presId="urn:microsoft.com/office/officeart/2018/2/layout/IconVerticalSolidList"/>
    <dgm:cxn modelId="{00B3DCB3-83A5-4FAF-B7FC-E450CB4E2855}" type="presParOf" srcId="{C7945D6A-8CBA-4B32-A707-E3435BC6AFBB}" destId="{D4C0AC23-F9B0-479B-9CC8-BE873BF6A626}" srcOrd="2" destOrd="0" presId="urn:microsoft.com/office/officeart/2018/2/layout/IconVerticalSolidList"/>
    <dgm:cxn modelId="{014BF6C8-BD83-4CE8-82C7-5F1584400A4C}" type="presParOf" srcId="{C7945D6A-8CBA-4B32-A707-E3435BC6AFBB}" destId="{67CDE9C5-72BB-45AF-BB9A-E4D7EBF15D1D}" srcOrd="3" destOrd="0" presId="urn:microsoft.com/office/officeart/2018/2/layout/IconVerticalSolidList"/>
    <dgm:cxn modelId="{FD038440-F6BB-46A2-9128-F959A4981181}" type="presParOf" srcId="{C7945D6A-8CBA-4B32-A707-E3435BC6AFBB}" destId="{66B791E9-7097-4F20-B1FF-B773BA3D3C4A}" srcOrd="4"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7C556C-9B78-49D9-BFD5-96F9AAB122CE}">
      <dsp:nvSpPr>
        <dsp:cNvPr id="0" name=""/>
        <dsp:cNvSpPr/>
      </dsp:nvSpPr>
      <dsp:spPr>
        <a:xfrm>
          <a:off x="477165" y="752426"/>
          <a:ext cx="1768381" cy="176838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837C12-F6B3-470F-9A86-6D1D939637A6}">
      <dsp:nvSpPr>
        <dsp:cNvPr id="0" name=""/>
        <dsp:cNvSpPr/>
      </dsp:nvSpPr>
      <dsp:spPr>
        <a:xfrm>
          <a:off x="537247" y="2566327"/>
          <a:ext cx="2033559" cy="3050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44550">
            <a:lnSpc>
              <a:spcPct val="100000"/>
            </a:lnSpc>
            <a:spcBef>
              <a:spcPct val="0"/>
            </a:spcBef>
            <a:spcAft>
              <a:spcPct val="35000"/>
            </a:spcAft>
            <a:buNone/>
            <a:defRPr b="1"/>
          </a:pPr>
          <a:r>
            <a:rPr lang="en-US" sz="1900" kern="1200" dirty="0"/>
            <a:t>Protection</a:t>
          </a:r>
        </a:p>
      </dsp:txBody>
      <dsp:txXfrm>
        <a:off x="537247" y="2566327"/>
        <a:ext cx="2033559" cy="305033"/>
      </dsp:txXfrm>
    </dsp:sp>
    <dsp:sp modelId="{2C4B51D1-EF96-4933-8FC8-13D37E201936}">
      <dsp:nvSpPr>
        <dsp:cNvPr id="0" name=""/>
        <dsp:cNvSpPr/>
      </dsp:nvSpPr>
      <dsp:spPr>
        <a:xfrm>
          <a:off x="537247" y="2919974"/>
          <a:ext cx="2033559" cy="1259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en-US" sz="1400" kern="1200" dirty="0"/>
            <a:t>Structurally defensive measures that directly protect vulnerable structures allowing them to be left largely unaltered.</a:t>
          </a:r>
        </a:p>
      </dsp:txBody>
      <dsp:txXfrm>
        <a:off x="537247" y="2919974"/>
        <a:ext cx="2033559" cy="1259760"/>
      </dsp:txXfrm>
    </dsp:sp>
    <dsp:sp modelId="{51982D5F-1364-412D-9837-E91428936CE3}">
      <dsp:nvSpPr>
        <dsp:cNvPr id="0" name=""/>
        <dsp:cNvSpPr/>
      </dsp:nvSpPr>
      <dsp:spPr>
        <a:xfrm>
          <a:off x="3453677" y="786257"/>
          <a:ext cx="1761050" cy="175530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1625E8-6832-43E5-9B13-4AD7BBBC9288}">
      <dsp:nvSpPr>
        <dsp:cNvPr id="0" name=""/>
        <dsp:cNvSpPr/>
      </dsp:nvSpPr>
      <dsp:spPr>
        <a:xfrm>
          <a:off x="3451332" y="2563058"/>
          <a:ext cx="2033559" cy="3050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44550">
            <a:lnSpc>
              <a:spcPct val="100000"/>
            </a:lnSpc>
            <a:spcBef>
              <a:spcPct val="0"/>
            </a:spcBef>
            <a:spcAft>
              <a:spcPct val="35000"/>
            </a:spcAft>
            <a:buNone/>
            <a:defRPr b="1"/>
          </a:pPr>
          <a:r>
            <a:rPr lang="en-US" sz="1900" kern="1200" dirty="0"/>
            <a:t>Accommodation</a:t>
          </a:r>
        </a:p>
      </dsp:txBody>
      <dsp:txXfrm>
        <a:off x="3451332" y="2563058"/>
        <a:ext cx="2033559" cy="305033"/>
      </dsp:txXfrm>
    </dsp:sp>
    <dsp:sp modelId="{9906BF60-698A-4D15-8558-C6E454FC7317}">
      <dsp:nvSpPr>
        <dsp:cNvPr id="0" name=""/>
        <dsp:cNvSpPr/>
      </dsp:nvSpPr>
      <dsp:spPr>
        <a:xfrm>
          <a:off x="3451332" y="2916705"/>
          <a:ext cx="2033559" cy="1259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en-US" sz="1400" kern="1200" dirty="0"/>
            <a:t>Alter physical design of vulnerable structures to allow the structure or land use to stay in place with modification</a:t>
          </a:r>
        </a:p>
      </dsp:txBody>
      <dsp:txXfrm>
        <a:off x="3451332" y="2916705"/>
        <a:ext cx="2033559" cy="1259760"/>
      </dsp:txXfrm>
    </dsp:sp>
    <dsp:sp modelId="{CA3AF041-BB88-483E-99EF-6C429BC25B09}">
      <dsp:nvSpPr>
        <dsp:cNvPr id="0" name=""/>
        <dsp:cNvSpPr/>
      </dsp:nvSpPr>
      <dsp:spPr>
        <a:xfrm>
          <a:off x="6401321" y="803793"/>
          <a:ext cx="1839428" cy="1717363"/>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4DFB51-43A6-48A7-A972-B1E7F2AB9135}">
      <dsp:nvSpPr>
        <dsp:cNvPr id="0" name=""/>
        <dsp:cNvSpPr/>
      </dsp:nvSpPr>
      <dsp:spPr>
        <a:xfrm>
          <a:off x="6404605" y="2553572"/>
          <a:ext cx="2033559" cy="3050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44550">
            <a:lnSpc>
              <a:spcPct val="100000"/>
            </a:lnSpc>
            <a:spcBef>
              <a:spcPct val="0"/>
            </a:spcBef>
            <a:spcAft>
              <a:spcPct val="35000"/>
            </a:spcAft>
            <a:buNone/>
            <a:defRPr b="1"/>
          </a:pPr>
          <a:r>
            <a:rPr lang="en-US" sz="1900" kern="1200" dirty="0"/>
            <a:t>Retreat</a:t>
          </a:r>
        </a:p>
      </dsp:txBody>
      <dsp:txXfrm>
        <a:off x="6404605" y="2553572"/>
        <a:ext cx="2033559" cy="305033"/>
      </dsp:txXfrm>
    </dsp:sp>
    <dsp:sp modelId="{A6167C9B-30B5-4C49-A51B-B62969AE79E3}">
      <dsp:nvSpPr>
        <dsp:cNvPr id="0" name=""/>
        <dsp:cNvSpPr/>
      </dsp:nvSpPr>
      <dsp:spPr>
        <a:xfrm>
          <a:off x="6404605" y="2907219"/>
          <a:ext cx="2033559" cy="1259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en-US" sz="1400" kern="1200" dirty="0"/>
            <a:t>Retreat from areas or infrastructure where protection or accommodation will not be efficient or effective; can be voluntary, incentivized, or done gradually.</a:t>
          </a:r>
        </a:p>
      </dsp:txBody>
      <dsp:txXfrm>
        <a:off x="6404605" y="2907219"/>
        <a:ext cx="2033559" cy="1259760"/>
      </dsp:txXfrm>
    </dsp:sp>
    <dsp:sp modelId="{91D58B7B-8857-475D-AE9D-AEE909A2D230}">
      <dsp:nvSpPr>
        <dsp:cNvPr id="0" name=""/>
        <dsp:cNvSpPr/>
      </dsp:nvSpPr>
      <dsp:spPr>
        <a:xfrm>
          <a:off x="9292715" y="805510"/>
          <a:ext cx="1719406" cy="1719406"/>
        </a:xfrm>
        <a:prstGeom prst="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1716"/>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5C529A-C4D9-4D07-903C-FDB76A56901A}">
      <dsp:nvSpPr>
        <dsp:cNvPr id="0" name=""/>
        <dsp:cNvSpPr/>
      </dsp:nvSpPr>
      <dsp:spPr>
        <a:xfrm>
          <a:off x="9297868" y="2554083"/>
          <a:ext cx="2033559" cy="3050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44550">
            <a:lnSpc>
              <a:spcPct val="100000"/>
            </a:lnSpc>
            <a:spcBef>
              <a:spcPct val="0"/>
            </a:spcBef>
            <a:spcAft>
              <a:spcPct val="35000"/>
            </a:spcAft>
            <a:buNone/>
            <a:defRPr b="1"/>
          </a:pPr>
          <a:r>
            <a:rPr lang="en-US" sz="1900" kern="1200" dirty="0"/>
            <a:t>Avoidance</a:t>
          </a:r>
        </a:p>
      </dsp:txBody>
      <dsp:txXfrm>
        <a:off x="9297868" y="2554083"/>
        <a:ext cx="2033559" cy="305033"/>
      </dsp:txXfrm>
    </dsp:sp>
    <dsp:sp modelId="{69A93D87-0BFE-4563-AC94-DA82C52C9FE1}">
      <dsp:nvSpPr>
        <dsp:cNvPr id="0" name=""/>
        <dsp:cNvSpPr/>
      </dsp:nvSpPr>
      <dsp:spPr>
        <a:xfrm>
          <a:off x="9297868" y="2907730"/>
          <a:ext cx="2033559" cy="1259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en-US" sz="1400" kern="1200" dirty="0"/>
            <a:t>Guiding new development away from areas that are subject to coastal hazards and can be done by implementing policy and/or offering of incentives.</a:t>
          </a:r>
        </a:p>
      </dsp:txBody>
      <dsp:txXfrm>
        <a:off x="9297868" y="2907730"/>
        <a:ext cx="2033559" cy="12597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3C1595-B668-4489-9973-FFC27D061CBB}">
      <dsp:nvSpPr>
        <dsp:cNvPr id="0" name=""/>
        <dsp:cNvSpPr/>
      </dsp:nvSpPr>
      <dsp:spPr>
        <a:xfrm>
          <a:off x="0" y="1525"/>
          <a:ext cx="10912018" cy="772983"/>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F73C71-DD8F-4EB6-8F86-DD6C1589A62C}">
      <dsp:nvSpPr>
        <dsp:cNvPr id="0" name=""/>
        <dsp:cNvSpPr/>
      </dsp:nvSpPr>
      <dsp:spPr>
        <a:xfrm>
          <a:off x="233827" y="175446"/>
          <a:ext cx="425141" cy="42514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1D23EC2-0B00-4F6E-9A3A-E6E7FE63E282}">
      <dsp:nvSpPr>
        <dsp:cNvPr id="0" name=""/>
        <dsp:cNvSpPr/>
      </dsp:nvSpPr>
      <dsp:spPr>
        <a:xfrm>
          <a:off x="892796" y="1525"/>
          <a:ext cx="4910408"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844550">
            <a:lnSpc>
              <a:spcPct val="100000"/>
            </a:lnSpc>
            <a:spcBef>
              <a:spcPct val="0"/>
            </a:spcBef>
            <a:spcAft>
              <a:spcPct val="35000"/>
            </a:spcAft>
            <a:buNone/>
          </a:pPr>
          <a:r>
            <a:rPr lang="en-US" sz="1900" kern="1200" dirty="0"/>
            <a:t>NOAA’s </a:t>
          </a:r>
          <a:r>
            <a:rPr lang="en-US" sz="1900" kern="1200" dirty="0">
              <a:hlinkClick xmlns:r="http://schemas.openxmlformats.org/officeDocument/2006/relationships" r:id="rId2">
                <a:extLst>
                  <a:ext uri="{A12FA001-AC4F-418D-AE19-62706E023703}">
                    <ahyp:hlinkClr xmlns:ahyp="http://schemas.microsoft.com/office/drawing/2018/hyperlinkcolor" val="tx"/>
                  </a:ext>
                </a:extLst>
              </a:hlinkClick>
            </a:rPr>
            <a:t>CanVis</a:t>
          </a:r>
          <a:endParaRPr lang="en-US" sz="1900" kern="1200" dirty="0"/>
        </a:p>
      </dsp:txBody>
      <dsp:txXfrm>
        <a:off x="892796" y="1525"/>
        <a:ext cx="4910408" cy="772983"/>
      </dsp:txXfrm>
    </dsp:sp>
    <dsp:sp modelId="{3F423D70-4380-4EE6-80F3-DC27F9A4D234}">
      <dsp:nvSpPr>
        <dsp:cNvPr id="0" name=""/>
        <dsp:cNvSpPr/>
      </dsp:nvSpPr>
      <dsp:spPr>
        <a:xfrm>
          <a:off x="5803204" y="1525"/>
          <a:ext cx="5108813"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577850">
            <a:lnSpc>
              <a:spcPct val="100000"/>
            </a:lnSpc>
            <a:spcBef>
              <a:spcPct val="0"/>
            </a:spcBef>
            <a:spcAft>
              <a:spcPct val="35000"/>
            </a:spcAft>
            <a:buNone/>
          </a:pPr>
          <a:r>
            <a:rPr lang="en-US" sz="1300" kern="1200" dirty="0"/>
            <a:t>Creates photo-realistic simulations for visualizing the potential impacts from coastal development and sea level rise.</a:t>
          </a:r>
        </a:p>
      </dsp:txBody>
      <dsp:txXfrm>
        <a:off x="5803204" y="1525"/>
        <a:ext cx="5108813" cy="772983"/>
      </dsp:txXfrm>
    </dsp:sp>
    <dsp:sp modelId="{4616037F-96FC-4786-A981-7F59796B85C6}">
      <dsp:nvSpPr>
        <dsp:cNvPr id="0" name=""/>
        <dsp:cNvSpPr/>
      </dsp:nvSpPr>
      <dsp:spPr>
        <a:xfrm>
          <a:off x="0" y="967754"/>
          <a:ext cx="10912018" cy="772983"/>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43CD28-F568-4C09-887D-E23B7FC4D508}">
      <dsp:nvSpPr>
        <dsp:cNvPr id="0" name=""/>
        <dsp:cNvSpPr/>
      </dsp:nvSpPr>
      <dsp:spPr>
        <a:xfrm>
          <a:off x="233827" y="1141676"/>
          <a:ext cx="425141" cy="42514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52F011-AECE-4539-8E52-4D99116647F7}">
      <dsp:nvSpPr>
        <dsp:cNvPr id="0" name=""/>
        <dsp:cNvSpPr/>
      </dsp:nvSpPr>
      <dsp:spPr>
        <a:xfrm>
          <a:off x="892796" y="967754"/>
          <a:ext cx="4910408"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844550">
            <a:lnSpc>
              <a:spcPct val="100000"/>
            </a:lnSpc>
            <a:spcBef>
              <a:spcPct val="0"/>
            </a:spcBef>
            <a:spcAft>
              <a:spcPct val="35000"/>
            </a:spcAft>
            <a:buNone/>
          </a:pPr>
          <a:r>
            <a:rPr lang="en-US" sz="1900" kern="1200" dirty="0"/>
            <a:t>NOAA’s </a:t>
          </a:r>
          <a:r>
            <a:rPr lang="en-US" sz="1900" kern="1200" dirty="0">
              <a:hlinkClick xmlns:r="http://schemas.openxmlformats.org/officeDocument/2006/relationships" r:id="rId3">
                <a:extLst>
                  <a:ext uri="{A12FA001-AC4F-418D-AE19-62706E023703}">
                    <ahyp:hlinkClr xmlns:ahyp="http://schemas.microsoft.com/office/drawing/2018/hyperlinkcolor" val="tx"/>
                  </a:ext>
                </a:extLst>
              </a:hlinkClick>
            </a:rPr>
            <a:t>Sea Level Trends</a:t>
          </a:r>
          <a:endParaRPr lang="en-US" sz="1900" kern="1200" dirty="0"/>
        </a:p>
      </dsp:txBody>
      <dsp:txXfrm>
        <a:off x="892796" y="967754"/>
        <a:ext cx="4910408" cy="772983"/>
      </dsp:txXfrm>
    </dsp:sp>
    <dsp:sp modelId="{BC45E795-1F5B-431E-9AEC-4A8BC238359C}">
      <dsp:nvSpPr>
        <dsp:cNvPr id="0" name=""/>
        <dsp:cNvSpPr/>
      </dsp:nvSpPr>
      <dsp:spPr>
        <a:xfrm>
          <a:off x="5803204" y="967754"/>
          <a:ext cx="5108813"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577850">
            <a:lnSpc>
              <a:spcPct val="100000"/>
            </a:lnSpc>
            <a:spcBef>
              <a:spcPct val="0"/>
            </a:spcBef>
            <a:spcAft>
              <a:spcPct val="35000"/>
            </a:spcAft>
            <a:buNone/>
          </a:pPr>
          <a:r>
            <a:rPr lang="en-US" sz="1300" kern="1200" dirty="0"/>
            <a:t>Illustrates regional trends in sea level with arrows representing the direction and magnitude of change. </a:t>
          </a:r>
        </a:p>
      </dsp:txBody>
      <dsp:txXfrm>
        <a:off x="5803204" y="967754"/>
        <a:ext cx="5108813" cy="772983"/>
      </dsp:txXfrm>
    </dsp:sp>
    <dsp:sp modelId="{3BC91A00-4189-4976-96A0-9A9F130DA7F5}">
      <dsp:nvSpPr>
        <dsp:cNvPr id="0" name=""/>
        <dsp:cNvSpPr/>
      </dsp:nvSpPr>
      <dsp:spPr>
        <a:xfrm>
          <a:off x="0" y="1933984"/>
          <a:ext cx="10912018" cy="772983"/>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41FDC8-71E7-4373-9829-3BEB062EB93D}">
      <dsp:nvSpPr>
        <dsp:cNvPr id="0" name=""/>
        <dsp:cNvSpPr/>
      </dsp:nvSpPr>
      <dsp:spPr>
        <a:xfrm>
          <a:off x="233827" y="2107905"/>
          <a:ext cx="425141" cy="42514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9B90234-CB70-4B64-8B63-0C7F46BE179F}">
      <dsp:nvSpPr>
        <dsp:cNvPr id="0" name=""/>
        <dsp:cNvSpPr/>
      </dsp:nvSpPr>
      <dsp:spPr>
        <a:xfrm>
          <a:off x="892796" y="1933984"/>
          <a:ext cx="4910408"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844550">
            <a:lnSpc>
              <a:spcPct val="100000"/>
            </a:lnSpc>
            <a:spcBef>
              <a:spcPct val="0"/>
            </a:spcBef>
            <a:spcAft>
              <a:spcPct val="35000"/>
            </a:spcAft>
            <a:buNone/>
          </a:pPr>
          <a:r>
            <a:rPr lang="en-US" sz="1900" kern="1200"/>
            <a:t>NOAA’s </a:t>
          </a:r>
          <a:r>
            <a:rPr lang="en-US" sz="1900" kern="1200">
              <a:hlinkClick xmlns:r="http://schemas.openxmlformats.org/officeDocument/2006/relationships" r:id="rId4">
                <a:extLst>
                  <a:ext uri="{A12FA001-AC4F-418D-AE19-62706E023703}">
                    <ahyp:hlinkClr xmlns:ahyp="http://schemas.microsoft.com/office/drawing/2018/hyperlinkcolor" val="tx"/>
                  </a:ext>
                </a:extLst>
              </a:hlinkClick>
            </a:rPr>
            <a:t>Climate Data Online</a:t>
          </a:r>
          <a:endParaRPr lang="en-US" sz="1900" kern="1200" dirty="0"/>
        </a:p>
      </dsp:txBody>
      <dsp:txXfrm>
        <a:off x="892796" y="1933984"/>
        <a:ext cx="4910408" cy="772983"/>
      </dsp:txXfrm>
    </dsp:sp>
    <dsp:sp modelId="{0A4C841A-914D-44CA-B228-87F412D793E7}">
      <dsp:nvSpPr>
        <dsp:cNvPr id="0" name=""/>
        <dsp:cNvSpPr/>
      </dsp:nvSpPr>
      <dsp:spPr>
        <a:xfrm>
          <a:off x="5803204" y="1933984"/>
          <a:ext cx="5108813"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577850">
            <a:lnSpc>
              <a:spcPct val="100000"/>
            </a:lnSpc>
            <a:spcBef>
              <a:spcPct val="0"/>
            </a:spcBef>
            <a:spcAft>
              <a:spcPct val="35000"/>
            </a:spcAft>
            <a:buNone/>
          </a:pPr>
          <a:r>
            <a:rPr lang="en-US" sz="1300" kern="1200" dirty="0"/>
            <a:t>Provides free access to historic weather and climate data in addition to station history information. Includes daily, monthly, seasonal, and yearly measurements.</a:t>
          </a:r>
        </a:p>
      </dsp:txBody>
      <dsp:txXfrm>
        <a:off x="5803204" y="1933984"/>
        <a:ext cx="5108813" cy="772983"/>
      </dsp:txXfrm>
    </dsp:sp>
    <dsp:sp modelId="{B5C2319E-3C7B-4953-8FF5-7ACE271B04B9}">
      <dsp:nvSpPr>
        <dsp:cNvPr id="0" name=""/>
        <dsp:cNvSpPr/>
      </dsp:nvSpPr>
      <dsp:spPr>
        <a:xfrm>
          <a:off x="0" y="2900214"/>
          <a:ext cx="10912018" cy="772983"/>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08AB7B-ABC2-46F5-8A32-E62BDEEB270A}">
      <dsp:nvSpPr>
        <dsp:cNvPr id="0" name=""/>
        <dsp:cNvSpPr/>
      </dsp:nvSpPr>
      <dsp:spPr>
        <a:xfrm>
          <a:off x="233827" y="3074135"/>
          <a:ext cx="425141" cy="425141"/>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8110A36-DC08-42FD-A5D9-AAE62049C0D3}">
      <dsp:nvSpPr>
        <dsp:cNvPr id="0" name=""/>
        <dsp:cNvSpPr/>
      </dsp:nvSpPr>
      <dsp:spPr>
        <a:xfrm>
          <a:off x="892796" y="2900214"/>
          <a:ext cx="4910408"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844550">
            <a:lnSpc>
              <a:spcPct val="100000"/>
            </a:lnSpc>
            <a:spcBef>
              <a:spcPct val="0"/>
            </a:spcBef>
            <a:spcAft>
              <a:spcPct val="35000"/>
            </a:spcAft>
            <a:buNone/>
          </a:pPr>
          <a:r>
            <a:rPr lang="en-US" sz="1900" kern="1200" dirty="0"/>
            <a:t>University of South Carolina’s </a:t>
          </a:r>
          <a:r>
            <a:rPr lang="en-US" sz="1900" kern="1200" dirty="0">
              <a:hlinkClick xmlns:r="http://schemas.openxmlformats.org/officeDocument/2006/relationships" r:id="rId6">
                <a:extLst>
                  <a:ext uri="{A12FA001-AC4F-418D-AE19-62706E023703}">
                    <ahyp:hlinkClr xmlns:ahyp="http://schemas.microsoft.com/office/drawing/2018/hyperlinkcolor" val="tx"/>
                  </a:ext>
                </a:extLst>
              </a:hlinkClick>
            </a:rPr>
            <a:t>Social Vulnerability Index (SoVI)</a:t>
          </a:r>
          <a:endParaRPr lang="en-US" sz="1900" kern="1200" dirty="0"/>
        </a:p>
      </dsp:txBody>
      <dsp:txXfrm>
        <a:off x="892796" y="2900214"/>
        <a:ext cx="4910408" cy="772983"/>
      </dsp:txXfrm>
    </dsp:sp>
    <dsp:sp modelId="{73E06C19-8834-4F19-AA0C-075E700D9D42}">
      <dsp:nvSpPr>
        <dsp:cNvPr id="0" name=""/>
        <dsp:cNvSpPr/>
      </dsp:nvSpPr>
      <dsp:spPr>
        <a:xfrm>
          <a:off x="5803204" y="2900214"/>
          <a:ext cx="5108813"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577850">
            <a:lnSpc>
              <a:spcPct val="100000"/>
            </a:lnSpc>
            <a:spcBef>
              <a:spcPct val="0"/>
            </a:spcBef>
            <a:spcAft>
              <a:spcPct val="35000"/>
            </a:spcAft>
            <a:buNone/>
          </a:pPr>
          <a:r>
            <a:rPr lang="en-US" sz="1300" kern="1200" dirty="0"/>
            <a:t>Measures the social vulnerability of U.S. counties and census tracts to environmental hazards, including sea level rise.</a:t>
          </a:r>
          <a:r>
            <a:rPr lang="en-US" sz="1300" kern="1200" dirty="0">
              <a:hlinkClick xmlns:r="http://schemas.openxmlformats.org/officeDocument/2006/relationships" r:id="rId6"/>
            </a:rPr>
            <a:t> </a:t>
          </a:r>
          <a:endParaRPr lang="en-US" sz="1300" kern="1200" dirty="0"/>
        </a:p>
      </dsp:txBody>
      <dsp:txXfrm>
        <a:off x="5803204" y="2900214"/>
        <a:ext cx="5108813" cy="7729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1458F-A852-47A1-9A91-83DA4C2244F6}">
      <dsp:nvSpPr>
        <dsp:cNvPr id="0" name=""/>
        <dsp:cNvSpPr/>
      </dsp:nvSpPr>
      <dsp:spPr>
        <a:xfrm>
          <a:off x="0" y="1525"/>
          <a:ext cx="10912018" cy="772983"/>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9A99AB-C9CF-49A8-B55F-D9D76B160E44}">
      <dsp:nvSpPr>
        <dsp:cNvPr id="0" name=""/>
        <dsp:cNvSpPr/>
      </dsp:nvSpPr>
      <dsp:spPr>
        <a:xfrm>
          <a:off x="233827" y="175446"/>
          <a:ext cx="425141" cy="42514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6DE18C-337C-4BBF-848E-2E6324D0B4D7}">
      <dsp:nvSpPr>
        <dsp:cNvPr id="0" name=""/>
        <dsp:cNvSpPr/>
      </dsp:nvSpPr>
      <dsp:spPr>
        <a:xfrm>
          <a:off x="892796" y="1525"/>
          <a:ext cx="4910408"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844550">
            <a:lnSpc>
              <a:spcPct val="100000"/>
            </a:lnSpc>
            <a:spcBef>
              <a:spcPct val="0"/>
            </a:spcBef>
            <a:spcAft>
              <a:spcPct val="35000"/>
            </a:spcAft>
            <a:buNone/>
          </a:pPr>
          <a:r>
            <a:rPr lang="en-US" sz="1900" kern="1200" dirty="0"/>
            <a:t>FEMA’s </a:t>
          </a:r>
          <a:r>
            <a:rPr lang="en-US" sz="1900" kern="1200" dirty="0">
              <a:hlinkClick xmlns:r="http://schemas.openxmlformats.org/officeDocument/2006/relationships" r:id="rId2">
                <a:extLst>
                  <a:ext uri="{A12FA001-AC4F-418D-AE19-62706E023703}">
                    <ahyp:hlinkClr xmlns:ahyp="http://schemas.microsoft.com/office/drawing/2018/hyperlinkcolor" val="tx"/>
                  </a:ext>
                </a:extLst>
              </a:hlinkClick>
            </a:rPr>
            <a:t>National Risk Index (NRI)</a:t>
          </a:r>
          <a:endParaRPr lang="en-US" sz="1900" kern="1200" dirty="0"/>
        </a:p>
      </dsp:txBody>
      <dsp:txXfrm>
        <a:off x="892796" y="1525"/>
        <a:ext cx="4910408" cy="772983"/>
      </dsp:txXfrm>
    </dsp:sp>
    <dsp:sp modelId="{9D4FCBEE-556D-4A62-8D32-E234ABFB24CB}">
      <dsp:nvSpPr>
        <dsp:cNvPr id="0" name=""/>
        <dsp:cNvSpPr/>
      </dsp:nvSpPr>
      <dsp:spPr>
        <a:xfrm>
          <a:off x="5803204" y="1525"/>
          <a:ext cx="5108813"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577850">
            <a:lnSpc>
              <a:spcPct val="100000"/>
            </a:lnSpc>
            <a:spcBef>
              <a:spcPct val="0"/>
            </a:spcBef>
            <a:spcAft>
              <a:spcPct val="35000"/>
            </a:spcAft>
            <a:buNone/>
          </a:pPr>
          <a:r>
            <a:rPr lang="en-US" sz="1300" kern="1200" dirty="0"/>
            <a:t>An online tool that illustrates communities across the U.S. most at risk to 18 different natural hazards. Factors for social vulnerability and community resilience are included.</a:t>
          </a:r>
        </a:p>
      </dsp:txBody>
      <dsp:txXfrm>
        <a:off x="5803204" y="1525"/>
        <a:ext cx="5108813" cy="772983"/>
      </dsp:txXfrm>
    </dsp:sp>
    <dsp:sp modelId="{345F60EC-0A3E-48CA-BF3F-4BEE50309F75}">
      <dsp:nvSpPr>
        <dsp:cNvPr id="0" name=""/>
        <dsp:cNvSpPr/>
      </dsp:nvSpPr>
      <dsp:spPr>
        <a:xfrm>
          <a:off x="0" y="967754"/>
          <a:ext cx="10912018" cy="772983"/>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818744-5961-4F23-A4F1-A274579B3042}">
      <dsp:nvSpPr>
        <dsp:cNvPr id="0" name=""/>
        <dsp:cNvSpPr/>
      </dsp:nvSpPr>
      <dsp:spPr>
        <a:xfrm>
          <a:off x="233827" y="1141676"/>
          <a:ext cx="425141" cy="425141"/>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7191FE-6B19-44B6-B4EF-374DC94CAA37}">
      <dsp:nvSpPr>
        <dsp:cNvPr id="0" name=""/>
        <dsp:cNvSpPr/>
      </dsp:nvSpPr>
      <dsp:spPr>
        <a:xfrm>
          <a:off x="892796" y="967754"/>
          <a:ext cx="4910408"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844550">
            <a:lnSpc>
              <a:spcPct val="100000"/>
            </a:lnSpc>
            <a:spcBef>
              <a:spcPct val="0"/>
            </a:spcBef>
            <a:spcAft>
              <a:spcPct val="35000"/>
            </a:spcAft>
            <a:buNone/>
          </a:pPr>
          <a:r>
            <a:rPr lang="en-US" sz="1900" kern="1200" dirty="0"/>
            <a:t>FDEP’s </a:t>
          </a:r>
          <a:r>
            <a:rPr lang="en-US" sz="1900" kern="1200" dirty="0">
              <a:hlinkClick xmlns:r="http://schemas.openxmlformats.org/officeDocument/2006/relationships" r:id="rId4">
                <a:extLst>
                  <a:ext uri="{A12FA001-AC4F-418D-AE19-62706E023703}">
                    <ahyp:hlinkClr xmlns:ahyp="http://schemas.microsoft.com/office/drawing/2018/hyperlinkcolor" val="tx"/>
                  </a:ext>
                </a:extLst>
              </a:hlinkClick>
            </a:rPr>
            <a:t>Office of Resilience and Coastal Protection</a:t>
          </a:r>
          <a:endParaRPr lang="en-US" sz="1900" kern="1200" dirty="0"/>
        </a:p>
      </dsp:txBody>
      <dsp:txXfrm>
        <a:off x="892796" y="967754"/>
        <a:ext cx="4910408" cy="772983"/>
      </dsp:txXfrm>
    </dsp:sp>
    <dsp:sp modelId="{D9C7EBF1-BE52-4D78-B701-673C59210E9F}">
      <dsp:nvSpPr>
        <dsp:cNvPr id="0" name=""/>
        <dsp:cNvSpPr/>
      </dsp:nvSpPr>
      <dsp:spPr>
        <a:xfrm>
          <a:off x="5803204" y="967754"/>
          <a:ext cx="5108813"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577850">
            <a:lnSpc>
              <a:spcPct val="100000"/>
            </a:lnSpc>
            <a:spcBef>
              <a:spcPct val="0"/>
            </a:spcBef>
            <a:spcAft>
              <a:spcPct val="35000"/>
            </a:spcAft>
            <a:buNone/>
          </a:pPr>
          <a:r>
            <a:rPr lang="en-US" sz="1300" kern="1200" dirty="0"/>
            <a:t>Provides a multitude of resources to assist with preparing the State’s coastal communities and state-managed lands for the effects of sea level rise, coastal flooding, erosion, and storms.</a:t>
          </a:r>
        </a:p>
      </dsp:txBody>
      <dsp:txXfrm>
        <a:off x="5803204" y="967754"/>
        <a:ext cx="5108813" cy="772983"/>
      </dsp:txXfrm>
    </dsp:sp>
    <dsp:sp modelId="{4BBF0772-F0E5-4051-88AA-33B8CCCF4A41}">
      <dsp:nvSpPr>
        <dsp:cNvPr id="0" name=""/>
        <dsp:cNvSpPr/>
      </dsp:nvSpPr>
      <dsp:spPr>
        <a:xfrm>
          <a:off x="0" y="1933984"/>
          <a:ext cx="10912018" cy="772983"/>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59B207-F7CF-4B22-87EE-8481E23AD51C}">
      <dsp:nvSpPr>
        <dsp:cNvPr id="0" name=""/>
        <dsp:cNvSpPr/>
      </dsp:nvSpPr>
      <dsp:spPr>
        <a:xfrm>
          <a:off x="233827" y="2107905"/>
          <a:ext cx="425141" cy="425141"/>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599DF7-AEA3-4F10-BACA-0ACC394CD196}">
      <dsp:nvSpPr>
        <dsp:cNvPr id="0" name=""/>
        <dsp:cNvSpPr/>
      </dsp:nvSpPr>
      <dsp:spPr>
        <a:xfrm>
          <a:off x="892796" y="1933984"/>
          <a:ext cx="4910408"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tx1"/>
              </a:solidFill>
              <a:hlinkClick xmlns:r="http://schemas.openxmlformats.org/officeDocument/2006/relationships" r:id="rId6">
                <a:extLst>
                  <a:ext uri="{A12FA001-AC4F-418D-AE19-62706E023703}">
                    <ahyp:hlinkClr xmlns:ahyp="http://schemas.microsoft.com/office/drawing/2018/hyperlinkcolor" val="tx"/>
                  </a:ext>
                </a:extLst>
              </a:hlinkClick>
            </a:rPr>
            <a:t>East Central Florida Regional Planning Council </a:t>
          </a:r>
          <a:endParaRPr lang="en-US" sz="1900" kern="1200" dirty="0">
            <a:solidFill>
              <a:schemeClr val="tx1"/>
            </a:solidFill>
          </a:endParaRPr>
        </a:p>
      </dsp:txBody>
      <dsp:txXfrm>
        <a:off x="892796" y="1933984"/>
        <a:ext cx="4910408" cy="772983"/>
      </dsp:txXfrm>
    </dsp:sp>
    <dsp:sp modelId="{55F91206-CE6D-411A-A63D-5EFEC7DCE64E}">
      <dsp:nvSpPr>
        <dsp:cNvPr id="0" name=""/>
        <dsp:cNvSpPr/>
      </dsp:nvSpPr>
      <dsp:spPr>
        <a:xfrm>
          <a:off x="5803204" y="1933984"/>
          <a:ext cx="5108813"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577850">
            <a:lnSpc>
              <a:spcPct val="100000"/>
            </a:lnSpc>
            <a:spcBef>
              <a:spcPct val="0"/>
            </a:spcBef>
            <a:spcAft>
              <a:spcPct val="35000"/>
            </a:spcAft>
            <a:buNone/>
          </a:pPr>
          <a:r>
            <a:rPr lang="en-US" sz="1300" kern="1200" dirty="0"/>
            <a:t>Aids communities to adapt to natural hazards; conducts vulnerability assessments, maps coastal risk scenarios, and develops strategies for long-range solutions.</a:t>
          </a:r>
        </a:p>
      </dsp:txBody>
      <dsp:txXfrm>
        <a:off x="5803204" y="1933984"/>
        <a:ext cx="5108813" cy="772983"/>
      </dsp:txXfrm>
    </dsp:sp>
    <dsp:sp modelId="{CAFB54B3-E97D-4172-AC17-F8A22719B2C1}">
      <dsp:nvSpPr>
        <dsp:cNvPr id="0" name=""/>
        <dsp:cNvSpPr/>
      </dsp:nvSpPr>
      <dsp:spPr>
        <a:xfrm>
          <a:off x="0" y="2900214"/>
          <a:ext cx="10912018" cy="772983"/>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2332B6-F77E-4C8E-96EC-68BE171C0900}">
      <dsp:nvSpPr>
        <dsp:cNvPr id="0" name=""/>
        <dsp:cNvSpPr/>
      </dsp:nvSpPr>
      <dsp:spPr>
        <a:xfrm>
          <a:off x="233827" y="3074135"/>
          <a:ext cx="425141" cy="425141"/>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7CDE9C5-72BB-45AF-BB9A-E4D7EBF15D1D}">
      <dsp:nvSpPr>
        <dsp:cNvPr id="0" name=""/>
        <dsp:cNvSpPr/>
      </dsp:nvSpPr>
      <dsp:spPr>
        <a:xfrm>
          <a:off x="892796" y="2900214"/>
          <a:ext cx="4910408"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844550">
            <a:lnSpc>
              <a:spcPct val="100000"/>
            </a:lnSpc>
            <a:spcBef>
              <a:spcPct val="0"/>
            </a:spcBef>
            <a:spcAft>
              <a:spcPct val="35000"/>
            </a:spcAft>
            <a:buNone/>
          </a:pPr>
          <a:r>
            <a:rPr lang="en-US" sz="1900" kern="1200" dirty="0">
              <a:solidFill>
                <a:schemeClr val="tx1"/>
              </a:solidFill>
              <a:hlinkClick xmlns:r="http://schemas.openxmlformats.org/officeDocument/2006/relationships" r:id="rId7">
                <a:extLst>
                  <a:ext uri="{A12FA001-AC4F-418D-AE19-62706E023703}">
                    <ahyp:hlinkClr xmlns:ahyp="http://schemas.microsoft.com/office/drawing/2018/hyperlinkcolor" val="tx"/>
                  </a:ext>
                </a:extLst>
              </a:hlinkClick>
            </a:rPr>
            <a:t>Peril of Flood</a:t>
          </a:r>
          <a:r>
            <a:rPr lang="en-US" sz="1900" kern="1200" dirty="0">
              <a:solidFill>
                <a:schemeClr val="tx1"/>
              </a:solidFill>
            </a:rPr>
            <a:t>: Florida’s </a:t>
          </a:r>
          <a:r>
            <a:rPr lang="en-US" sz="1900" kern="1200" dirty="0"/>
            <a:t>Coastal Resiliency Portal</a:t>
          </a:r>
        </a:p>
      </dsp:txBody>
      <dsp:txXfrm>
        <a:off x="892796" y="2900214"/>
        <a:ext cx="4910408" cy="772983"/>
      </dsp:txXfrm>
    </dsp:sp>
    <dsp:sp modelId="{66B791E9-7097-4F20-B1FF-B773BA3D3C4A}">
      <dsp:nvSpPr>
        <dsp:cNvPr id="0" name=""/>
        <dsp:cNvSpPr/>
      </dsp:nvSpPr>
      <dsp:spPr>
        <a:xfrm>
          <a:off x="5803204" y="2900214"/>
          <a:ext cx="5108813"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577850">
            <a:lnSpc>
              <a:spcPct val="100000"/>
            </a:lnSpc>
            <a:spcBef>
              <a:spcPct val="0"/>
            </a:spcBef>
            <a:spcAft>
              <a:spcPct val="35000"/>
            </a:spcAft>
            <a:buNone/>
          </a:pPr>
          <a:r>
            <a:rPr lang="en-US" sz="1300" kern="1200" dirty="0"/>
            <a:t>Resource hub showcasing success stories, resources, and information regarding coastal resiliency in Florida. </a:t>
          </a:r>
        </a:p>
      </dsp:txBody>
      <dsp:txXfrm>
        <a:off x="5803204" y="2900214"/>
        <a:ext cx="5108813" cy="772983"/>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E348362-A649-4282-A714-FD9A871F2C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D9F250F-FD27-40AE-BB90-DD4D49CD173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5283C6-580B-4B93-985C-F0B1504F6DF1}" type="datetimeFigureOut">
              <a:rPr lang="en-US" smtClean="0"/>
              <a:t>5/6/2024</a:t>
            </a:fld>
            <a:endParaRPr lang="en-US" dirty="0"/>
          </a:p>
        </p:txBody>
      </p:sp>
      <p:sp>
        <p:nvSpPr>
          <p:cNvPr id="4" name="Footer Placeholder 3">
            <a:extLst>
              <a:ext uri="{FF2B5EF4-FFF2-40B4-BE49-F238E27FC236}">
                <a16:creationId xmlns:a16="http://schemas.microsoft.com/office/drawing/2014/main" id="{94CAE0D3-C6CD-4357-AEBA-8ED1951B619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15F47F0-1732-4499-A902-103F94DC851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659E2DA-EFBE-484D-92FC-61623FD3A63C}" type="slidenum">
              <a:rPr lang="en-US" smtClean="0"/>
              <a:t>‹#›</a:t>
            </a:fld>
            <a:endParaRPr lang="en-US" dirty="0"/>
          </a:p>
        </p:txBody>
      </p:sp>
    </p:spTree>
    <p:extLst>
      <p:ext uri="{BB962C8B-B14F-4D97-AF65-F5344CB8AC3E}">
        <p14:creationId xmlns:p14="http://schemas.microsoft.com/office/powerpoint/2010/main" val="36697388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C78557-33B0-466F-9F1C-B1150E0F4D01}" type="datetimeFigureOut">
              <a:rPr lang="en-US" smtClean="0"/>
              <a:t>5/6/2024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35B0F6-9A31-4512-9EB5-597D84997754}" type="slidenum">
              <a:rPr lang="en-US" smtClean="0"/>
              <a:t>‹#›</a:t>
            </a:fld>
            <a:endParaRPr lang="en-US" dirty="0"/>
          </a:p>
        </p:txBody>
      </p:sp>
    </p:spTree>
    <p:extLst>
      <p:ext uri="{BB962C8B-B14F-4D97-AF65-F5344CB8AC3E}">
        <p14:creationId xmlns:p14="http://schemas.microsoft.com/office/powerpoint/2010/main" val="2304242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1</a:t>
            </a:fld>
            <a:endParaRPr lang="en-US" dirty="0"/>
          </a:p>
        </p:txBody>
      </p:sp>
    </p:spTree>
    <p:extLst>
      <p:ext uri="{BB962C8B-B14F-4D97-AF65-F5344CB8AC3E}">
        <p14:creationId xmlns:p14="http://schemas.microsoft.com/office/powerpoint/2010/main" val="3738642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2</a:t>
            </a:fld>
            <a:endParaRPr lang="en-US" dirty="0"/>
          </a:p>
        </p:txBody>
      </p:sp>
    </p:spTree>
    <p:extLst>
      <p:ext uri="{BB962C8B-B14F-4D97-AF65-F5344CB8AC3E}">
        <p14:creationId xmlns:p14="http://schemas.microsoft.com/office/powerpoint/2010/main" val="805791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3</a:t>
            </a:fld>
            <a:endParaRPr lang="en-US" dirty="0"/>
          </a:p>
        </p:txBody>
      </p:sp>
    </p:spTree>
    <p:extLst>
      <p:ext uri="{BB962C8B-B14F-4D97-AF65-F5344CB8AC3E}">
        <p14:creationId xmlns:p14="http://schemas.microsoft.com/office/powerpoint/2010/main" val="3628111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4</a:t>
            </a:fld>
            <a:endParaRPr lang="en-US" dirty="0"/>
          </a:p>
        </p:txBody>
      </p:sp>
    </p:spTree>
    <p:extLst>
      <p:ext uri="{BB962C8B-B14F-4D97-AF65-F5344CB8AC3E}">
        <p14:creationId xmlns:p14="http://schemas.microsoft.com/office/powerpoint/2010/main" val="2480420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5</a:t>
            </a:fld>
            <a:endParaRPr lang="en-US" dirty="0"/>
          </a:p>
        </p:txBody>
      </p:sp>
    </p:spTree>
    <p:extLst>
      <p:ext uri="{BB962C8B-B14F-4D97-AF65-F5344CB8AC3E}">
        <p14:creationId xmlns:p14="http://schemas.microsoft.com/office/powerpoint/2010/main" val="1668854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6</a:t>
            </a:fld>
            <a:endParaRPr lang="en-US" dirty="0"/>
          </a:p>
        </p:txBody>
      </p:sp>
    </p:spTree>
    <p:extLst>
      <p:ext uri="{BB962C8B-B14F-4D97-AF65-F5344CB8AC3E}">
        <p14:creationId xmlns:p14="http://schemas.microsoft.com/office/powerpoint/2010/main" val="3565912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8</a:t>
            </a:fld>
            <a:endParaRPr lang="en-US" dirty="0"/>
          </a:p>
        </p:txBody>
      </p:sp>
    </p:spTree>
    <p:extLst>
      <p:ext uri="{BB962C8B-B14F-4D97-AF65-F5344CB8AC3E}">
        <p14:creationId xmlns:p14="http://schemas.microsoft.com/office/powerpoint/2010/main" val="47763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Tx/>
              <a:buChar char="-"/>
            </a:pPr>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10</a:t>
            </a:fld>
            <a:endParaRPr lang="en-US" dirty="0"/>
          </a:p>
        </p:txBody>
      </p:sp>
    </p:spTree>
    <p:extLst>
      <p:ext uri="{BB962C8B-B14F-4D97-AF65-F5344CB8AC3E}">
        <p14:creationId xmlns:p14="http://schemas.microsoft.com/office/powerpoint/2010/main" val="2393695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Tx/>
              <a:buChar char="-"/>
            </a:pPr>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11</a:t>
            </a:fld>
            <a:endParaRPr lang="en-US" dirty="0"/>
          </a:p>
        </p:txBody>
      </p:sp>
    </p:spTree>
    <p:extLst>
      <p:ext uri="{BB962C8B-B14F-4D97-AF65-F5344CB8AC3E}">
        <p14:creationId xmlns:p14="http://schemas.microsoft.com/office/powerpoint/2010/main" val="1137907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Tx/>
              <a:buChar char="-"/>
            </a:pPr>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12</a:t>
            </a:fld>
            <a:endParaRPr lang="en-US" dirty="0"/>
          </a:p>
        </p:txBody>
      </p:sp>
    </p:spTree>
    <p:extLst>
      <p:ext uri="{BB962C8B-B14F-4D97-AF65-F5344CB8AC3E}">
        <p14:creationId xmlns:p14="http://schemas.microsoft.com/office/powerpoint/2010/main" val="3684284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13</a:t>
            </a:fld>
            <a:endParaRPr lang="en-US" dirty="0"/>
          </a:p>
        </p:txBody>
      </p:sp>
    </p:spTree>
    <p:extLst>
      <p:ext uri="{BB962C8B-B14F-4D97-AF65-F5344CB8AC3E}">
        <p14:creationId xmlns:p14="http://schemas.microsoft.com/office/powerpoint/2010/main" val="42348151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14</a:t>
            </a:fld>
            <a:endParaRPr lang="en-US" dirty="0"/>
          </a:p>
        </p:txBody>
      </p:sp>
    </p:spTree>
    <p:extLst>
      <p:ext uri="{BB962C8B-B14F-4D97-AF65-F5344CB8AC3E}">
        <p14:creationId xmlns:p14="http://schemas.microsoft.com/office/powerpoint/2010/main" val="1993816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15</a:t>
            </a:fld>
            <a:endParaRPr lang="en-US" dirty="0"/>
          </a:p>
        </p:txBody>
      </p:sp>
    </p:spTree>
    <p:extLst>
      <p:ext uri="{BB962C8B-B14F-4D97-AF65-F5344CB8AC3E}">
        <p14:creationId xmlns:p14="http://schemas.microsoft.com/office/powerpoint/2010/main" val="30312818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16</a:t>
            </a:fld>
            <a:endParaRPr lang="en-US" dirty="0"/>
          </a:p>
        </p:txBody>
      </p:sp>
    </p:spTree>
    <p:extLst>
      <p:ext uri="{BB962C8B-B14F-4D97-AF65-F5344CB8AC3E}">
        <p14:creationId xmlns:p14="http://schemas.microsoft.com/office/powerpoint/2010/main" val="29425527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17</a:t>
            </a:fld>
            <a:endParaRPr lang="en-US" dirty="0"/>
          </a:p>
        </p:txBody>
      </p:sp>
    </p:spTree>
    <p:extLst>
      <p:ext uri="{BB962C8B-B14F-4D97-AF65-F5344CB8AC3E}">
        <p14:creationId xmlns:p14="http://schemas.microsoft.com/office/powerpoint/2010/main" val="41231147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18</a:t>
            </a:fld>
            <a:endParaRPr lang="en-US" dirty="0"/>
          </a:p>
        </p:txBody>
      </p:sp>
    </p:spTree>
    <p:extLst>
      <p:ext uri="{BB962C8B-B14F-4D97-AF65-F5344CB8AC3E}">
        <p14:creationId xmlns:p14="http://schemas.microsoft.com/office/powerpoint/2010/main" val="3305976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19</a:t>
            </a:fld>
            <a:endParaRPr lang="en-US" dirty="0"/>
          </a:p>
        </p:txBody>
      </p:sp>
    </p:spTree>
    <p:extLst>
      <p:ext uri="{BB962C8B-B14F-4D97-AF65-F5344CB8AC3E}">
        <p14:creationId xmlns:p14="http://schemas.microsoft.com/office/powerpoint/2010/main" val="29759456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20</a:t>
            </a:fld>
            <a:endParaRPr lang="en-US" dirty="0"/>
          </a:p>
        </p:txBody>
      </p:sp>
    </p:spTree>
    <p:extLst>
      <p:ext uri="{BB962C8B-B14F-4D97-AF65-F5344CB8AC3E}">
        <p14:creationId xmlns:p14="http://schemas.microsoft.com/office/powerpoint/2010/main" val="2589978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21</a:t>
            </a:fld>
            <a:endParaRPr lang="en-US" dirty="0"/>
          </a:p>
        </p:txBody>
      </p:sp>
    </p:spTree>
    <p:extLst>
      <p:ext uri="{BB962C8B-B14F-4D97-AF65-F5344CB8AC3E}">
        <p14:creationId xmlns:p14="http://schemas.microsoft.com/office/powerpoint/2010/main" val="26826387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22</a:t>
            </a:fld>
            <a:endParaRPr lang="en-US" dirty="0"/>
          </a:p>
        </p:txBody>
      </p:sp>
    </p:spTree>
    <p:extLst>
      <p:ext uri="{BB962C8B-B14F-4D97-AF65-F5344CB8AC3E}">
        <p14:creationId xmlns:p14="http://schemas.microsoft.com/office/powerpoint/2010/main" val="41106996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effectLst/>
              <a:latin typeface="+mj-lt"/>
              <a:ea typeface="Calibri" panose="020F0502020204030204" pitchFamily="34" charset="0"/>
            </a:endParaRPr>
          </a:p>
        </p:txBody>
      </p:sp>
      <p:sp>
        <p:nvSpPr>
          <p:cNvPr id="4" name="Slide Number Placeholder 3"/>
          <p:cNvSpPr>
            <a:spLocks noGrp="1"/>
          </p:cNvSpPr>
          <p:nvPr>
            <p:ph type="sldNum" sz="quarter" idx="5"/>
          </p:nvPr>
        </p:nvSpPr>
        <p:spPr/>
        <p:txBody>
          <a:bodyPr/>
          <a:lstStyle/>
          <a:p>
            <a:fld id="{0535B0F6-9A31-4512-9EB5-597D84997754}" type="slidenum">
              <a:rPr lang="en-US" smtClean="0"/>
              <a:t>23</a:t>
            </a:fld>
            <a:endParaRPr lang="en-US" dirty="0"/>
          </a:p>
        </p:txBody>
      </p:sp>
    </p:spTree>
    <p:extLst>
      <p:ext uri="{BB962C8B-B14F-4D97-AF65-F5344CB8AC3E}">
        <p14:creationId xmlns:p14="http://schemas.microsoft.com/office/powerpoint/2010/main" val="23135965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24</a:t>
            </a:fld>
            <a:endParaRPr lang="en-US" dirty="0"/>
          </a:p>
        </p:txBody>
      </p:sp>
    </p:spTree>
    <p:extLst>
      <p:ext uri="{BB962C8B-B14F-4D97-AF65-F5344CB8AC3E}">
        <p14:creationId xmlns:p14="http://schemas.microsoft.com/office/powerpoint/2010/main" val="30845366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25</a:t>
            </a:fld>
            <a:endParaRPr lang="en-US" dirty="0"/>
          </a:p>
        </p:txBody>
      </p:sp>
    </p:spTree>
    <p:extLst>
      <p:ext uri="{BB962C8B-B14F-4D97-AF65-F5344CB8AC3E}">
        <p14:creationId xmlns:p14="http://schemas.microsoft.com/office/powerpoint/2010/main" val="11611441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26</a:t>
            </a:fld>
            <a:endParaRPr lang="en-US" dirty="0"/>
          </a:p>
        </p:txBody>
      </p:sp>
    </p:spTree>
    <p:extLst>
      <p:ext uri="{BB962C8B-B14F-4D97-AF65-F5344CB8AC3E}">
        <p14:creationId xmlns:p14="http://schemas.microsoft.com/office/powerpoint/2010/main" val="28453061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27</a:t>
            </a:fld>
            <a:endParaRPr lang="en-US" dirty="0"/>
          </a:p>
        </p:txBody>
      </p:sp>
    </p:spTree>
    <p:extLst>
      <p:ext uri="{BB962C8B-B14F-4D97-AF65-F5344CB8AC3E}">
        <p14:creationId xmlns:p14="http://schemas.microsoft.com/office/powerpoint/2010/main" val="1857244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28</a:t>
            </a:fld>
            <a:endParaRPr lang="en-US" dirty="0"/>
          </a:p>
        </p:txBody>
      </p:sp>
    </p:spTree>
    <p:extLst>
      <p:ext uri="{BB962C8B-B14F-4D97-AF65-F5344CB8AC3E}">
        <p14:creationId xmlns:p14="http://schemas.microsoft.com/office/powerpoint/2010/main" val="22285809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30</a:t>
            </a:fld>
            <a:endParaRPr lang="en-US" dirty="0"/>
          </a:p>
        </p:txBody>
      </p:sp>
    </p:spTree>
    <p:extLst>
      <p:ext uri="{BB962C8B-B14F-4D97-AF65-F5344CB8AC3E}">
        <p14:creationId xmlns:p14="http://schemas.microsoft.com/office/powerpoint/2010/main" val="35701745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31</a:t>
            </a:fld>
            <a:endParaRPr lang="en-US" dirty="0"/>
          </a:p>
        </p:txBody>
      </p:sp>
    </p:spTree>
    <p:extLst>
      <p:ext uri="{BB962C8B-B14F-4D97-AF65-F5344CB8AC3E}">
        <p14:creationId xmlns:p14="http://schemas.microsoft.com/office/powerpoint/2010/main" val="24977791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33</a:t>
            </a:fld>
            <a:endParaRPr lang="en-US" dirty="0"/>
          </a:p>
        </p:txBody>
      </p:sp>
    </p:spTree>
    <p:extLst>
      <p:ext uri="{BB962C8B-B14F-4D97-AF65-F5344CB8AC3E}">
        <p14:creationId xmlns:p14="http://schemas.microsoft.com/office/powerpoint/2010/main" val="29063662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34</a:t>
            </a:fld>
            <a:endParaRPr lang="en-US" dirty="0"/>
          </a:p>
        </p:txBody>
      </p:sp>
    </p:spTree>
    <p:extLst>
      <p:ext uri="{BB962C8B-B14F-4D97-AF65-F5344CB8AC3E}">
        <p14:creationId xmlns:p14="http://schemas.microsoft.com/office/powerpoint/2010/main" val="29107691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35</a:t>
            </a:fld>
            <a:endParaRPr lang="en-US" dirty="0"/>
          </a:p>
        </p:txBody>
      </p:sp>
    </p:spTree>
    <p:extLst>
      <p:ext uri="{BB962C8B-B14F-4D97-AF65-F5344CB8AC3E}">
        <p14:creationId xmlns:p14="http://schemas.microsoft.com/office/powerpoint/2010/main" val="7215323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36</a:t>
            </a:fld>
            <a:endParaRPr lang="en-US" dirty="0"/>
          </a:p>
        </p:txBody>
      </p:sp>
    </p:spTree>
    <p:extLst>
      <p:ext uri="{BB962C8B-B14F-4D97-AF65-F5344CB8AC3E}">
        <p14:creationId xmlns:p14="http://schemas.microsoft.com/office/powerpoint/2010/main" val="7215323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37</a:t>
            </a:fld>
            <a:endParaRPr lang="en-US" dirty="0"/>
          </a:p>
        </p:txBody>
      </p:sp>
    </p:spTree>
    <p:extLst>
      <p:ext uri="{BB962C8B-B14F-4D97-AF65-F5344CB8AC3E}">
        <p14:creationId xmlns:p14="http://schemas.microsoft.com/office/powerpoint/2010/main" val="30550349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38</a:t>
            </a:fld>
            <a:endParaRPr lang="en-US" dirty="0"/>
          </a:p>
        </p:txBody>
      </p:sp>
    </p:spTree>
    <p:extLst>
      <p:ext uri="{BB962C8B-B14F-4D97-AF65-F5344CB8AC3E}">
        <p14:creationId xmlns:p14="http://schemas.microsoft.com/office/powerpoint/2010/main" val="36748583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39</a:t>
            </a:fld>
            <a:endParaRPr lang="en-US" dirty="0"/>
          </a:p>
        </p:txBody>
      </p:sp>
    </p:spTree>
    <p:extLst>
      <p:ext uri="{BB962C8B-B14F-4D97-AF65-F5344CB8AC3E}">
        <p14:creationId xmlns:p14="http://schemas.microsoft.com/office/powerpoint/2010/main" val="14961876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40</a:t>
            </a:fld>
            <a:endParaRPr lang="en-US" dirty="0"/>
          </a:p>
        </p:txBody>
      </p:sp>
    </p:spTree>
    <p:extLst>
      <p:ext uri="{BB962C8B-B14F-4D97-AF65-F5344CB8AC3E}">
        <p14:creationId xmlns:p14="http://schemas.microsoft.com/office/powerpoint/2010/main" val="39674765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41</a:t>
            </a:fld>
            <a:endParaRPr lang="en-US" dirty="0"/>
          </a:p>
        </p:txBody>
      </p:sp>
    </p:spTree>
    <p:extLst>
      <p:ext uri="{BB962C8B-B14F-4D97-AF65-F5344CB8AC3E}">
        <p14:creationId xmlns:p14="http://schemas.microsoft.com/office/powerpoint/2010/main" val="20629877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42</a:t>
            </a:fld>
            <a:endParaRPr lang="en-US" dirty="0"/>
          </a:p>
        </p:txBody>
      </p:sp>
    </p:spTree>
    <p:extLst>
      <p:ext uri="{BB962C8B-B14F-4D97-AF65-F5344CB8AC3E}">
        <p14:creationId xmlns:p14="http://schemas.microsoft.com/office/powerpoint/2010/main" val="17296411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43</a:t>
            </a:fld>
            <a:endParaRPr lang="en-US" dirty="0"/>
          </a:p>
        </p:txBody>
      </p:sp>
    </p:spTree>
    <p:extLst>
      <p:ext uri="{BB962C8B-B14F-4D97-AF65-F5344CB8AC3E}">
        <p14:creationId xmlns:p14="http://schemas.microsoft.com/office/powerpoint/2010/main" val="701401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0425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4DB305C-D5CC-4B5B-A86B-BF28A9DF0301}"/>
              </a:ext>
            </a:extLst>
          </p:cNvPr>
          <p:cNvSpPr>
            <a:spLocks noGrp="1"/>
          </p:cNvSpPr>
          <p:nvPr>
            <p:ph type="pic" sz="quarter" idx="11"/>
          </p:nvPr>
        </p:nvSpPr>
        <p:spPr>
          <a:xfrm>
            <a:off x="5943602" y="0"/>
            <a:ext cx="6248399" cy="6858000"/>
          </a:xfrm>
          <a:custGeom>
            <a:avLst/>
            <a:gdLst>
              <a:gd name="connsiteX0" fmla="*/ 529986 w 6248399"/>
              <a:gd name="connsiteY0" fmla="*/ 0 h 6858000"/>
              <a:gd name="connsiteX1" fmla="*/ 6248399 w 6248399"/>
              <a:gd name="connsiteY1" fmla="*/ 0 h 6858000"/>
              <a:gd name="connsiteX2" fmla="*/ 6248399 w 6248399"/>
              <a:gd name="connsiteY2" fmla="*/ 6858000 h 6858000"/>
              <a:gd name="connsiteX3" fmla="*/ 529986 w 6248399"/>
              <a:gd name="connsiteY3" fmla="*/ 6858000 h 6858000"/>
              <a:gd name="connsiteX4" fmla="*/ 0 w 6248399"/>
              <a:gd name="connsiteY4" fmla="*/ 6328014 h 6858000"/>
              <a:gd name="connsiteX5" fmla="*/ 0 w 6248399"/>
              <a:gd name="connsiteY5" fmla="*/ 529986 h 6858000"/>
              <a:gd name="connsiteX6" fmla="*/ 529986 w 6248399"/>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48399" h="6858000">
                <a:moveTo>
                  <a:pt x="529986" y="0"/>
                </a:moveTo>
                <a:lnTo>
                  <a:pt x="6248399" y="0"/>
                </a:lnTo>
                <a:lnTo>
                  <a:pt x="6248399" y="6858000"/>
                </a:lnTo>
                <a:lnTo>
                  <a:pt x="529986" y="6858000"/>
                </a:lnTo>
                <a:cubicBezTo>
                  <a:pt x="237283" y="6858000"/>
                  <a:pt x="0" y="6620717"/>
                  <a:pt x="0" y="6328014"/>
                </a:cubicBezTo>
                <a:lnTo>
                  <a:pt x="0" y="529986"/>
                </a:lnTo>
                <a:cubicBezTo>
                  <a:pt x="0" y="237283"/>
                  <a:pt x="237283" y="0"/>
                  <a:pt x="529986" y="0"/>
                </a:cubicBezTo>
                <a:close/>
              </a:path>
            </a:pathLst>
          </a:custGeom>
          <a:pattFill prst="pct5">
            <a:fgClr>
              <a:schemeClr val="accent1"/>
            </a:fgClr>
            <a:bgClr>
              <a:schemeClr val="bg1"/>
            </a:bgClr>
          </a:pattFill>
          <a:effectLst>
            <a:outerShdw blurRad="190500" dist="114300" dir="8100000" algn="tr" rotWithShape="0">
              <a:prstClr val="black">
                <a:alpha val="22000"/>
              </a:prstClr>
            </a:outerShdw>
          </a:effectLst>
        </p:spPr>
        <p:txBody>
          <a:bodyPr wrap="square">
            <a:noAutofit/>
          </a:bodyPr>
          <a:lstStyle>
            <a:lvl1pPr>
              <a:defRPr sz="20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2019732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chemeClr val="bg1"/>
        </a:solidFill>
        <a:effectLst/>
      </p:bgPr>
    </p:bg>
    <p:spTree>
      <p:nvGrpSpPr>
        <p:cNvPr id="1" name=""/>
        <p:cNvGrpSpPr/>
        <p:nvPr/>
      </p:nvGrpSpPr>
      <p:grpSpPr>
        <a:xfrm>
          <a:off x="0" y="0"/>
          <a:ext cx="0" cy="0"/>
          <a:chOff x="0" y="0"/>
          <a:chExt cx="0" cy="0"/>
        </a:xfrm>
      </p:grpSpPr>
      <p:sp>
        <p:nvSpPr>
          <p:cNvPr id="5" name="Picture Placeholder 5">
            <a:extLst>
              <a:ext uri="{FF2B5EF4-FFF2-40B4-BE49-F238E27FC236}">
                <a16:creationId xmlns:a16="http://schemas.microsoft.com/office/drawing/2014/main" id="{F62008FB-82D5-49BA-9B0F-C396D61A0E75}"/>
              </a:ext>
            </a:extLst>
          </p:cNvPr>
          <p:cNvSpPr>
            <a:spLocks noGrp="1"/>
          </p:cNvSpPr>
          <p:nvPr>
            <p:ph type="pic" sz="quarter" idx="10"/>
          </p:nvPr>
        </p:nvSpPr>
        <p:spPr>
          <a:xfrm>
            <a:off x="6096000" y="0"/>
            <a:ext cx="6096000" cy="685800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4110286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chemeClr val="bg1"/>
        </a:solidFill>
        <a:effectLst/>
      </p:bgPr>
    </p:bg>
    <p:spTree>
      <p:nvGrpSpPr>
        <p:cNvPr id="1" name=""/>
        <p:cNvGrpSpPr/>
        <p:nvPr/>
      </p:nvGrpSpPr>
      <p:grpSpPr>
        <a:xfrm>
          <a:off x="0" y="0"/>
          <a:ext cx="0" cy="0"/>
          <a:chOff x="0" y="0"/>
          <a:chExt cx="0" cy="0"/>
        </a:xfrm>
      </p:grpSpPr>
      <p:sp>
        <p:nvSpPr>
          <p:cNvPr id="5" name="Picture Placeholder 5">
            <a:extLst>
              <a:ext uri="{FF2B5EF4-FFF2-40B4-BE49-F238E27FC236}">
                <a16:creationId xmlns:a16="http://schemas.microsoft.com/office/drawing/2014/main" id="{AD5C25EE-A979-42CE-BE4C-3DCD6A9D52D7}"/>
              </a:ext>
            </a:extLst>
          </p:cNvPr>
          <p:cNvSpPr>
            <a:spLocks noGrp="1"/>
          </p:cNvSpPr>
          <p:nvPr>
            <p:ph type="pic" sz="quarter" idx="10"/>
          </p:nvPr>
        </p:nvSpPr>
        <p:spPr>
          <a:xfrm>
            <a:off x="0" y="1392382"/>
            <a:ext cx="5188527" cy="5465618"/>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720480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chemeClr val="bg1"/>
        </a:solidFill>
        <a:effectLst/>
      </p:bgPr>
    </p:bg>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FCF25978-75F4-4F7B-AC4D-5DAA43B6E48F}"/>
              </a:ext>
            </a:extLst>
          </p:cNvPr>
          <p:cNvSpPr>
            <a:spLocks noGrp="1"/>
          </p:cNvSpPr>
          <p:nvPr>
            <p:ph type="pic" sz="quarter" idx="11"/>
          </p:nvPr>
        </p:nvSpPr>
        <p:spPr>
          <a:xfrm>
            <a:off x="4738254" y="3221182"/>
            <a:ext cx="3470559" cy="3636818"/>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
        <p:nvSpPr>
          <p:cNvPr id="5" name="Picture Placeholder 5">
            <a:extLst>
              <a:ext uri="{FF2B5EF4-FFF2-40B4-BE49-F238E27FC236}">
                <a16:creationId xmlns:a16="http://schemas.microsoft.com/office/drawing/2014/main" id="{F62008FB-82D5-49BA-9B0F-C396D61A0E75}"/>
              </a:ext>
            </a:extLst>
          </p:cNvPr>
          <p:cNvSpPr>
            <a:spLocks noGrp="1"/>
          </p:cNvSpPr>
          <p:nvPr>
            <p:ph type="pic" sz="quarter" idx="10"/>
          </p:nvPr>
        </p:nvSpPr>
        <p:spPr>
          <a:xfrm>
            <a:off x="8208816" y="1"/>
            <a:ext cx="3983184" cy="5070764"/>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
        <p:nvSpPr>
          <p:cNvPr id="3" name="Rectangle 2">
            <a:extLst>
              <a:ext uri="{FF2B5EF4-FFF2-40B4-BE49-F238E27FC236}">
                <a16:creationId xmlns:a16="http://schemas.microsoft.com/office/drawing/2014/main" id="{EAB408B3-8F8C-4119-A1E4-17FB13512091}"/>
              </a:ext>
            </a:extLst>
          </p:cNvPr>
          <p:cNvSpPr/>
          <p:nvPr userDrawn="1"/>
        </p:nvSpPr>
        <p:spPr>
          <a:xfrm>
            <a:off x="8208816" y="5070764"/>
            <a:ext cx="3983182" cy="1787235"/>
          </a:xfrm>
          <a:prstGeom prst="rect">
            <a:avLst/>
          </a:prstGeom>
          <a:solidFill>
            <a:srgbClr val="7C35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27234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Title Slid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8F654D1-2D5A-4533-B71F-B3BB7206D9E1}"/>
              </a:ext>
            </a:extLst>
          </p:cNvPr>
          <p:cNvSpPr/>
          <p:nvPr userDrawn="1"/>
        </p:nvSpPr>
        <p:spPr>
          <a:xfrm>
            <a:off x="7628723" y="0"/>
            <a:ext cx="4563275"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5">
            <a:extLst>
              <a:ext uri="{FF2B5EF4-FFF2-40B4-BE49-F238E27FC236}">
                <a16:creationId xmlns:a16="http://schemas.microsoft.com/office/drawing/2014/main" id="{F62008FB-82D5-49BA-9B0F-C396D61A0E75}"/>
              </a:ext>
            </a:extLst>
          </p:cNvPr>
          <p:cNvSpPr>
            <a:spLocks noGrp="1"/>
          </p:cNvSpPr>
          <p:nvPr>
            <p:ph type="pic" sz="quarter" idx="10"/>
          </p:nvPr>
        </p:nvSpPr>
        <p:spPr>
          <a:xfrm>
            <a:off x="3728390" y="0"/>
            <a:ext cx="3900333" cy="685800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2633005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chemeClr val="bg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C101D08-D933-4171-807E-11B103E4980F}"/>
              </a:ext>
            </a:extLst>
          </p:cNvPr>
          <p:cNvSpPr>
            <a:spLocks noGrp="1"/>
          </p:cNvSpPr>
          <p:nvPr>
            <p:ph type="pic" sz="quarter" idx="11"/>
          </p:nvPr>
        </p:nvSpPr>
        <p:spPr>
          <a:xfrm>
            <a:off x="2050435" y="0"/>
            <a:ext cx="9848655" cy="5002260"/>
          </a:xfrm>
          <a:custGeom>
            <a:avLst/>
            <a:gdLst>
              <a:gd name="connsiteX0" fmla="*/ 1992796 w 9848655"/>
              <a:gd name="connsiteY0" fmla="*/ 1 h 5002260"/>
              <a:gd name="connsiteX1" fmla="*/ 7703297 w 9848655"/>
              <a:gd name="connsiteY1" fmla="*/ 1 h 5002260"/>
              <a:gd name="connsiteX2" fmla="*/ 9256971 w 9848655"/>
              <a:gd name="connsiteY2" fmla="*/ 1553675 h 5002260"/>
              <a:gd name="connsiteX3" fmla="*/ 9256971 w 9848655"/>
              <a:gd name="connsiteY3" fmla="*/ 4410577 h 5002260"/>
              <a:gd name="connsiteX4" fmla="*/ 6400068 w 9848655"/>
              <a:gd name="connsiteY4" fmla="*/ 4410577 h 5002260"/>
              <a:gd name="connsiteX5" fmla="*/ 2023833 w 9848655"/>
              <a:gd name="connsiteY5" fmla="*/ 34339 h 5002260"/>
              <a:gd name="connsiteX6" fmla="*/ 0 w 9848655"/>
              <a:gd name="connsiteY6" fmla="*/ 0 h 5002260"/>
              <a:gd name="connsiteX7" fmla="*/ 1557666 w 9848655"/>
              <a:gd name="connsiteY7" fmla="*/ 0 h 5002260"/>
              <a:gd name="connsiteX8" fmla="*/ 3997698 w 9848655"/>
              <a:gd name="connsiteY8" fmla="*/ 2440032 h 5002260"/>
              <a:gd name="connsiteX9" fmla="*/ 3997698 w 9848655"/>
              <a:gd name="connsiteY9" fmla="*/ 3218865 h 5002260"/>
              <a:gd name="connsiteX10" fmla="*/ 3218865 w 9848655"/>
              <a:gd name="connsiteY10" fmla="*/ 3218865 h 5002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48655" h="5002260">
                <a:moveTo>
                  <a:pt x="1992796" y="1"/>
                </a:moveTo>
                <a:lnTo>
                  <a:pt x="7703297" y="1"/>
                </a:lnTo>
                <a:lnTo>
                  <a:pt x="9256971" y="1553675"/>
                </a:lnTo>
                <a:cubicBezTo>
                  <a:pt x="10045883" y="2342587"/>
                  <a:pt x="10045883" y="3621665"/>
                  <a:pt x="9256971" y="4410577"/>
                </a:cubicBezTo>
                <a:cubicBezTo>
                  <a:pt x="8468059" y="5199488"/>
                  <a:pt x="7188980" y="5199488"/>
                  <a:pt x="6400068" y="4410577"/>
                </a:cubicBezTo>
                <a:lnTo>
                  <a:pt x="2023833" y="34339"/>
                </a:lnTo>
                <a:close/>
                <a:moveTo>
                  <a:pt x="0" y="0"/>
                </a:moveTo>
                <a:lnTo>
                  <a:pt x="1557666" y="0"/>
                </a:lnTo>
                <a:lnTo>
                  <a:pt x="3997698" y="2440032"/>
                </a:lnTo>
                <a:cubicBezTo>
                  <a:pt x="4212766" y="2655101"/>
                  <a:pt x="4212766" y="3003796"/>
                  <a:pt x="3997698" y="3218865"/>
                </a:cubicBezTo>
                <a:cubicBezTo>
                  <a:pt x="3782629" y="3433934"/>
                  <a:pt x="3433933" y="3433934"/>
                  <a:pt x="3218865" y="3218865"/>
                </a:cubicBezTo>
                <a:close/>
              </a:path>
            </a:pathLst>
          </a:custGeom>
          <a:pattFill prst="pct5">
            <a:fgClr>
              <a:schemeClr val="accent1"/>
            </a:fgClr>
            <a:bgClr>
              <a:schemeClr val="bg1"/>
            </a:bgClr>
          </a:pattFill>
        </p:spPr>
        <p:txBody>
          <a:bodyPr wrap="square">
            <a:noAutofit/>
          </a:bodyPr>
          <a:lstStyle>
            <a:lvl1pPr>
              <a:defRPr sz="20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74119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Title Slide">
    <p:bg>
      <p:bgPr>
        <a:solidFill>
          <a:schemeClr val="bg1"/>
        </a:solidFill>
        <a:effectLst/>
      </p:bgPr>
    </p:bg>
    <p:spTree>
      <p:nvGrpSpPr>
        <p:cNvPr id="1" name=""/>
        <p:cNvGrpSpPr/>
        <p:nvPr/>
      </p:nvGrpSpPr>
      <p:grpSpPr>
        <a:xfrm>
          <a:off x="0" y="0"/>
          <a:ext cx="0" cy="0"/>
          <a:chOff x="0" y="0"/>
          <a:chExt cx="0" cy="0"/>
        </a:xfrm>
      </p:grpSpPr>
      <p:sp>
        <p:nvSpPr>
          <p:cNvPr id="10" name="Picture Placeholder 5">
            <a:extLst>
              <a:ext uri="{FF2B5EF4-FFF2-40B4-BE49-F238E27FC236}">
                <a16:creationId xmlns:a16="http://schemas.microsoft.com/office/drawing/2014/main" id="{BE90CA4D-8937-4069-BA16-A8A2F8BDF060}"/>
              </a:ext>
            </a:extLst>
          </p:cNvPr>
          <p:cNvSpPr>
            <a:spLocks noGrp="1"/>
          </p:cNvSpPr>
          <p:nvPr>
            <p:ph type="pic" sz="quarter" idx="13"/>
          </p:nvPr>
        </p:nvSpPr>
        <p:spPr>
          <a:xfrm>
            <a:off x="4648199" y="6621"/>
            <a:ext cx="7543801" cy="6851379"/>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
        <p:nvSpPr>
          <p:cNvPr id="16" name="Picture Placeholder 5">
            <a:extLst>
              <a:ext uri="{FF2B5EF4-FFF2-40B4-BE49-F238E27FC236}">
                <a16:creationId xmlns:a16="http://schemas.microsoft.com/office/drawing/2014/main" id="{7254A239-318A-473D-87F7-A1B31B093DDE}"/>
              </a:ext>
            </a:extLst>
          </p:cNvPr>
          <p:cNvSpPr>
            <a:spLocks noGrp="1"/>
          </p:cNvSpPr>
          <p:nvPr>
            <p:ph type="pic" sz="quarter" idx="11"/>
          </p:nvPr>
        </p:nvSpPr>
        <p:spPr>
          <a:xfrm>
            <a:off x="5497197" y="1406770"/>
            <a:ext cx="2797283" cy="2851362"/>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
        <p:nvSpPr>
          <p:cNvPr id="7" name="Picture Placeholder 5">
            <a:extLst>
              <a:ext uri="{FF2B5EF4-FFF2-40B4-BE49-F238E27FC236}">
                <a16:creationId xmlns:a16="http://schemas.microsoft.com/office/drawing/2014/main" id="{03EC8817-BBF9-43A5-A998-D094353ACC6D}"/>
              </a:ext>
            </a:extLst>
          </p:cNvPr>
          <p:cNvSpPr>
            <a:spLocks noGrp="1"/>
          </p:cNvSpPr>
          <p:nvPr>
            <p:ph type="pic" sz="quarter" idx="12"/>
          </p:nvPr>
        </p:nvSpPr>
        <p:spPr>
          <a:xfrm>
            <a:off x="8763000" y="1406770"/>
            <a:ext cx="2797283" cy="2851362"/>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1986016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chemeClr val="bg1"/>
        </a:solidFill>
        <a:effectLst/>
      </p:bgPr>
    </p:bg>
    <p:spTree>
      <p:nvGrpSpPr>
        <p:cNvPr id="1" name=""/>
        <p:cNvGrpSpPr/>
        <p:nvPr/>
      </p:nvGrpSpPr>
      <p:grpSpPr>
        <a:xfrm>
          <a:off x="0" y="0"/>
          <a:ext cx="0" cy="0"/>
          <a:chOff x="0" y="0"/>
          <a:chExt cx="0" cy="0"/>
        </a:xfrm>
      </p:grpSpPr>
      <p:sp>
        <p:nvSpPr>
          <p:cNvPr id="5" name="Picture Placeholder 5">
            <a:extLst>
              <a:ext uri="{FF2B5EF4-FFF2-40B4-BE49-F238E27FC236}">
                <a16:creationId xmlns:a16="http://schemas.microsoft.com/office/drawing/2014/main" id="{F62008FB-82D5-49BA-9B0F-C396D61A0E75}"/>
              </a:ext>
            </a:extLst>
          </p:cNvPr>
          <p:cNvSpPr>
            <a:spLocks noGrp="1"/>
          </p:cNvSpPr>
          <p:nvPr>
            <p:ph type="pic" sz="quarter" idx="10"/>
          </p:nvPr>
        </p:nvSpPr>
        <p:spPr>
          <a:xfrm>
            <a:off x="5188226" y="0"/>
            <a:ext cx="7003774" cy="685800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256204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2_Title Slide">
    <p:bg>
      <p:bgPr>
        <a:solidFill>
          <a:schemeClr val="bg1"/>
        </a:solidFill>
        <a:effectLst/>
      </p:bgPr>
    </p:bg>
    <p:spTree>
      <p:nvGrpSpPr>
        <p:cNvPr id="1" name=""/>
        <p:cNvGrpSpPr/>
        <p:nvPr/>
      </p:nvGrpSpPr>
      <p:grpSpPr>
        <a:xfrm>
          <a:off x="0" y="0"/>
          <a:ext cx="0" cy="0"/>
          <a:chOff x="0" y="0"/>
          <a:chExt cx="0" cy="0"/>
        </a:xfrm>
      </p:grpSpPr>
      <p:sp>
        <p:nvSpPr>
          <p:cNvPr id="5" name="Picture Placeholder 5">
            <a:extLst>
              <a:ext uri="{FF2B5EF4-FFF2-40B4-BE49-F238E27FC236}">
                <a16:creationId xmlns:a16="http://schemas.microsoft.com/office/drawing/2014/main" id="{F62008FB-82D5-49BA-9B0F-C396D61A0E75}"/>
              </a:ext>
            </a:extLst>
          </p:cNvPr>
          <p:cNvSpPr>
            <a:spLocks noGrp="1"/>
          </p:cNvSpPr>
          <p:nvPr>
            <p:ph type="pic" sz="quarter" idx="10"/>
          </p:nvPr>
        </p:nvSpPr>
        <p:spPr>
          <a:xfrm>
            <a:off x="0" y="0"/>
            <a:ext cx="12192000" cy="685800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2750506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_Title Slide">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188F3043-1A27-4781-AF3B-F693C7AB9032}"/>
              </a:ext>
            </a:extLst>
          </p:cNvPr>
          <p:cNvSpPr/>
          <p:nvPr userDrawn="1"/>
        </p:nvSpPr>
        <p:spPr>
          <a:xfrm rot="5400000">
            <a:off x="-203255" y="2088282"/>
            <a:ext cx="2834310" cy="2427801"/>
          </a:xfrm>
          <a:custGeom>
            <a:avLst/>
            <a:gdLst>
              <a:gd name="connsiteX0" fmla="*/ 0 w 2834310"/>
              <a:gd name="connsiteY0" fmla="*/ 2427801 h 2427801"/>
              <a:gd name="connsiteX1" fmla="*/ 0 w 2834310"/>
              <a:gd name="connsiteY1" fmla="*/ 1417155 h 2427801"/>
              <a:gd name="connsiteX2" fmla="*/ 1417155 w 2834310"/>
              <a:gd name="connsiteY2" fmla="*/ 0 h 2427801"/>
              <a:gd name="connsiteX3" fmla="*/ 2834310 w 2834310"/>
              <a:gd name="connsiteY3" fmla="*/ 1417155 h 2427801"/>
              <a:gd name="connsiteX4" fmla="*/ 2834310 w 2834310"/>
              <a:gd name="connsiteY4" fmla="*/ 2427801 h 2427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310" h="2427801">
                <a:moveTo>
                  <a:pt x="0" y="2427801"/>
                </a:moveTo>
                <a:lnTo>
                  <a:pt x="0" y="1417155"/>
                </a:lnTo>
                <a:cubicBezTo>
                  <a:pt x="0" y="634482"/>
                  <a:pt x="634482" y="0"/>
                  <a:pt x="1417155" y="0"/>
                </a:cubicBezTo>
                <a:cubicBezTo>
                  <a:pt x="2199828" y="0"/>
                  <a:pt x="2834310" y="634482"/>
                  <a:pt x="2834310" y="1417155"/>
                </a:cubicBezTo>
                <a:lnTo>
                  <a:pt x="2834310" y="2427801"/>
                </a:lnTo>
                <a:close/>
              </a:path>
            </a:pathLst>
          </a:custGeom>
          <a:solidFill>
            <a:srgbClr val="7C35B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Picture Placeholder 6">
            <a:extLst>
              <a:ext uri="{FF2B5EF4-FFF2-40B4-BE49-F238E27FC236}">
                <a16:creationId xmlns:a16="http://schemas.microsoft.com/office/drawing/2014/main" id="{5302FD34-F10F-404C-BE21-DA2F30EC0FA2}"/>
              </a:ext>
            </a:extLst>
          </p:cNvPr>
          <p:cNvSpPr>
            <a:spLocks noGrp="1"/>
          </p:cNvSpPr>
          <p:nvPr>
            <p:ph type="pic" sz="quarter" idx="13"/>
          </p:nvPr>
        </p:nvSpPr>
        <p:spPr>
          <a:xfrm>
            <a:off x="3347190" y="2013407"/>
            <a:ext cx="1905000" cy="1905000"/>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14" name="Picture Placeholder 6">
            <a:extLst>
              <a:ext uri="{FF2B5EF4-FFF2-40B4-BE49-F238E27FC236}">
                <a16:creationId xmlns:a16="http://schemas.microsoft.com/office/drawing/2014/main" id="{D792D53F-9034-4F3D-9F57-8E596F03675F}"/>
              </a:ext>
            </a:extLst>
          </p:cNvPr>
          <p:cNvSpPr>
            <a:spLocks noGrp="1"/>
          </p:cNvSpPr>
          <p:nvPr>
            <p:ph type="pic" sz="quarter" idx="14"/>
          </p:nvPr>
        </p:nvSpPr>
        <p:spPr>
          <a:xfrm>
            <a:off x="6145453" y="2013407"/>
            <a:ext cx="1905000" cy="1905000"/>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16" name="Picture Placeholder 6">
            <a:extLst>
              <a:ext uri="{FF2B5EF4-FFF2-40B4-BE49-F238E27FC236}">
                <a16:creationId xmlns:a16="http://schemas.microsoft.com/office/drawing/2014/main" id="{EE0E23A3-DEFA-4EC2-BF97-42D2E8981BDB}"/>
              </a:ext>
            </a:extLst>
          </p:cNvPr>
          <p:cNvSpPr>
            <a:spLocks noGrp="1"/>
          </p:cNvSpPr>
          <p:nvPr>
            <p:ph type="pic" sz="quarter" idx="15"/>
          </p:nvPr>
        </p:nvSpPr>
        <p:spPr>
          <a:xfrm>
            <a:off x="8966742" y="2013407"/>
            <a:ext cx="1905000" cy="1905000"/>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23" name="Rectangle: Rounded Corners 22">
            <a:extLst>
              <a:ext uri="{FF2B5EF4-FFF2-40B4-BE49-F238E27FC236}">
                <a16:creationId xmlns:a16="http://schemas.microsoft.com/office/drawing/2014/main" id="{1D9A15B8-3046-4264-A81E-B175832FAA93}"/>
              </a:ext>
            </a:extLst>
          </p:cNvPr>
          <p:cNvSpPr/>
          <p:nvPr userDrawn="1"/>
        </p:nvSpPr>
        <p:spPr>
          <a:xfrm>
            <a:off x="3497746" y="4319287"/>
            <a:ext cx="1536479" cy="400051"/>
          </a:xfrm>
          <a:prstGeom prst="roundRect">
            <a:avLst>
              <a:gd name="adj" fmla="val 50000"/>
            </a:avLst>
          </a:prstGeom>
          <a:noFill/>
          <a:ln>
            <a:solidFill>
              <a:srgbClr val="7C35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Rounded Corners 23">
            <a:extLst>
              <a:ext uri="{FF2B5EF4-FFF2-40B4-BE49-F238E27FC236}">
                <a16:creationId xmlns:a16="http://schemas.microsoft.com/office/drawing/2014/main" id="{07644970-E8D9-4AB5-8E44-800DAAD7FD97}"/>
              </a:ext>
            </a:extLst>
          </p:cNvPr>
          <p:cNvSpPr/>
          <p:nvPr userDrawn="1"/>
        </p:nvSpPr>
        <p:spPr>
          <a:xfrm>
            <a:off x="6329713" y="4319287"/>
            <a:ext cx="1536479" cy="400051"/>
          </a:xfrm>
          <a:prstGeom prst="roundRect">
            <a:avLst>
              <a:gd name="adj" fmla="val 50000"/>
            </a:avLst>
          </a:prstGeom>
          <a:noFill/>
          <a:ln>
            <a:solidFill>
              <a:srgbClr val="7C35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Rounded Corners 25">
            <a:extLst>
              <a:ext uri="{FF2B5EF4-FFF2-40B4-BE49-F238E27FC236}">
                <a16:creationId xmlns:a16="http://schemas.microsoft.com/office/drawing/2014/main" id="{5A7E3B9B-9886-4BAF-9893-8C2EA0EB7954}"/>
              </a:ext>
            </a:extLst>
          </p:cNvPr>
          <p:cNvSpPr/>
          <p:nvPr userDrawn="1"/>
        </p:nvSpPr>
        <p:spPr>
          <a:xfrm>
            <a:off x="9151002" y="4319287"/>
            <a:ext cx="1536479" cy="400051"/>
          </a:xfrm>
          <a:prstGeom prst="roundRect">
            <a:avLst>
              <a:gd name="adj" fmla="val 50000"/>
            </a:avLst>
          </a:prstGeom>
          <a:noFill/>
          <a:ln>
            <a:solidFill>
              <a:srgbClr val="7C35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885624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4_Title Slide">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6BB4739B-114F-4466-8311-190F554AB7CC}"/>
              </a:ext>
            </a:extLst>
          </p:cNvPr>
          <p:cNvSpPr/>
          <p:nvPr userDrawn="1"/>
        </p:nvSpPr>
        <p:spPr>
          <a:xfrm>
            <a:off x="1142594" y="1877786"/>
            <a:ext cx="3121294" cy="5040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7EB1FB3C-1574-4A5D-B7BC-4362F807F9EA}"/>
              </a:ext>
            </a:extLst>
          </p:cNvPr>
          <p:cNvSpPr/>
          <p:nvPr userDrawn="1"/>
        </p:nvSpPr>
        <p:spPr>
          <a:xfrm>
            <a:off x="7900646" y="1886012"/>
            <a:ext cx="3121294" cy="5040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F1F309FE-BA48-4718-AB74-2D2AEFE7E2E9}"/>
              </a:ext>
            </a:extLst>
          </p:cNvPr>
          <p:cNvSpPr/>
          <p:nvPr userDrawn="1"/>
        </p:nvSpPr>
        <p:spPr>
          <a:xfrm>
            <a:off x="7887584" y="1928190"/>
            <a:ext cx="3121293" cy="3876261"/>
          </a:xfrm>
          <a:custGeom>
            <a:avLst/>
            <a:gdLst>
              <a:gd name="connsiteX0" fmla="*/ 0 w 3121293"/>
              <a:gd name="connsiteY0" fmla="*/ 0 h 3876261"/>
              <a:gd name="connsiteX1" fmla="*/ 281910 w 3121293"/>
              <a:gd name="connsiteY1" fmla="*/ 0 h 3876261"/>
              <a:gd name="connsiteX2" fmla="*/ 2839789 w 3121293"/>
              <a:gd name="connsiteY2" fmla="*/ 0 h 3876261"/>
              <a:gd name="connsiteX3" fmla="*/ 3120886 w 3121293"/>
              <a:gd name="connsiteY3" fmla="*/ 0 h 3876261"/>
              <a:gd name="connsiteX4" fmla="*/ 3120886 w 3121293"/>
              <a:gd name="connsiteY4" fmla="*/ 277467 h 3876261"/>
              <a:gd name="connsiteX5" fmla="*/ 3121293 w 3121293"/>
              <a:gd name="connsiteY5" fmla="*/ 281504 h 3876261"/>
              <a:gd name="connsiteX6" fmla="*/ 3121293 w 3121293"/>
              <a:gd name="connsiteY6" fmla="*/ 3594757 h 3876261"/>
              <a:gd name="connsiteX7" fmla="*/ 2839789 w 3121293"/>
              <a:gd name="connsiteY7" fmla="*/ 3876261 h 3876261"/>
              <a:gd name="connsiteX8" fmla="*/ 281910 w 3121293"/>
              <a:gd name="connsiteY8" fmla="*/ 3876261 h 3876261"/>
              <a:gd name="connsiteX9" fmla="*/ 406 w 3121293"/>
              <a:gd name="connsiteY9" fmla="*/ 3594757 h 3876261"/>
              <a:gd name="connsiteX10" fmla="*/ 406 w 3121293"/>
              <a:gd name="connsiteY10" fmla="*/ 639525 h 3876261"/>
              <a:gd name="connsiteX11" fmla="*/ 0 w 3121293"/>
              <a:gd name="connsiteY11" fmla="*/ 639525 h 387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21293" h="3876261">
                <a:moveTo>
                  <a:pt x="0" y="0"/>
                </a:moveTo>
                <a:lnTo>
                  <a:pt x="281910" y="0"/>
                </a:lnTo>
                <a:lnTo>
                  <a:pt x="2839789" y="0"/>
                </a:lnTo>
                <a:lnTo>
                  <a:pt x="3120886" y="0"/>
                </a:lnTo>
                <a:lnTo>
                  <a:pt x="3120886" y="277467"/>
                </a:lnTo>
                <a:lnTo>
                  <a:pt x="3121293" y="281504"/>
                </a:lnTo>
                <a:lnTo>
                  <a:pt x="3121293" y="3594757"/>
                </a:lnTo>
                <a:cubicBezTo>
                  <a:pt x="3121293" y="3750227"/>
                  <a:pt x="2995259" y="3876261"/>
                  <a:pt x="2839789" y="3876261"/>
                </a:cubicBezTo>
                <a:lnTo>
                  <a:pt x="281910" y="3876261"/>
                </a:lnTo>
                <a:cubicBezTo>
                  <a:pt x="126440" y="3876261"/>
                  <a:pt x="406" y="3750227"/>
                  <a:pt x="406" y="3594757"/>
                </a:cubicBezTo>
                <a:lnTo>
                  <a:pt x="406" y="639525"/>
                </a:lnTo>
                <a:lnTo>
                  <a:pt x="0" y="639525"/>
                </a:lnTo>
                <a:close/>
              </a:path>
            </a:pathLst>
          </a:cu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Shape 24">
            <a:extLst>
              <a:ext uri="{FF2B5EF4-FFF2-40B4-BE49-F238E27FC236}">
                <a16:creationId xmlns:a16="http://schemas.microsoft.com/office/drawing/2014/main" id="{1561647D-B233-4CDD-AE32-2C5927F2D3B8}"/>
              </a:ext>
            </a:extLst>
          </p:cNvPr>
          <p:cNvSpPr/>
          <p:nvPr userDrawn="1"/>
        </p:nvSpPr>
        <p:spPr>
          <a:xfrm>
            <a:off x="1142594" y="1928191"/>
            <a:ext cx="3121293" cy="3876261"/>
          </a:xfrm>
          <a:custGeom>
            <a:avLst/>
            <a:gdLst>
              <a:gd name="connsiteX0" fmla="*/ 0 w 3121293"/>
              <a:gd name="connsiteY0" fmla="*/ 0 h 3876261"/>
              <a:gd name="connsiteX1" fmla="*/ 281910 w 3121293"/>
              <a:gd name="connsiteY1" fmla="*/ 0 h 3876261"/>
              <a:gd name="connsiteX2" fmla="*/ 2839789 w 3121293"/>
              <a:gd name="connsiteY2" fmla="*/ 0 h 3876261"/>
              <a:gd name="connsiteX3" fmla="*/ 3120886 w 3121293"/>
              <a:gd name="connsiteY3" fmla="*/ 0 h 3876261"/>
              <a:gd name="connsiteX4" fmla="*/ 3120886 w 3121293"/>
              <a:gd name="connsiteY4" fmla="*/ 277467 h 3876261"/>
              <a:gd name="connsiteX5" fmla="*/ 3121293 w 3121293"/>
              <a:gd name="connsiteY5" fmla="*/ 281504 h 3876261"/>
              <a:gd name="connsiteX6" fmla="*/ 3121293 w 3121293"/>
              <a:gd name="connsiteY6" fmla="*/ 3594757 h 3876261"/>
              <a:gd name="connsiteX7" fmla="*/ 2839789 w 3121293"/>
              <a:gd name="connsiteY7" fmla="*/ 3876261 h 3876261"/>
              <a:gd name="connsiteX8" fmla="*/ 281910 w 3121293"/>
              <a:gd name="connsiteY8" fmla="*/ 3876261 h 3876261"/>
              <a:gd name="connsiteX9" fmla="*/ 406 w 3121293"/>
              <a:gd name="connsiteY9" fmla="*/ 3594757 h 3876261"/>
              <a:gd name="connsiteX10" fmla="*/ 406 w 3121293"/>
              <a:gd name="connsiteY10" fmla="*/ 639525 h 3876261"/>
              <a:gd name="connsiteX11" fmla="*/ 0 w 3121293"/>
              <a:gd name="connsiteY11" fmla="*/ 639525 h 387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21293" h="3876261">
                <a:moveTo>
                  <a:pt x="0" y="0"/>
                </a:moveTo>
                <a:lnTo>
                  <a:pt x="281910" y="0"/>
                </a:lnTo>
                <a:lnTo>
                  <a:pt x="2839789" y="0"/>
                </a:lnTo>
                <a:lnTo>
                  <a:pt x="3120886" y="0"/>
                </a:lnTo>
                <a:lnTo>
                  <a:pt x="3120886" y="277467"/>
                </a:lnTo>
                <a:lnTo>
                  <a:pt x="3121293" y="281504"/>
                </a:lnTo>
                <a:lnTo>
                  <a:pt x="3121293" y="3594757"/>
                </a:lnTo>
                <a:cubicBezTo>
                  <a:pt x="3121293" y="3750227"/>
                  <a:pt x="2995259" y="3876261"/>
                  <a:pt x="2839789" y="3876261"/>
                </a:cubicBezTo>
                <a:lnTo>
                  <a:pt x="281910" y="3876261"/>
                </a:lnTo>
                <a:cubicBezTo>
                  <a:pt x="126440" y="3876261"/>
                  <a:pt x="406" y="3750227"/>
                  <a:pt x="406" y="3594757"/>
                </a:cubicBezTo>
                <a:lnTo>
                  <a:pt x="406" y="639525"/>
                </a:lnTo>
                <a:lnTo>
                  <a:pt x="0" y="639525"/>
                </a:lnTo>
                <a:close/>
              </a:path>
            </a:pathLst>
          </a:cu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Picture Placeholder 6">
            <a:extLst>
              <a:ext uri="{FF2B5EF4-FFF2-40B4-BE49-F238E27FC236}">
                <a16:creationId xmlns:a16="http://schemas.microsoft.com/office/drawing/2014/main" id="{E925A3C1-FCBC-4633-B813-6C8FF8C2DAF6}"/>
              </a:ext>
            </a:extLst>
          </p:cNvPr>
          <p:cNvSpPr>
            <a:spLocks noGrp="1"/>
          </p:cNvSpPr>
          <p:nvPr>
            <p:ph type="pic" sz="quarter" idx="12"/>
          </p:nvPr>
        </p:nvSpPr>
        <p:spPr>
          <a:xfrm>
            <a:off x="1770308" y="2214001"/>
            <a:ext cx="1785623" cy="1785623"/>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19" name="Picture Placeholder 6">
            <a:extLst>
              <a:ext uri="{FF2B5EF4-FFF2-40B4-BE49-F238E27FC236}">
                <a16:creationId xmlns:a16="http://schemas.microsoft.com/office/drawing/2014/main" id="{EE22F9C3-AC80-43BD-BB82-D263971C2D81}"/>
              </a:ext>
            </a:extLst>
          </p:cNvPr>
          <p:cNvSpPr>
            <a:spLocks noGrp="1"/>
          </p:cNvSpPr>
          <p:nvPr>
            <p:ph type="pic" sz="quarter" idx="14"/>
          </p:nvPr>
        </p:nvSpPr>
        <p:spPr>
          <a:xfrm>
            <a:off x="8555420" y="2214001"/>
            <a:ext cx="1785623" cy="1785623"/>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27" name="Freeform: Shape 26">
            <a:extLst>
              <a:ext uri="{FF2B5EF4-FFF2-40B4-BE49-F238E27FC236}">
                <a16:creationId xmlns:a16="http://schemas.microsoft.com/office/drawing/2014/main" id="{C55E1309-2AE7-4960-9F23-7AEFA3CC2E10}"/>
              </a:ext>
            </a:extLst>
          </p:cNvPr>
          <p:cNvSpPr/>
          <p:nvPr userDrawn="1"/>
        </p:nvSpPr>
        <p:spPr>
          <a:xfrm>
            <a:off x="4241340" y="1608427"/>
            <a:ext cx="3668791" cy="4556186"/>
          </a:xfrm>
          <a:custGeom>
            <a:avLst/>
            <a:gdLst>
              <a:gd name="connsiteX0" fmla="*/ 0 w 3121293"/>
              <a:gd name="connsiteY0" fmla="*/ 0 h 3876261"/>
              <a:gd name="connsiteX1" fmla="*/ 281910 w 3121293"/>
              <a:gd name="connsiteY1" fmla="*/ 0 h 3876261"/>
              <a:gd name="connsiteX2" fmla="*/ 2839789 w 3121293"/>
              <a:gd name="connsiteY2" fmla="*/ 0 h 3876261"/>
              <a:gd name="connsiteX3" fmla="*/ 3120886 w 3121293"/>
              <a:gd name="connsiteY3" fmla="*/ 0 h 3876261"/>
              <a:gd name="connsiteX4" fmla="*/ 3120886 w 3121293"/>
              <a:gd name="connsiteY4" fmla="*/ 277467 h 3876261"/>
              <a:gd name="connsiteX5" fmla="*/ 3121293 w 3121293"/>
              <a:gd name="connsiteY5" fmla="*/ 281504 h 3876261"/>
              <a:gd name="connsiteX6" fmla="*/ 3121293 w 3121293"/>
              <a:gd name="connsiteY6" fmla="*/ 3594757 h 3876261"/>
              <a:gd name="connsiteX7" fmla="*/ 2839789 w 3121293"/>
              <a:gd name="connsiteY7" fmla="*/ 3876261 h 3876261"/>
              <a:gd name="connsiteX8" fmla="*/ 281910 w 3121293"/>
              <a:gd name="connsiteY8" fmla="*/ 3876261 h 3876261"/>
              <a:gd name="connsiteX9" fmla="*/ 406 w 3121293"/>
              <a:gd name="connsiteY9" fmla="*/ 3594757 h 3876261"/>
              <a:gd name="connsiteX10" fmla="*/ 406 w 3121293"/>
              <a:gd name="connsiteY10" fmla="*/ 639525 h 3876261"/>
              <a:gd name="connsiteX11" fmla="*/ 0 w 3121293"/>
              <a:gd name="connsiteY11" fmla="*/ 639525 h 387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21293" h="3876261">
                <a:moveTo>
                  <a:pt x="0" y="0"/>
                </a:moveTo>
                <a:lnTo>
                  <a:pt x="281910" y="0"/>
                </a:lnTo>
                <a:lnTo>
                  <a:pt x="2839789" y="0"/>
                </a:lnTo>
                <a:lnTo>
                  <a:pt x="3120886" y="0"/>
                </a:lnTo>
                <a:lnTo>
                  <a:pt x="3120886" y="277467"/>
                </a:lnTo>
                <a:lnTo>
                  <a:pt x="3121293" y="281504"/>
                </a:lnTo>
                <a:lnTo>
                  <a:pt x="3121293" y="3594757"/>
                </a:lnTo>
                <a:cubicBezTo>
                  <a:pt x="3121293" y="3750227"/>
                  <a:pt x="2995259" y="3876261"/>
                  <a:pt x="2839789" y="3876261"/>
                </a:cubicBezTo>
                <a:lnTo>
                  <a:pt x="281910" y="3876261"/>
                </a:lnTo>
                <a:cubicBezTo>
                  <a:pt x="126440" y="3876261"/>
                  <a:pt x="406" y="3750227"/>
                  <a:pt x="406" y="3594757"/>
                </a:cubicBezTo>
                <a:lnTo>
                  <a:pt x="406" y="639525"/>
                </a:lnTo>
                <a:lnTo>
                  <a:pt x="0" y="639525"/>
                </a:lnTo>
                <a:close/>
              </a:path>
            </a:pathLst>
          </a:custGeom>
          <a:solidFill>
            <a:srgbClr val="7C35B1"/>
          </a:solidFill>
          <a:ln>
            <a:noFill/>
          </a:ln>
          <a:effectLst>
            <a:outerShdw blurRad="2032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Picture Placeholder 6">
            <a:extLst>
              <a:ext uri="{FF2B5EF4-FFF2-40B4-BE49-F238E27FC236}">
                <a16:creationId xmlns:a16="http://schemas.microsoft.com/office/drawing/2014/main" id="{B3FCC693-086F-4E8A-AA11-040A2236C65B}"/>
              </a:ext>
            </a:extLst>
          </p:cNvPr>
          <p:cNvSpPr>
            <a:spLocks noGrp="1"/>
          </p:cNvSpPr>
          <p:nvPr>
            <p:ph type="pic" sz="quarter" idx="13"/>
          </p:nvPr>
        </p:nvSpPr>
        <p:spPr>
          <a:xfrm>
            <a:off x="5047518" y="2026803"/>
            <a:ext cx="2096963" cy="2096963"/>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24" name="Rectangle 23">
            <a:extLst>
              <a:ext uri="{FF2B5EF4-FFF2-40B4-BE49-F238E27FC236}">
                <a16:creationId xmlns:a16="http://schemas.microsoft.com/office/drawing/2014/main" id="{35E4CD83-1462-449D-B0D5-F8CFA6E51733}"/>
              </a:ext>
            </a:extLst>
          </p:cNvPr>
          <p:cNvSpPr/>
          <p:nvPr userDrawn="1"/>
        </p:nvSpPr>
        <p:spPr>
          <a:xfrm>
            <a:off x="4241339" y="1608427"/>
            <a:ext cx="3668791"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64685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5_Title Slide">
    <p:bg>
      <p:bgPr>
        <a:solidFill>
          <a:schemeClr val="bg1"/>
        </a:solidFill>
        <a:effectLst/>
      </p:bgPr>
    </p:bg>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333AAC8E-4A96-47C4-9520-CAD5C01370F9}"/>
              </a:ext>
            </a:extLst>
          </p:cNvPr>
          <p:cNvSpPr/>
          <p:nvPr userDrawn="1"/>
        </p:nvSpPr>
        <p:spPr>
          <a:xfrm>
            <a:off x="1039499" y="2145051"/>
            <a:ext cx="2481513" cy="3582643"/>
          </a:xfrm>
          <a:prstGeom prst="roundRect">
            <a:avLst>
              <a:gd name="adj" fmla="val 6291"/>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Rounded Corners 18">
            <a:extLst>
              <a:ext uri="{FF2B5EF4-FFF2-40B4-BE49-F238E27FC236}">
                <a16:creationId xmlns:a16="http://schemas.microsoft.com/office/drawing/2014/main" id="{B350DE6A-44C0-423C-81D8-B66BEB3F3264}"/>
              </a:ext>
            </a:extLst>
          </p:cNvPr>
          <p:cNvSpPr/>
          <p:nvPr userDrawn="1"/>
        </p:nvSpPr>
        <p:spPr>
          <a:xfrm>
            <a:off x="6312158" y="2145049"/>
            <a:ext cx="2481513" cy="3582643"/>
          </a:xfrm>
          <a:prstGeom prst="roundRect">
            <a:avLst>
              <a:gd name="adj" fmla="val 6291"/>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Rounded Corners 19">
            <a:extLst>
              <a:ext uri="{FF2B5EF4-FFF2-40B4-BE49-F238E27FC236}">
                <a16:creationId xmlns:a16="http://schemas.microsoft.com/office/drawing/2014/main" id="{7EC794DE-37FE-436B-B41B-F8A8501BBF9F}"/>
              </a:ext>
            </a:extLst>
          </p:cNvPr>
          <p:cNvSpPr/>
          <p:nvPr userDrawn="1"/>
        </p:nvSpPr>
        <p:spPr>
          <a:xfrm>
            <a:off x="8948488" y="2145048"/>
            <a:ext cx="2481513" cy="3582643"/>
          </a:xfrm>
          <a:prstGeom prst="roundRect">
            <a:avLst>
              <a:gd name="adj" fmla="val 6291"/>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Rounded Corners 17">
            <a:extLst>
              <a:ext uri="{FF2B5EF4-FFF2-40B4-BE49-F238E27FC236}">
                <a16:creationId xmlns:a16="http://schemas.microsoft.com/office/drawing/2014/main" id="{9DC09C60-6DEF-473B-864D-1C0BDE7F00E8}"/>
              </a:ext>
            </a:extLst>
          </p:cNvPr>
          <p:cNvSpPr/>
          <p:nvPr userDrawn="1"/>
        </p:nvSpPr>
        <p:spPr>
          <a:xfrm>
            <a:off x="3675829" y="2145050"/>
            <a:ext cx="2481513" cy="3582643"/>
          </a:xfrm>
          <a:prstGeom prst="roundRect">
            <a:avLst>
              <a:gd name="adj" fmla="val 6291"/>
            </a:avLst>
          </a:prstGeom>
          <a:solidFill>
            <a:schemeClr val="bg1"/>
          </a:solidFill>
          <a:ln>
            <a:solidFill>
              <a:schemeClr val="bg1">
                <a:lumMod val="65000"/>
              </a:schemeClr>
            </a:solidFill>
          </a:ln>
          <a:effectLst>
            <a:outerShdw blurRad="330200" dist="330200" dir="4080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Rounded Corners 20">
            <a:extLst>
              <a:ext uri="{FF2B5EF4-FFF2-40B4-BE49-F238E27FC236}">
                <a16:creationId xmlns:a16="http://schemas.microsoft.com/office/drawing/2014/main" id="{5B3D3CC0-B479-459E-910A-8062A0F67176}"/>
              </a:ext>
            </a:extLst>
          </p:cNvPr>
          <p:cNvSpPr/>
          <p:nvPr userDrawn="1"/>
        </p:nvSpPr>
        <p:spPr>
          <a:xfrm>
            <a:off x="1039498" y="2145048"/>
            <a:ext cx="2481511" cy="119803"/>
          </a:xfrm>
          <a:prstGeom prst="roundRect">
            <a:avLst>
              <a:gd name="adj" fmla="val 50000"/>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Rounded Corners 21">
            <a:extLst>
              <a:ext uri="{FF2B5EF4-FFF2-40B4-BE49-F238E27FC236}">
                <a16:creationId xmlns:a16="http://schemas.microsoft.com/office/drawing/2014/main" id="{0A7104ED-D8B0-4C3E-8DF6-9959B673046E}"/>
              </a:ext>
            </a:extLst>
          </p:cNvPr>
          <p:cNvSpPr/>
          <p:nvPr userDrawn="1"/>
        </p:nvSpPr>
        <p:spPr>
          <a:xfrm>
            <a:off x="3675828" y="2131195"/>
            <a:ext cx="2481513" cy="119803"/>
          </a:xfrm>
          <a:prstGeom prst="roundRect">
            <a:avLst>
              <a:gd name="adj" fmla="val 50000"/>
            </a:avLst>
          </a:prstGeom>
          <a:solidFill>
            <a:srgbClr val="7C35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Rounded Corners 23">
            <a:extLst>
              <a:ext uri="{FF2B5EF4-FFF2-40B4-BE49-F238E27FC236}">
                <a16:creationId xmlns:a16="http://schemas.microsoft.com/office/drawing/2014/main" id="{78D206DC-86EB-4732-B5D0-87860ACAF828}"/>
              </a:ext>
            </a:extLst>
          </p:cNvPr>
          <p:cNvSpPr/>
          <p:nvPr userDrawn="1"/>
        </p:nvSpPr>
        <p:spPr>
          <a:xfrm>
            <a:off x="6312155" y="2131194"/>
            <a:ext cx="2481513" cy="119803"/>
          </a:xfrm>
          <a:prstGeom prst="roundRect">
            <a:avLst>
              <a:gd name="adj" fmla="val 5000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Rounded Corners 24">
            <a:extLst>
              <a:ext uri="{FF2B5EF4-FFF2-40B4-BE49-F238E27FC236}">
                <a16:creationId xmlns:a16="http://schemas.microsoft.com/office/drawing/2014/main" id="{D8D7F53A-AF11-4FA8-AC01-EF1973A8DEEF}"/>
              </a:ext>
            </a:extLst>
          </p:cNvPr>
          <p:cNvSpPr/>
          <p:nvPr userDrawn="1"/>
        </p:nvSpPr>
        <p:spPr>
          <a:xfrm>
            <a:off x="8948482" y="2131193"/>
            <a:ext cx="2481513" cy="119803"/>
          </a:xfrm>
          <a:prstGeom prst="roundRect">
            <a:avLst>
              <a:gd name="adj" fmla="val 50000"/>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Picture Placeholder 6">
            <a:extLst>
              <a:ext uri="{FF2B5EF4-FFF2-40B4-BE49-F238E27FC236}">
                <a16:creationId xmlns:a16="http://schemas.microsoft.com/office/drawing/2014/main" id="{DC8890CF-A1B4-4ED7-B0DF-C540712649B2}"/>
              </a:ext>
            </a:extLst>
          </p:cNvPr>
          <p:cNvSpPr>
            <a:spLocks noGrp="1"/>
          </p:cNvSpPr>
          <p:nvPr>
            <p:ph type="pic" sz="quarter" idx="12"/>
          </p:nvPr>
        </p:nvSpPr>
        <p:spPr>
          <a:xfrm>
            <a:off x="1667742" y="2510918"/>
            <a:ext cx="1225021" cy="1225021"/>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32" name="Picture Placeholder 6">
            <a:extLst>
              <a:ext uri="{FF2B5EF4-FFF2-40B4-BE49-F238E27FC236}">
                <a16:creationId xmlns:a16="http://schemas.microsoft.com/office/drawing/2014/main" id="{AB118B15-937D-45E9-A0B3-6D2F63FD4270}"/>
              </a:ext>
            </a:extLst>
          </p:cNvPr>
          <p:cNvSpPr>
            <a:spLocks noGrp="1"/>
          </p:cNvSpPr>
          <p:nvPr>
            <p:ph type="pic" sz="quarter" idx="13"/>
          </p:nvPr>
        </p:nvSpPr>
        <p:spPr>
          <a:xfrm>
            <a:off x="4304073" y="2510918"/>
            <a:ext cx="1225021" cy="1225021"/>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33" name="Picture Placeholder 6">
            <a:extLst>
              <a:ext uri="{FF2B5EF4-FFF2-40B4-BE49-F238E27FC236}">
                <a16:creationId xmlns:a16="http://schemas.microsoft.com/office/drawing/2014/main" id="{55C8EC34-4522-4A95-BCC1-345FD20302C8}"/>
              </a:ext>
            </a:extLst>
          </p:cNvPr>
          <p:cNvSpPr>
            <a:spLocks noGrp="1"/>
          </p:cNvSpPr>
          <p:nvPr>
            <p:ph type="pic" sz="quarter" idx="14"/>
          </p:nvPr>
        </p:nvSpPr>
        <p:spPr>
          <a:xfrm>
            <a:off x="6940404" y="2510918"/>
            <a:ext cx="1225021" cy="1225021"/>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34" name="Picture Placeholder 6">
            <a:extLst>
              <a:ext uri="{FF2B5EF4-FFF2-40B4-BE49-F238E27FC236}">
                <a16:creationId xmlns:a16="http://schemas.microsoft.com/office/drawing/2014/main" id="{8419C5DA-23F2-45C9-8560-F18CB07E44FE}"/>
              </a:ext>
            </a:extLst>
          </p:cNvPr>
          <p:cNvSpPr>
            <a:spLocks noGrp="1"/>
          </p:cNvSpPr>
          <p:nvPr>
            <p:ph type="pic" sz="quarter" idx="15"/>
          </p:nvPr>
        </p:nvSpPr>
        <p:spPr>
          <a:xfrm>
            <a:off x="9576735" y="2510918"/>
            <a:ext cx="1225021" cy="1225021"/>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18961618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F712E675-EC14-48CE-9859-4EB9F2C1B69D}"/>
              </a:ext>
            </a:extLst>
          </p:cNvPr>
          <p:cNvSpPr/>
          <p:nvPr userDrawn="1"/>
        </p:nvSpPr>
        <p:spPr>
          <a:xfrm>
            <a:off x="7187808" y="835250"/>
            <a:ext cx="4671720" cy="467172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Picture Placeholder 5">
            <a:extLst>
              <a:ext uri="{FF2B5EF4-FFF2-40B4-BE49-F238E27FC236}">
                <a16:creationId xmlns:a16="http://schemas.microsoft.com/office/drawing/2014/main" id="{8D40041C-E043-4567-9922-93B8D179070A}"/>
              </a:ext>
            </a:extLst>
          </p:cNvPr>
          <p:cNvSpPr>
            <a:spLocks noGrp="1"/>
          </p:cNvSpPr>
          <p:nvPr>
            <p:ph type="pic" sz="quarter" idx="13"/>
          </p:nvPr>
        </p:nvSpPr>
        <p:spPr>
          <a:xfrm>
            <a:off x="6876905" y="6621"/>
            <a:ext cx="5315095" cy="6851379"/>
          </a:xfrm>
          <a:no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
        <p:nvSpPr>
          <p:cNvPr id="6" name="Rectangle: Rounded Corners 5">
            <a:extLst>
              <a:ext uri="{FF2B5EF4-FFF2-40B4-BE49-F238E27FC236}">
                <a16:creationId xmlns:a16="http://schemas.microsoft.com/office/drawing/2014/main" id="{169FD7C5-4DEB-4E91-BB60-B83EA4EDCBF7}"/>
              </a:ext>
            </a:extLst>
          </p:cNvPr>
          <p:cNvSpPr/>
          <p:nvPr userDrawn="1"/>
        </p:nvSpPr>
        <p:spPr>
          <a:xfrm rot="16200000">
            <a:off x="1099669" y="3102448"/>
            <a:ext cx="5878451" cy="611538"/>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Rounded Corners 6">
            <a:extLst>
              <a:ext uri="{FF2B5EF4-FFF2-40B4-BE49-F238E27FC236}">
                <a16:creationId xmlns:a16="http://schemas.microsoft.com/office/drawing/2014/main" id="{54CD0AE3-1078-4AA7-8770-1B296C67F3B2}"/>
              </a:ext>
            </a:extLst>
          </p:cNvPr>
          <p:cNvSpPr/>
          <p:nvPr userDrawn="1"/>
        </p:nvSpPr>
        <p:spPr>
          <a:xfrm rot="16200000">
            <a:off x="-133675" y="3102448"/>
            <a:ext cx="5878451" cy="611538"/>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Rounded Corners 7">
            <a:extLst>
              <a:ext uri="{FF2B5EF4-FFF2-40B4-BE49-F238E27FC236}">
                <a16:creationId xmlns:a16="http://schemas.microsoft.com/office/drawing/2014/main" id="{DED7C32A-EC3E-4F12-A9EA-DB1845D0E539}"/>
              </a:ext>
            </a:extLst>
          </p:cNvPr>
          <p:cNvSpPr/>
          <p:nvPr userDrawn="1"/>
        </p:nvSpPr>
        <p:spPr>
          <a:xfrm rot="16200000">
            <a:off x="-1367019" y="3102448"/>
            <a:ext cx="5878451" cy="611538"/>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Rounded Corners 8">
            <a:extLst>
              <a:ext uri="{FF2B5EF4-FFF2-40B4-BE49-F238E27FC236}">
                <a16:creationId xmlns:a16="http://schemas.microsoft.com/office/drawing/2014/main" id="{72879C43-0F8E-4B94-AC3E-259EF39B792C}"/>
              </a:ext>
            </a:extLst>
          </p:cNvPr>
          <p:cNvSpPr/>
          <p:nvPr userDrawn="1"/>
        </p:nvSpPr>
        <p:spPr>
          <a:xfrm rot="16200000">
            <a:off x="-98179" y="4371289"/>
            <a:ext cx="3340769" cy="611538"/>
          </a:xfrm>
          <a:prstGeom prst="roundRect">
            <a:avLst>
              <a:gd name="adj" fmla="val 50000"/>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Rounded Corners 9">
            <a:extLst>
              <a:ext uri="{FF2B5EF4-FFF2-40B4-BE49-F238E27FC236}">
                <a16:creationId xmlns:a16="http://schemas.microsoft.com/office/drawing/2014/main" id="{0BB28236-E4DA-4272-9BDD-B6E54342E930}"/>
              </a:ext>
            </a:extLst>
          </p:cNvPr>
          <p:cNvSpPr/>
          <p:nvPr userDrawn="1"/>
        </p:nvSpPr>
        <p:spPr>
          <a:xfrm rot="16200000">
            <a:off x="464042" y="3700166"/>
            <a:ext cx="4683016" cy="611538"/>
          </a:xfrm>
          <a:prstGeom prst="roundRect">
            <a:avLst>
              <a:gd name="adj" fmla="val 50000"/>
            </a:avLst>
          </a:prstGeom>
          <a:solidFill>
            <a:srgbClr val="7C35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Rounded Corners 10">
            <a:extLst>
              <a:ext uri="{FF2B5EF4-FFF2-40B4-BE49-F238E27FC236}">
                <a16:creationId xmlns:a16="http://schemas.microsoft.com/office/drawing/2014/main" id="{24EA6485-FD3A-499A-80BF-045A2A489A2F}"/>
              </a:ext>
            </a:extLst>
          </p:cNvPr>
          <p:cNvSpPr/>
          <p:nvPr userDrawn="1"/>
        </p:nvSpPr>
        <p:spPr>
          <a:xfrm rot="16200000">
            <a:off x="2109848" y="4112627"/>
            <a:ext cx="3858093" cy="611538"/>
          </a:xfrm>
          <a:prstGeom prst="roundRect">
            <a:avLst>
              <a:gd name="adj" fmla="val 5000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Rounded Corners 11">
            <a:extLst>
              <a:ext uri="{FF2B5EF4-FFF2-40B4-BE49-F238E27FC236}">
                <a16:creationId xmlns:a16="http://schemas.microsoft.com/office/drawing/2014/main" id="{697E2942-66D6-46B3-B346-F1986EC19AF9}"/>
              </a:ext>
            </a:extLst>
          </p:cNvPr>
          <p:cNvSpPr/>
          <p:nvPr userDrawn="1"/>
        </p:nvSpPr>
        <p:spPr>
          <a:xfrm rot="16200000">
            <a:off x="1335099" y="2534091"/>
            <a:ext cx="474214" cy="1274038"/>
          </a:xfrm>
          <a:prstGeom prst="roundRect">
            <a:avLst>
              <a:gd name="adj" fmla="val 50000"/>
            </a:avLst>
          </a:prstGeom>
          <a:solidFill>
            <a:schemeClr val="bg1"/>
          </a:solidFill>
          <a:ln>
            <a:noFill/>
          </a:ln>
          <a:effectLst>
            <a:outerShdw blurRad="127000" dist="76200" dir="2700000" algn="t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Rounded Corners 12">
            <a:extLst>
              <a:ext uri="{FF2B5EF4-FFF2-40B4-BE49-F238E27FC236}">
                <a16:creationId xmlns:a16="http://schemas.microsoft.com/office/drawing/2014/main" id="{C710AA39-4E12-4242-BEE6-182B597B68D8}"/>
              </a:ext>
            </a:extLst>
          </p:cNvPr>
          <p:cNvSpPr/>
          <p:nvPr userDrawn="1"/>
        </p:nvSpPr>
        <p:spPr>
          <a:xfrm rot="16200000">
            <a:off x="2548097" y="1064479"/>
            <a:ext cx="474214" cy="1274038"/>
          </a:xfrm>
          <a:prstGeom prst="roundRect">
            <a:avLst>
              <a:gd name="adj" fmla="val 50000"/>
            </a:avLst>
          </a:prstGeom>
          <a:solidFill>
            <a:schemeClr val="bg1"/>
          </a:solidFill>
          <a:ln>
            <a:noFill/>
          </a:ln>
          <a:effectLst>
            <a:outerShdw blurRad="127000" dist="76200" dir="2700000" algn="t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Rounded Corners 13">
            <a:extLst>
              <a:ext uri="{FF2B5EF4-FFF2-40B4-BE49-F238E27FC236}">
                <a16:creationId xmlns:a16="http://schemas.microsoft.com/office/drawing/2014/main" id="{65C775EF-10AC-47A8-BA44-227C2B29891A}"/>
              </a:ext>
            </a:extLst>
          </p:cNvPr>
          <p:cNvSpPr/>
          <p:nvPr userDrawn="1"/>
        </p:nvSpPr>
        <p:spPr>
          <a:xfrm rot="16200000">
            <a:off x="3801788" y="1854881"/>
            <a:ext cx="474214" cy="1274038"/>
          </a:xfrm>
          <a:prstGeom prst="roundRect">
            <a:avLst>
              <a:gd name="adj" fmla="val 50000"/>
            </a:avLst>
          </a:prstGeom>
          <a:solidFill>
            <a:schemeClr val="bg1"/>
          </a:solidFill>
          <a:ln>
            <a:noFill/>
          </a:ln>
          <a:effectLst>
            <a:outerShdw blurRad="127000" dist="76200" dir="2700000" algn="t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158577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Title Slide">
    <p:bg>
      <p:bgPr>
        <a:solidFill>
          <a:schemeClr val="bg1"/>
        </a:solidFill>
        <a:effectLst/>
      </p:bgPr>
    </p:bg>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2B0E9DF3-ED9F-4ECB-90C6-B1E1620BEEE0}"/>
              </a:ext>
            </a:extLst>
          </p:cNvPr>
          <p:cNvSpPr>
            <a:spLocks noGrp="1"/>
          </p:cNvSpPr>
          <p:nvPr userDrawn="1">
            <p:ph type="pic" sz="quarter" idx="12"/>
          </p:nvPr>
        </p:nvSpPr>
        <p:spPr>
          <a:xfrm>
            <a:off x="5210632" y="0"/>
            <a:ext cx="3490684" cy="685800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
        <p:nvSpPr>
          <p:cNvPr id="8" name="Picture Placeholder 5">
            <a:extLst>
              <a:ext uri="{FF2B5EF4-FFF2-40B4-BE49-F238E27FC236}">
                <a16:creationId xmlns:a16="http://schemas.microsoft.com/office/drawing/2014/main" id="{2010D6B3-DBB8-4E6C-9E32-D49B9E60E820}"/>
              </a:ext>
            </a:extLst>
          </p:cNvPr>
          <p:cNvSpPr>
            <a:spLocks noGrp="1"/>
          </p:cNvSpPr>
          <p:nvPr userDrawn="1">
            <p:ph type="pic" sz="quarter" idx="13"/>
          </p:nvPr>
        </p:nvSpPr>
        <p:spPr>
          <a:xfrm>
            <a:off x="8701316" y="-1"/>
            <a:ext cx="3490684" cy="6858001"/>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4400270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Title Slide">
    <p:bg>
      <p:bgPr>
        <a:solidFill>
          <a:schemeClr val="bg1"/>
        </a:solidFill>
        <a:effectLst/>
      </p:bgPr>
    </p:bg>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43375206-6331-461F-9135-33EB5BD21BA2}"/>
              </a:ext>
            </a:extLst>
          </p:cNvPr>
          <p:cNvSpPr>
            <a:spLocks noGrp="1"/>
          </p:cNvSpPr>
          <p:nvPr>
            <p:ph type="pic" sz="quarter" idx="11"/>
          </p:nvPr>
        </p:nvSpPr>
        <p:spPr>
          <a:xfrm>
            <a:off x="0" y="0"/>
            <a:ext cx="3871519" cy="3829772"/>
          </a:xfrm>
          <a:custGeom>
            <a:avLst/>
            <a:gdLst>
              <a:gd name="connsiteX0" fmla="*/ 0 w 3871519"/>
              <a:gd name="connsiteY0" fmla="*/ 0 h 3829772"/>
              <a:gd name="connsiteX1" fmla="*/ 1765901 w 3871519"/>
              <a:gd name="connsiteY1" fmla="*/ 0 h 3829772"/>
              <a:gd name="connsiteX2" fmla="*/ 3514435 w 3871519"/>
              <a:gd name="connsiteY2" fmla="*/ 1748534 h 3829772"/>
              <a:gd name="connsiteX3" fmla="*/ 3514435 w 3871519"/>
              <a:gd name="connsiteY3" fmla="*/ 3472688 h 3829772"/>
              <a:gd name="connsiteX4" fmla="*/ 1790280 w 3871519"/>
              <a:gd name="connsiteY4" fmla="*/ 3472688 h 3829772"/>
              <a:gd name="connsiteX5" fmla="*/ 0 w 3871519"/>
              <a:gd name="connsiteY5" fmla="*/ 1682407 h 382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1519" h="3829772">
                <a:moveTo>
                  <a:pt x="0" y="0"/>
                </a:moveTo>
                <a:lnTo>
                  <a:pt x="1765901" y="0"/>
                </a:lnTo>
                <a:lnTo>
                  <a:pt x="3514435" y="1748534"/>
                </a:lnTo>
                <a:cubicBezTo>
                  <a:pt x="3990547" y="2224646"/>
                  <a:pt x="3990547" y="2996576"/>
                  <a:pt x="3514435" y="3472688"/>
                </a:cubicBezTo>
                <a:cubicBezTo>
                  <a:pt x="3038323" y="3948800"/>
                  <a:pt x="2266393" y="3948800"/>
                  <a:pt x="1790280" y="3472688"/>
                </a:cubicBezTo>
                <a:lnTo>
                  <a:pt x="0" y="1682407"/>
                </a:lnTo>
                <a:close/>
              </a:path>
            </a:pathLst>
          </a:custGeom>
          <a:pattFill prst="pct5">
            <a:fgClr>
              <a:schemeClr val="accent1"/>
            </a:fgClr>
            <a:bgClr>
              <a:schemeClr val="bg1"/>
            </a:bgClr>
          </a:pattFill>
        </p:spPr>
        <p:txBody>
          <a:bodyPr wrap="square">
            <a:noAutofit/>
          </a:bodyPr>
          <a:lstStyle>
            <a:lvl1pPr>
              <a:defRPr sz="2000">
                <a:latin typeface="Arial" panose="020B0604020202020204" pitchFamily="34" charset="0"/>
                <a:cs typeface="Arial" panose="020B0604020202020204" pitchFamily="34" charset="0"/>
              </a:defRPr>
            </a:lvl1pPr>
          </a:lstStyle>
          <a:p>
            <a:endParaRPr lang="en-US" dirty="0"/>
          </a:p>
        </p:txBody>
      </p:sp>
      <p:sp>
        <p:nvSpPr>
          <p:cNvPr id="28" name="Picture Placeholder 27">
            <a:extLst>
              <a:ext uri="{FF2B5EF4-FFF2-40B4-BE49-F238E27FC236}">
                <a16:creationId xmlns:a16="http://schemas.microsoft.com/office/drawing/2014/main" id="{30EDFC96-27B8-4696-9298-82B2028CB040}"/>
              </a:ext>
            </a:extLst>
          </p:cNvPr>
          <p:cNvSpPr>
            <a:spLocks noGrp="1"/>
          </p:cNvSpPr>
          <p:nvPr>
            <p:ph type="pic" sz="quarter" idx="12"/>
          </p:nvPr>
        </p:nvSpPr>
        <p:spPr>
          <a:xfrm>
            <a:off x="2366253" y="-3"/>
            <a:ext cx="5522253" cy="3798099"/>
          </a:xfrm>
          <a:custGeom>
            <a:avLst/>
            <a:gdLst>
              <a:gd name="connsiteX0" fmla="*/ 0 w 5522253"/>
              <a:gd name="connsiteY0" fmla="*/ 0 h 3798099"/>
              <a:gd name="connsiteX1" fmla="*/ 3448308 w 5522253"/>
              <a:gd name="connsiteY1" fmla="*/ 0 h 3798099"/>
              <a:gd name="connsiteX2" fmla="*/ 5165169 w 5522253"/>
              <a:gd name="connsiteY2" fmla="*/ 1716860 h 3798099"/>
              <a:gd name="connsiteX3" fmla="*/ 5165169 w 5522253"/>
              <a:gd name="connsiteY3" fmla="*/ 3441015 h 3798099"/>
              <a:gd name="connsiteX4" fmla="*/ 3441015 w 5522253"/>
              <a:gd name="connsiteY4" fmla="*/ 3441015 h 3798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2253" h="3798099">
                <a:moveTo>
                  <a:pt x="0" y="0"/>
                </a:moveTo>
                <a:lnTo>
                  <a:pt x="3448308" y="0"/>
                </a:lnTo>
                <a:lnTo>
                  <a:pt x="5165169" y="1716860"/>
                </a:lnTo>
                <a:cubicBezTo>
                  <a:pt x="5641281" y="2192973"/>
                  <a:pt x="5641281" y="2964903"/>
                  <a:pt x="5165169" y="3441015"/>
                </a:cubicBezTo>
                <a:cubicBezTo>
                  <a:pt x="4689057" y="3917127"/>
                  <a:pt x="3917127" y="3917127"/>
                  <a:pt x="3441015" y="3441015"/>
                </a:cubicBezTo>
                <a:close/>
              </a:path>
            </a:pathLst>
          </a:custGeom>
          <a:pattFill prst="pct5">
            <a:fgClr>
              <a:schemeClr val="accent1"/>
            </a:fgClr>
            <a:bgClr>
              <a:schemeClr val="bg1"/>
            </a:bgClr>
          </a:pattFill>
        </p:spPr>
        <p:txBody>
          <a:bodyPr wrap="square">
            <a:noAutofit/>
          </a:bodyPr>
          <a:lstStyle>
            <a:lvl1pPr>
              <a:defRPr sz="2000">
                <a:latin typeface="Arial" panose="020B0604020202020204" pitchFamily="34" charset="0"/>
                <a:cs typeface="Arial" panose="020B0604020202020204" pitchFamily="34" charset="0"/>
              </a:defRPr>
            </a:lvl1pPr>
          </a:lstStyle>
          <a:p>
            <a:endParaRPr lang="en-US" dirty="0"/>
          </a:p>
        </p:txBody>
      </p:sp>
      <p:sp>
        <p:nvSpPr>
          <p:cNvPr id="29" name="Picture Placeholder 28">
            <a:extLst>
              <a:ext uri="{FF2B5EF4-FFF2-40B4-BE49-F238E27FC236}">
                <a16:creationId xmlns:a16="http://schemas.microsoft.com/office/drawing/2014/main" id="{D75F617E-B5F9-417A-A6A6-826E90462427}"/>
              </a:ext>
            </a:extLst>
          </p:cNvPr>
          <p:cNvSpPr>
            <a:spLocks noGrp="1"/>
          </p:cNvSpPr>
          <p:nvPr>
            <p:ph type="pic" sz="quarter" idx="13"/>
          </p:nvPr>
        </p:nvSpPr>
        <p:spPr>
          <a:xfrm>
            <a:off x="6383239" y="-4"/>
            <a:ext cx="5522253" cy="3798099"/>
          </a:xfrm>
          <a:custGeom>
            <a:avLst/>
            <a:gdLst>
              <a:gd name="connsiteX0" fmla="*/ 0 w 5522253"/>
              <a:gd name="connsiteY0" fmla="*/ 0 h 3798099"/>
              <a:gd name="connsiteX1" fmla="*/ 3448308 w 5522253"/>
              <a:gd name="connsiteY1" fmla="*/ 0 h 3798099"/>
              <a:gd name="connsiteX2" fmla="*/ 5165169 w 5522253"/>
              <a:gd name="connsiteY2" fmla="*/ 1716860 h 3798099"/>
              <a:gd name="connsiteX3" fmla="*/ 5165169 w 5522253"/>
              <a:gd name="connsiteY3" fmla="*/ 3441015 h 3798099"/>
              <a:gd name="connsiteX4" fmla="*/ 3441015 w 5522253"/>
              <a:gd name="connsiteY4" fmla="*/ 3441015 h 3798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2253" h="3798099">
                <a:moveTo>
                  <a:pt x="0" y="0"/>
                </a:moveTo>
                <a:lnTo>
                  <a:pt x="3448308" y="0"/>
                </a:lnTo>
                <a:lnTo>
                  <a:pt x="5165169" y="1716860"/>
                </a:lnTo>
                <a:cubicBezTo>
                  <a:pt x="5641281" y="2192973"/>
                  <a:pt x="5641281" y="2964903"/>
                  <a:pt x="5165169" y="3441015"/>
                </a:cubicBezTo>
                <a:cubicBezTo>
                  <a:pt x="4689057" y="3917127"/>
                  <a:pt x="3917127" y="3917127"/>
                  <a:pt x="3441015" y="3441015"/>
                </a:cubicBezTo>
                <a:close/>
              </a:path>
            </a:pathLst>
          </a:custGeom>
          <a:pattFill prst="pct5">
            <a:fgClr>
              <a:schemeClr val="accent1"/>
            </a:fgClr>
            <a:bgClr>
              <a:schemeClr val="bg1"/>
            </a:bgClr>
          </a:pattFill>
        </p:spPr>
        <p:txBody>
          <a:bodyPr wrap="square">
            <a:noAutofit/>
          </a:bodyPr>
          <a:lstStyle>
            <a:lvl1pPr>
              <a:defRPr sz="20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13657451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9_Title Slide">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465DD167-0791-4D62-8586-BFBB3D7AC875}"/>
              </a:ext>
            </a:extLst>
          </p:cNvPr>
          <p:cNvSpPr/>
          <p:nvPr userDrawn="1"/>
        </p:nvSpPr>
        <p:spPr>
          <a:xfrm rot="1800000">
            <a:off x="1428760" y="2345026"/>
            <a:ext cx="3439462" cy="3439462"/>
          </a:xfrm>
          <a:prstGeom prst="ellipse">
            <a:avLst/>
          </a:prstGeom>
          <a:gradFill flip="none" rotWithShape="1">
            <a:gsLst>
              <a:gs pos="0">
                <a:srgbClr val="00B050"/>
              </a:gs>
              <a:gs pos="100000">
                <a:srgbClr val="00B050">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68A86D2B-2D77-46C2-BB23-38BFCE1A4496}"/>
              </a:ext>
            </a:extLst>
          </p:cNvPr>
          <p:cNvSpPr/>
          <p:nvPr userDrawn="1"/>
        </p:nvSpPr>
        <p:spPr>
          <a:xfrm rot="17100000">
            <a:off x="3636220" y="2420011"/>
            <a:ext cx="3439462" cy="3439462"/>
          </a:xfrm>
          <a:prstGeom prst="ellipse">
            <a:avLst/>
          </a:prstGeom>
          <a:gradFill flip="none" rotWithShape="1">
            <a:gsLst>
              <a:gs pos="0">
                <a:srgbClr val="7C35B1"/>
              </a:gs>
              <a:gs pos="100000">
                <a:srgbClr val="7C35B1">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7E82158A-8D76-4D81-A9D8-CE662CD66371}"/>
              </a:ext>
            </a:extLst>
          </p:cNvPr>
          <p:cNvSpPr/>
          <p:nvPr userDrawn="1"/>
        </p:nvSpPr>
        <p:spPr>
          <a:xfrm rot="10800000">
            <a:off x="2432428" y="495731"/>
            <a:ext cx="3439462" cy="3439462"/>
          </a:xfrm>
          <a:prstGeom prst="ellipse">
            <a:avLst/>
          </a:prstGeom>
          <a:gradFill flip="none" rotWithShape="1">
            <a:gsLst>
              <a:gs pos="0">
                <a:srgbClr val="0033CC"/>
              </a:gs>
              <a:gs pos="100000">
                <a:srgbClr val="0033CC">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Picture Placeholder 5">
            <a:extLst>
              <a:ext uri="{FF2B5EF4-FFF2-40B4-BE49-F238E27FC236}">
                <a16:creationId xmlns:a16="http://schemas.microsoft.com/office/drawing/2014/main" id="{9D635599-34B5-43C0-BD8A-60259147B81A}"/>
              </a:ext>
            </a:extLst>
          </p:cNvPr>
          <p:cNvSpPr>
            <a:spLocks noGrp="1"/>
          </p:cNvSpPr>
          <p:nvPr>
            <p:ph type="pic" sz="quarter" idx="13"/>
          </p:nvPr>
        </p:nvSpPr>
        <p:spPr>
          <a:xfrm>
            <a:off x="8322314" y="-1"/>
            <a:ext cx="3869685" cy="6858001"/>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5978238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0_Title Slide">
    <p:bg>
      <p:bgPr>
        <a:solidFill>
          <a:schemeClr val="bg1"/>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2D958D8D-C545-49A8-A9AD-6DF48B21D472}"/>
              </a:ext>
            </a:extLst>
          </p:cNvPr>
          <p:cNvSpPr/>
          <p:nvPr userDrawn="1"/>
        </p:nvSpPr>
        <p:spPr>
          <a:xfrm>
            <a:off x="3763239" y="1096239"/>
            <a:ext cx="4665520" cy="466552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6">
            <a:extLst>
              <a:ext uri="{FF2B5EF4-FFF2-40B4-BE49-F238E27FC236}">
                <a16:creationId xmlns:a16="http://schemas.microsoft.com/office/drawing/2014/main" id="{1851E2B9-B2AB-45C1-8B6B-73B24ECE8894}"/>
              </a:ext>
            </a:extLst>
          </p:cNvPr>
          <p:cNvSpPr>
            <a:spLocks noGrp="1"/>
          </p:cNvSpPr>
          <p:nvPr>
            <p:ph type="pic" sz="quarter" idx="13"/>
          </p:nvPr>
        </p:nvSpPr>
        <p:spPr>
          <a:xfrm>
            <a:off x="4532732" y="1891449"/>
            <a:ext cx="3126533" cy="3126533"/>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10" name="Oval 9">
            <a:extLst>
              <a:ext uri="{FF2B5EF4-FFF2-40B4-BE49-F238E27FC236}">
                <a16:creationId xmlns:a16="http://schemas.microsoft.com/office/drawing/2014/main" id="{EA50E08F-27E2-4A9A-83DA-AFCAF91D7994}"/>
              </a:ext>
            </a:extLst>
          </p:cNvPr>
          <p:cNvSpPr/>
          <p:nvPr userDrawn="1"/>
        </p:nvSpPr>
        <p:spPr>
          <a:xfrm>
            <a:off x="7529927" y="4453806"/>
            <a:ext cx="1028170" cy="1028170"/>
          </a:xfrm>
          <a:prstGeom prst="ellipse">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25D3B55D-8C50-4ACF-B849-3D8F771AE89D}"/>
              </a:ext>
            </a:extLst>
          </p:cNvPr>
          <p:cNvSpPr/>
          <p:nvPr userDrawn="1"/>
        </p:nvSpPr>
        <p:spPr>
          <a:xfrm>
            <a:off x="3757436" y="1311486"/>
            <a:ext cx="1028170" cy="102817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8894F127-7F88-4DCD-B01B-A3A6732507EC}"/>
              </a:ext>
            </a:extLst>
          </p:cNvPr>
          <p:cNvSpPr/>
          <p:nvPr userDrawn="1"/>
        </p:nvSpPr>
        <p:spPr>
          <a:xfrm>
            <a:off x="3771011" y="4453806"/>
            <a:ext cx="1028170" cy="102817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77146E2-401F-4506-BF92-AB45A5D3F857}"/>
              </a:ext>
            </a:extLst>
          </p:cNvPr>
          <p:cNvSpPr/>
          <p:nvPr userDrawn="1"/>
        </p:nvSpPr>
        <p:spPr>
          <a:xfrm>
            <a:off x="867691" y="1244536"/>
            <a:ext cx="2502489" cy="504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C9D46040-363A-4E98-9014-BC986E34B73A}"/>
              </a:ext>
            </a:extLst>
          </p:cNvPr>
          <p:cNvSpPr/>
          <p:nvPr userDrawn="1"/>
        </p:nvSpPr>
        <p:spPr>
          <a:xfrm>
            <a:off x="867691" y="1294941"/>
            <a:ext cx="2502489" cy="1193013"/>
          </a:xfrm>
          <a:custGeom>
            <a:avLst/>
            <a:gdLst>
              <a:gd name="connsiteX0" fmla="*/ 0 w 3121293"/>
              <a:gd name="connsiteY0" fmla="*/ 0 h 3876261"/>
              <a:gd name="connsiteX1" fmla="*/ 281910 w 3121293"/>
              <a:gd name="connsiteY1" fmla="*/ 0 h 3876261"/>
              <a:gd name="connsiteX2" fmla="*/ 2839789 w 3121293"/>
              <a:gd name="connsiteY2" fmla="*/ 0 h 3876261"/>
              <a:gd name="connsiteX3" fmla="*/ 3120886 w 3121293"/>
              <a:gd name="connsiteY3" fmla="*/ 0 h 3876261"/>
              <a:gd name="connsiteX4" fmla="*/ 3120886 w 3121293"/>
              <a:gd name="connsiteY4" fmla="*/ 277467 h 3876261"/>
              <a:gd name="connsiteX5" fmla="*/ 3121293 w 3121293"/>
              <a:gd name="connsiteY5" fmla="*/ 281504 h 3876261"/>
              <a:gd name="connsiteX6" fmla="*/ 3121293 w 3121293"/>
              <a:gd name="connsiteY6" fmla="*/ 3594757 h 3876261"/>
              <a:gd name="connsiteX7" fmla="*/ 2839789 w 3121293"/>
              <a:gd name="connsiteY7" fmla="*/ 3876261 h 3876261"/>
              <a:gd name="connsiteX8" fmla="*/ 281910 w 3121293"/>
              <a:gd name="connsiteY8" fmla="*/ 3876261 h 3876261"/>
              <a:gd name="connsiteX9" fmla="*/ 406 w 3121293"/>
              <a:gd name="connsiteY9" fmla="*/ 3594757 h 3876261"/>
              <a:gd name="connsiteX10" fmla="*/ 406 w 3121293"/>
              <a:gd name="connsiteY10" fmla="*/ 639525 h 3876261"/>
              <a:gd name="connsiteX11" fmla="*/ 0 w 3121293"/>
              <a:gd name="connsiteY11" fmla="*/ 639525 h 387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21293" h="3876261">
                <a:moveTo>
                  <a:pt x="0" y="0"/>
                </a:moveTo>
                <a:lnTo>
                  <a:pt x="281910" y="0"/>
                </a:lnTo>
                <a:lnTo>
                  <a:pt x="2839789" y="0"/>
                </a:lnTo>
                <a:lnTo>
                  <a:pt x="3120886" y="0"/>
                </a:lnTo>
                <a:lnTo>
                  <a:pt x="3120886" y="277467"/>
                </a:lnTo>
                <a:lnTo>
                  <a:pt x="3121293" y="281504"/>
                </a:lnTo>
                <a:lnTo>
                  <a:pt x="3121293" y="3594757"/>
                </a:lnTo>
                <a:cubicBezTo>
                  <a:pt x="3121293" y="3750227"/>
                  <a:pt x="2995259" y="3876261"/>
                  <a:pt x="2839789" y="3876261"/>
                </a:cubicBezTo>
                <a:lnTo>
                  <a:pt x="281910" y="3876261"/>
                </a:lnTo>
                <a:cubicBezTo>
                  <a:pt x="126440" y="3876261"/>
                  <a:pt x="406" y="3750227"/>
                  <a:pt x="406" y="3594757"/>
                </a:cubicBezTo>
                <a:lnTo>
                  <a:pt x="406" y="639525"/>
                </a:lnTo>
                <a:lnTo>
                  <a:pt x="0" y="639525"/>
                </a:lnTo>
                <a:close/>
              </a:path>
            </a:pathLst>
          </a:custGeom>
          <a:solidFill>
            <a:schemeClr val="bg1"/>
          </a:solidFill>
          <a:ln>
            <a:noFill/>
          </a:ln>
          <a:effectLst>
            <a:outerShdw blurRad="127000" dist="1143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Oval 16">
            <a:extLst>
              <a:ext uri="{FF2B5EF4-FFF2-40B4-BE49-F238E27FC236}">
                <a16:creationId xmlns:a16="http://schemas.microsoft.com/office/drawing/2014/main" id="{45D8E342-4BA2-4592-AF5F-39D1EAA70FD4}"/>
              </a:ext>
            </a:extLst>
          </p:cNvPr>
          <p:cNvSpPr/>
          <p:nvPr userDrawn="1"/>
        </p:nvSpPr>
        <p:spPr>
          <a:xfrm>
            <a:off x="7529927" y="1311654"/>
            <a:ext cx="1028170" cy="102817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74974127-E2F4-45A9-AE66-1D4D8A1BE82C}"/>
              </a:ext>
            </a:extLst>
          </p:cNvPr>
          <p:cNvSpPr/>
          <p:nvPr userDrawn="1"/>
        </p:nvSpPr>
        <p:spPr>
          <a:xfrm>
            <a:off x="872710" y="4238557"/>
            <a:ext cx="2502489" cy="504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52D90A6D-CA3C-4EC5-BD63-368F1DA0228F}"/>
              </a:ext>
            </a:extLst>
          </p:cNvPr>
          <p:cNvSpPr/>
          <p:nvPr userDrawn="1"/>
        </p:nvSpPr>
        <p:spPr>
          <a:xfrm>
            <a:off x="872710" y="4288962"/>
            <a:ext cx="2502489" cy="1193013"/>
          </a:xfrm>
          <a:custGeom>
            <a:avLst/>
            <a:gdLst>
              <a:gd name="connsiteX0" fmla="*/ 0 w 3121293"/>
              <a:gd name="connsiteY0" fmla="*/ 0 h 3876261"/>
              <a:gd name="connsiteX1" fmla="*/ 281910 w 3121293"/>
              <a:gd name="connsiteY1" fmla="*/ 0 h 3876261"/>
              <a:gd name="connsiteX2" fmla="*/ 2839789 w 3121293"/>
              <a:gd name="connsiteY2" fmla="*/ 0 h 3876261"/>
              <a:gd name="connsiteX3" fmla="*/ 3120886 w 3121293"/>
              <a:gd name="connsiteY3" fmla="*/ 0 h 3876261"/>
              <a:gd name="connsiteX4" fmla="*/ 3120886 w 3121293"/>
              <a:gd name="connsiteY4" fmla="*/ 277467 h 3876261"/>
              <a:gd name="connsiteX5" fmla="*/ 3121293 w 3121293"/>
              <a:gd name="connsiteY5" fmla="*/ 281504 h 3876261"/>
              <a:gd name="connsiteX6" fmla="*/ 3121293 w 3121293"/>
              <a:gd name="connsiteY6" fmla="*/ 3594757 h 3876261"/>
              <a:gd name="connsiteX7" fmla="*/ 2839789 w 3121293"/>
              <a:gd name="connsiteY7" fmla="*/ 3876261 h 3876261"/>
              <a:gd name="connsiteX8" fmla="*/ 281910 w 3121293"/>
              <a:gd name="connsiteY8" fmla="*/ 3876261 h 3876261"/>
              <a:gd name="connsiteX9" fmla="*/ 406 w 3121293"/>
              <a:gd name="connsiteY9" fmla="*/ 3594757 h 3876261"/>
              <a:gd name="connsiteX10" fmla="*/ 406 w 3121293"/>
              <a:gd name="connsiteY10" fmla="*/ 639525 h 3876261"/>
              <a:gd name="connsiteX11" fmla="*/ 0 w 3121293"/>
              <a:gd name="connsiteY11" fmla="*/ 639525 h 387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21293" h="3876261">
                <a:moveTo>
                  <a:pt x="0" y="0"/>
                </a:moveTo>
                <a:lnTo>
                  <a:pt x="281910" y="0"/>
                </a:lnTo>
                <a:lnTo>
                  <a:pt x="2839789" y="0"/>
                </a:lnTo>
                <a:lnTo>
                  <a:pt x="3120886" y="0"/>
                </a:lnTo>
                <a:lnTo>
                  <a:pt x="3120886" y="277467"/>
                </a:lnTo>
                <a:lnTo>
                  <a:pt x="3121293" y="281504"/>
                </a:lnTo>
                <a:lnTo>
                  <a:pt x="3121293" y="3594757"/>
                </a:lnTo>
                <a:cubicBezTo>
                  <a:pt x="3121293" y="3750227"/>
                  <a:pt x="2995259" y="3876261"/>
                  <a:pt x="2839789" y="3876261"/>
                </a:cubicBezTo>
                <a:lnTo>
                  <a:pt x="281910" y="3876261"/>
                </a:lnTo>
                <a:cubicBezTo>
                  <a:pt x="126440" y="3876261"/>
                  <a:pt x="406" y="3750227"/>
                  <a:pt x="406" y="3594757"/>
                </a:cubicBezTo>
                <a:lnTo>
                  <a:pt x="406" y="639525"/>
                </a:lnTo>
                <a:lnTo>
                  <a:pt x="0" y="639525"/>
                </a:lnTo>
                <a:close/>
              </a:path>
            </a:pathLst>
          </a:custGeom>
          <a:solidFill>
            <a:schemeClr val="bg1"/>
          </a:solidFill>
          <a:ln>
            <a:noFill/>
          </a:ln>
          <a:effectLst>
            <a:outerShdw blurRad="127000" dist="1143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58A12B5E-E775-48AD-BAC2-D89CB223EBCC}"/>
              </a:ext>
            </a:extLst>
          </p:cNvPr>
          <p:cNvSpPr/>
          <p:nvPr userDrawn="1"/>
        </p:nvSpPr>
        <p:spPr>
          <a:xfrm>
            <a:off x="8918446" y="1243289"/>
            <a:ext cx="2502489" cy="504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9CD8A9BF-4FB2-431D-B2C0-28F463DEFED3}"/>
              </a:ext>
            </a:extLst>
          </p:cNvPr>
          <p:cNvSpPr/>
          <p:nvPr userDrawn="1"/>
        </p:nvSpPr>
        <p:spPr>
          <a:xfrm>
            <a:off x="8918446" y="1293694"/>
            <a:ext cx="2502489" cy="1193013"/>
          </a:xfrm>
          <a:custGeom>
            <a:avLst/>
            <a:gdLst>
              <a:gd name="connsiteX0" fmla="*/ 0 w 3121293"/>
              <a:gd name="connsiteY0" fmla="*/ 0 h 3876261"/>
              <a:gd name="connsiteX1" fmla="*/ 281910 w 3121293"/>
              <a:gd name="connsiteY1" fmla="*/ 0 h 3876261"/>
              <a:gd name="connsiteX2" fmla="*/ 2839789 w 3121293"/>
              <a:gd name="connsiteY2" fmla="*/ 0 h 3876261"/>
              <a:gd name="connsiteX3" fmla="*/ 3120886 w 3121293"/>
              <a:gd name="connsiteY3" fmla="*/ 0 h 3876261"/>
              <a:gd name="connsiteX4" fmla="*/ 3120886 w 3121293"/>
              <a:gd name="connsiteY4" fmla="*/ 277467 h 3876261"/>
              <a:gd name="connsiteX5" fmla="*/ 3121293 w 3121293"/>
              <a:gd name="connsiteY5" fmla="*/ 281504 h 3876261"/>
              <a:gd name="connsiteX6" fmla="*/ 3121293 w 3121293"/>
              <a:gd name="connsiteY6" fmla="*/ 3594757 h 3876261"/>
              <a:gd name="connsiteX7" fmla="*/ 2839789 w 3121293"/>
              <a:gd name="connsiteY7" fmla="*/ 3876261 h 3876261"/>
              <a:gd name="connsiteX8" fmla="*/ 281910 w 3121293"/>
              <a:gd name="connsiteY8" fmla="*/ 3876261 h 3876261"/>
              <a:gd name="connsiteX9" fmla="*/ 406 w 3121293"/>
              <a:gd name="connsiteY9" fmla="*/ 3594757 h 3876261"/>
              <a:gd name="connsiteX10" fmla="*/ 406 w 3121293"/>
              <a:gd name="connsiteY10" fmla="*/ 639525 h 3876261"/>
              <a:gd name="connsiteX11" fmla="*/ 0 w 3121293"/>
              <a:gd name="connsiteY11" fmla="*/ 639525 h 387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21293" h="3876261">
                <a:moveTo>
                  <a:pt x="0" y="0"/>
                </a:moveTo>
                <a:lnTo>
                  <a:pt x="281910" y="0"/>
                </a:lnTo>
                <a:lnTo>
                  <a:pt x="2839789" y="0"/>
                </a:lnTo>
                <a:lnTo>
                  <a:pt x="3120886" y="0"/>
                </a:lnTo>
                <a:lnTo>
                  <a:pt x="3120886" y="277467"/>
                </a:lnTo>
                <a:lnTo>
                  <a:pt x="3121293" y="281504"/>
                </a:lnTo>
                <a:lnTo>
                  <a:pt x="3121293" y="3594757"/>
                </a:lnTo>
                <a:cubicBezTo>
                  <a:pt x="3121293" y="3750227"/>
                  <a:pt x="2995259" y="3876261"/>
                  <a:pt x="2839789" y="3876261"/>
                </a:cubicBezTo>
                <a:lnTo>
                  <a:pt x="281910" y="3876261"/>
                </a:lnTo>
                <a:cubicBezTo>
                  <a:pt x="126440" y="3876261"/>
                  <a:pt x="406" y="3750227"/>
                  <a:pt x="406" y="3594757"/>
                </a:cubicBezTo>
                <a:lnTo>
                  <a:pt x="406" y="639525"/>
                </a:lnTo>
                <a:lnTo>
                  <a:pt x="0" y="639525"/>
                </a:lnTo>
                <a:close/>
              </a:path>
            </a:pathLst>
          </a:custGeom>
          <a:solidFill>
            <a:schemeClr val="bg1"/>
          </a:solidFill>
          <a:ln>
            <a:noFill/>
          </a:ln>
          <a:effectLst>
            <a:outerShdw blurRad="127000" dist="1143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Rectangle 23">
            <a:extLst>
              <a:ext uri="{FF2B5EF4-FFF2-40B4-BE49-F238E27FC236}">
                <a16:creationId xmlns:a16="http://schemas.microsoft.com/office/drawing/2014/main" id="{838C402A-280D-44DC-97C3-701629519A14}"/>
              </a:ext>
            </a:extLst>
          </p:cNvPr>
          <p:cNvSpPr/>
          <p:nvPr userDrawn="1"/>
        </p:nvSpPr>
        <p:spPr>
          <a:xfrm>
            <a:off x="8923465" y="4237310"/>
            <a:ext cx="2502489" cy="504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04491DCF-3251-4EC5-94E3-A731C3EE1C5B}"/>
              </a:ext>
            </a:extLst>
          </p:cNvPr>
          <p:cNvSpPr/>
          <p:nvPr userDrawn="1"/>
        </p:nvSpPr>
        <p:spPr>
          <a:xfrm>
            <a:off x="8923465" y="4287715"/>
            <a:ext cx="2502489" cy="1193013"/>
          </a:xfrm>
          <a:custGeom>
            <a:avLst/>
            <a:gdLst>
              <a:gd name="connsiteX0" fmla="*/ 0 w 3121293"/>
              <a:gd name="connsiteY0" fmla="*/ 0 h 3876261"/>
              <a:gd name="connsiteX1" fmla="*/ 281910 w 3121293"/>
              <a:gd name="connsiteY1" fmla="*/ 0 h 3876261"/>
              <a:gd name="connsiteX2" fmla="*/ 2839789 w 3121293"/>
              <a:gd name="connsiteY2" fmla="*/ 0 h 3876261"/>
              <a:gd name="connsiteX3" fmla="*/ 3120886 w 3121293"/>
              <a:gd name="connsiteY3" fmla="*/ 0 h 3876261"/>
              <a:gd name="connsiteX4" fmla="*/ 3120886 w 3121293"/>
              <a:gd name="connsiteY4" fmla="*/ 277467 h 3876261"/>
              <a:gd name="connsiteX5" fmla="*/ 3121293 w 3121293"/>
              <a:gd name="connsiteY5" fmla="*/ 281504 h 3876261"/>
              <a:gd name="connsiteX6" fmla="*/ 3121293 w 3121293"/>
              <a:gd name="connsiteY6" fmla="*/ 3594757 h 3876261"/>
              <a:gd name="connsiteX7" fmla="*/ 2839789 w 3121293"/>
              <a:gd name="connsiteY7" fmla="*/ 3876261 h 3876261"/>
              <a:gd name="connsiteX8" fmla="*/ 281910 w 3121293"/>
              <a:gd name="connsiteY8" fmla="*/ 3876261 h 3876261"/>
              <a:gd name="connsiteX9" fmla="*/ 406 w 3121293"/>
              <a:gd name="connsiteY9" fmla="*/ 3594757 h 3876261"/>
              <a:gd name="connsiteX10" fmla="*/ 406 w 3121293"/>
              <a:gd name="connsiteY10" fmla="*/ 639525 h 3876261"/>
              <a:gd name="connsiteX11" fmla="*/ 0 w 3121293"/>
              <a:gd name="connsiteY11" fmla="*/ 639525 h 387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21293" h="3876261">
                <a:moveTo>
                  <a:pt x="0" y="0"/>
                </a:moveTo>
                <a:lnTo>
                  <a:pt x="281910" y="0"/>
                </a:lnTo>
                <a:lnTo>
                  <a:pt x="2839789" y="0"/>
                </a:lnTo>
                <a:lnTo>
                  <a:pt x="3120886" y="0"/>
                </a:lnTo>
                <a:lnTo>
                  <a:pt x="3120886" y="277467"/>
                </a:lnTo>
                <a:lnTo>
                  <a:pt x="3121293" y="281504"/>
                </a:lnTo>
                <a:lnTo>
                  <a:pt x="3121293" y="3594757"/>
                </a:lnTo>
                <a:cubicBezTo>
                  <a:pt x="3121293" y="3750227"/>
                  <a:pt x="2995259" y="3876261"/>
                  <a:pt x="2839789" y="3876261"/>
                </a:cubicBezTo>
                <a:lnTo>
                  <a:pt x="281910" y="3876261"/>
                </a:lnTo>
                <a:cubicBezTo>
                  <a:pt x="126440" y="3876261"/>
                  <a:pt x="406" y="3750227"/>
                  <a:pt x="406" y="3594757"/>
                </a:cubicBezTo>
                <a:lnTo>
                  <a:pt x="406" y="639525"/>
                </a:lnTo>
                <a:lnTo>
                  <a:pt x="0" y="639525"/>
                </a:lnTo>
                <a:close/>
              </a:path>
            </a:pathLst>
          </a:custGeom>
          <a:solidFill>
            <a:schemeClr val="bg1"/>
          </a:solidFill>
          <a:ln>
            <a:noFill/>
          </a:ln>
          <a:effectLst>
            <a:outerShdw blurRad="127000" dist="1143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8375024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1_Title Slide">
    <p:bg>
      <p:bgPr>
        <a:solidFill>
          <a:schemeClr val="bg1"/>
        </a:solidFill>
        <a:effectLst/>
      </p:bgPr>
    </p:bg>
    <p:spTree>
      <p:nvGrpSpPr>
        <p:cNvPr id="1" name=""/>
        <p:cNvGrpSpPr/>
        <p:nvPr/>
      </p:nvGrpSpPr>
      <p:grpSpPr>
        <a:xfrm>
          <a:off x="0" y="0"/>
          <a:ext cx="0" cy="0"/>
          <a:chOff x="0" y="0"/>
          <a:chExt cx="0" cy="0"/>
        </a:xfrm>
      </p:grpSpPr>
      <p:sp>
        <p:nvSpPr>
          <p:cNvPr id="5" name="Picture Placeholder 5">
            <a:extLst>
              <a:ext uri="{FF2B5EF4-FFF2-40B4-BE49-F238E27FC236}">
                <a16:creationId xmlns:a16="http://schemas.microsoft.com/office/drawing/2014/main" id="{F62008FB-82D5-49BA-9B0F-C396D61A0E75}"/>
              </a:ext>
            </a:extLst>
          </p:cNvPr>
          <p:cNvSpPr>
            <a:spLocks noGrp="1"/>
          </p:cNvSpPr>
          <p:nvPr>
            <p:ph type="pic" sz="quarter" idx="10"/>
          </p:nvPr>
        </p:nvSpPr>
        <p:spPr>
          <a:xfrm>
            <a:off x="0" y="3390996"/>
            <a:ext cx="6096000" cy="3467004"/>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
        <p:nvSpPr>
          <p:cNvPr id="11" name="Picture Placeholder 5">
            <a:extLst>
              <a:ext uri="{FF2B5EF4-FFF2-40B4-BE49-F238E27FC236}">
                <a16:creationId xmlns:a16="http://schemas.microsoft.com/office/drawing/2014/main" id="{EDDB0928-57A9-4DE2-BB72-7F0AABC33B9C}"/>
              </a:ext>
            </a:extLst>
          </p:cNvPr>
          <p:cNvSpPr>
            <a:spLocks noGrp="1"/>
          </p:cNvSpPr>
          <p:nvPr>
            <p:ph type="pic" sz="quarter" idx="12"/>
          </p:nvPr>
        </p:nvSpPr>
        <p:spPr>
          <a:xfrm>
            <a:off x="0" y="0"/>
            <a:ext cx="6096000" cy="3390996"/>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5717602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2_Title Slide">
    <p:bg>
      <p:bgPr>
        <a:solidFill>
          <a:schemeClr val="bg1"/>
        </a:solidFill>
        <a:effectLst/>
      </p:bgPr>
    </p:bg>
    <p:spTree>
      <p:nvGrpSpPr>
        <p:cNvPr id="1" name=""/>
        <p:cNvGrpSpPr/>
        <p:nvPr/>
      </p:nvGrpSpPr>
      <p:grpSpPr>
        <a:xfrm>
          <a:off x="0" y="0"/>
          <a:ext cx="0" cy="0"/>
          <a:chOff x="0" y="0"/>
          <a:chExt cx="0" cy="0"/>
        </a:xfrm>
      </p:grpSpPr>
      <p:sp>
        <p:nvSpPr>
          <p:cNvPr id="15" name="Picture Placeholder 5">
            <a:extLst>
              <a:ext uri="{FF2B5EF4-FFF2-40B4-BE49-F238E27FC236}">
                <a16:creationId xmlns:a16="http://schemas.microsoft.com/office/drawing/2014/main" id="{FC4E2E97-6766-427A-9AE7-D002FEE7E568}"/>
              </a:ext>
            </a:extLst>
          </p:cNvPr>
          <p:cNvSpPr>
            <a:spLocks noGrp="1"/>
          </p:cNvSpPr>
          <p:nvPr>
            <p:ph type="pic" sz="quarter" idx="14"/>
          </p:nvPr>
        </p:nvSpPr>
        <p:spPr>
          <a:xfrm>
            <a:off x="6469380" y="0"/>
            <a:ext cx="5722621" cy="685800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
        <p:nvSpPr>
          <p:cNvPr id="5" name="Picture Placeholder 6">
            <a:extLst>
              <a:ext uri="{FF2B5EF4-FFF2-40B4-BE49-F238E27FC236}">
                <a16:creationId xmlns:a16="http://schemas.microsoft.com/office/drawing/2014/main" id="{A71F1FE3-E797-4E63-ADD5-CDFB720095F6}"/>
              </a:ext>
            </a:extLst>
          </p:cNvPr>
          <p:cNvSpPr>
            <a:spLocks noGrp="1"/>
          </p:cNvSpPr>
          <p:nvPr>
            <p:ph type="pic" sz="quarter" idx="12"/>
          </p:nvPr>
        </p:nvSpPr>
        <p:spPr>
          <a:xfrm>
            <a:off x="5492748" y="2119627"/>
            <a:ext cx="1785623" cy="1785623"/>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6" name="Picture Placeholder 6">
            <a:extLst>
              <a:ext uri="{FF2B5EF4-FFF2-40B4-BE49-F238E27FC236}">
                <a16:creationId xmlns:a16="http://schemas.microsoft.com/office/drawing/2014/main" id="{1DAB17D7-2279-4E98-AA77-1885B6B67EEE}"/>
              </a:ext>
            </a:extLst>
          </p:cNvPr>
          <p:cNvSpPr>
            <a:spLocks noGrp="1"/>
          </p:cNvSpPr>
          <p:nvPr>
            <p:ph type="pic" sz="quarter" idx="15"/>
          </p:nvPr>
        </p:nvSpPr>
        <p:spPr>
          <a:xfrm>
            <a:off x="5576568" y="4423298"/>
            <a:ext cx="1785623" cy="1785623"/>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16956120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3_Title Slide">
    <p:bg>
      <p:bgPr>
        <a:solidFill>
          <a:schemeClr val="bg1"/>
        </a:solidFill>
        <a:effectLst/>
      </p:bgPr>
    </p:bg>
    <p:spTree>
      <p:nvGrpSpPr>
        <p:cNvPr id="1" name=""/>
        <p:cNvGrpSpPr/>
        <p:nvPr/>
      </p:nvGrpSpPr>
      <p:grpSpPr>
        <a:xfrm>
          <a:off x="0" y="0"/>
          <a:ext cx="0" cy="0"/>
          <a:chOff x="0" y="0"/>
          <a:chExt cx="0" cy="0"/>
        </a:xfrm>
      </p:grpSpPr>
      <p:sp>
        <p:nvSpPr>
          <p:cNvPr id="11" name="Picture Placeholder 5">
            <a:extLst>
              <a:ext uri="{FF2B5EF4-FFF2-40B4-BE49-F238E27FC236}">
                <a16:creationId xmlns:a16="http://schemas.microsoft.com/office/drawing/2014/main" id="{4227FB86-D61F-444D-AF53-8205E7F84B9C}"/>
              </a:ext>
            </a:extLst>
          </p:cNvPr>
          <p:cNvSpPr>
            <a:spLocks noGrp="1"/>
          </p:cNvSpPr>
          <p:nvPr>
            <p:ph type="pic" sz="quarter" idx="18"/>
          </p:nvPr>
        </p:nvSpPr>
        <p:spPr>
          <a:xfrm>
            <a:off x="9029700" y="9144"/>
            <a:ext cx="3162300" cy="6848856"/>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
        <p:nvSpPr>
          <p:cNvPr id="6" name="Picture Placeholder 5">
            <a:extLst>
              <a:ext uri="{FF2B5EF4-FFF2-40B4-BE49-F238E27FC236}">
                <a16:creationId xmlns:a16="http://schemas.microsoft.com/office/drawing/2014/main" id="{A326326D-C102-4281-882B-73346425B9CB}"/>
              </a:ext>
            </a:extLst>
          </p:cNvPr>
          <p:cNvSpPr>
            <a:spLocks noGrp="1"/>
          </p:cNvSpPr>
          <p:nvPr>
            <p:ph type="pic" sz="quarter" idx="19"/>
          </p:nvPr>
        </p:nvSpPr>
        <p:spPr>
          <a:xfrm>
            <a:off x="5867400" y="0"/>
            <a:ext cx="3162300" cy="6848856"/>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
        <p:nvSpPr>
          <p:cNvPr id="7" name="Picture Placeholder 5">
            <a:extLst>
              <a:ext uri="{FF2B5EF4-FFF2-40B4-BE49-F238E27FC236}">
                <a16:creationId xmlns:a16="http://schemas.microsoft.com/office/drawing/2014/main" id="{FAF51323-1952-4E41-A31A-9616E7E80A56}"/>
              </a:ext>
            </a:extLst>
          </p:cNvPr>
          <p:cNvSpPr>
            <a:spLocks noGrp="1"/>
          </p:cNvSpPr>
          <p:nvPr>
            <p:ph type="pic" sz="quarter" idx="20"/>
          </p:nvPr>
        </p:nvSpPr>
        <p:spPr>
          <a:xfrm>
            <a:off x="3680460" y="3419856"/>
            <a:ext cx="2186940" cy="342900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11476035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4_Title Slide">
    <p:bg>
      <p:bgPr>
        <a:solidFill>
          <a:schemeClr val="bg1"/>
        </a:solidFill>
        <a:effectLst/>
      </p:bgPr>
    </p:bg>
    <p:spTree>
      <p:nvGrpSpPr>
        <p:cNvPr id="1" name=""/>
        <p:cNvGrpSpPr/>
        <p:nvPr/>
      </p:nvGrpSpPr>
      <p:grpSpPr>
        <a:xfrm>
          <a:off x="0" y="0"/>
          <a:ext cx="0" cy="0"/>
          <a:chOff x="0" y="0"/>
          <a:chExt cx="0" cy="0"/>
        </a:xfrm>
      </p:grpSpPr>
      <p:sp>
        <p:nvSpPr>
          <p:cNvPr id="13" name="Picture Placeholder 5">
            <a:extLst>
              <a:ext uri="{FF2B5EF4-FFF2-40B4-BE49-F238E27FC236}">
                <a16:creationId xmlns:a16="http://schemas.microsoft.com/office/drawing/2014/main" id="{BF120E6E-6FB1-4ABD-A32A-F6B5D2A6FFA2}"/>
              </a:ext>
            </a:extLst>
          </p:cNvPr>
          <p:cNvSpPr>
            <a:spLocks noGrp="1"/>
          </p:cNvSpPr>
          <p:nvPr>
            <p:ph type="pic" sz="quarter" idx="22"/>
          </p:nvPr>
        </p:nvSpPr>
        <p:spPr>
          <a:xfrm>
            <a:off x="3048000" y="-1"/>
            <a:ext cx="3048000" cy="299466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
        <p:nvSpPr>
          <p:cNvPr id="14" name="Picture Placeholder 5">
            <a:extLst>
              <a:ext uri="{FF2B5EF4-FFF2-40B4-BE49-F238E27FC236}">
                <a16:creationId xmlns:a16="http://schemas.microsoft.com/office/drawing/2014/main" id="{5FB1C2A0-A76C-4CFD-8D91-38C82BE7F969}"/>
              </a:ext>
            </a:extLst>
          </p:cNvPr>
          <p:cNvSpPr>
            <a:spLocks noGrp="1"/>
          </p:cNvSpPr>
          <p:nvPr>
            <p:ph type="pic" sz="quarter" idx="23"/>
          </p:nvPr>
        </p:nvSpPr>
        <p:spPr>
          <a:xfrm>
            <a:off x="6096000" y="-3"/>
            <a:ext cx="3048000" cy="299466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
        <p:nvSpPr>
          <p:cNvPr id="15" name="Picture Placeholder 5">
            <a:extLst>
              <a:ext uri="{FF2B5EF4-FFF2-40B4-BE49-F238E27FC236}">
                <a16:creationId xmlns:a16="http://schemas.microsoft.com/office/drawing/2014/main" id="{B115AF14-4D89-4C83-85F5-4FF09A6861B9}"/>
              </a:ext>
            </a:extLst>
          </p:cNvPr>
          <p:cNvSpPr>
            <a:spLocks noGrp="1"/>
          </p:cNvSpPr>
          <p:nvPr>
            <p:ph type="pic" sz="quarter" idx="24"/>
          </p:nvPr>
        </p:nvSpPr>
        <p:spPr>
          <a:xfrm>
            <a:off x="9144000" y="-5"/>
            <a:ext cx="3048000" cy="299466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
        <p:nvSpPr>
          <p:cNvPr id="9" name="Picture Placeholder 5">
            <a:extLst>
              <a:ext uri="{FF2B5EF4-FFF2-40B4-BE49-F238E27FC236}">
                <a16:creationId xmlns:a16="http://schemas.microsoft.com/office/drawing/2014/main" id="{7ADA4495-D848-4EBD-8163-CA31117B9BCC}"/>
              </a:ext>
            </a:extLst>
          </p:cNvPr>
          <p:cNvSpPr>
            <a:spLocks noGrp="1"/>
          </p:cNvSpPr>
          <p:nvPr>
            <p:ph type="pic" sz="quarter" idx="18"/>
          </p:nvPr>
        </p:nvSpPr>
        <p:spPr>
          <a:xfrm>
            <a:off x="0" y="1"/>
            <a:ext cx="3048000" cy="299466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21337320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5_Title Slid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72EC407-2BEE-4C59-92F3-0A41B00109E5}"/>
              </a:ext>
            </a:extLst>
          </p:cNvPr>
          <p:cNvSpPr/>
          <p:nvPr userDrawn="1"/>
        </p:nvSpPr>
        <p:spPr>
          <a:xfrm>
            <a:off x="4212570" y="0"/>
            <a:ext cx="7979429" cy="6858000"/>
          </a:xfrm>
          <a:prstGeom prst="rect">
            <a:avLst/>
          </a:prstGeom>
          <a:solidFill>
            <a:srgbClr val="7C35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5">
            <a:extLst>
              <a:ext uri="{FF2B5EF4-FFF2-40B4-BE49-F238E27FC236}">
                <a16:creationId xmlns:a16="http://schemas.microsoft.com/office/drawing/2014/main" id="{B0B403EB-620D-4D89-BFE8-AFF6BC40FA4E}"/>
              </a:ext>
            </a:extLst>
          </p:cNvPr>
          <p:cNvSpPr>
            <a:spLocks noGrp="1"/>
          </p:cNvSpPr>
          <p:nvPr>
            <p:ph type="pic" sz="quarter" idx="18"/>
          </p:nvPr>
        </p:nvSpPr>
        <p:spPr>
          <a:xfrm>
            <a:off x="637032" y="0"/>
            <a:ext cx="3575538" cy="2145324"/>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
        <p:nvSpPr>
          <p:cNvPr id="7" name="Picture Placeholder 5">
            <a:extLst>
              <a:ext uri="{FF2B5EF4-FFF2-40B4-BE49-F238E27FC236}">
                <a16:creationId xmlns:a16="http://schemas.microsoft.com/office/drawing/2014/main" id="{F7018DD3-008A-45DC-BAFC-95097F3151DE}"/>
              </a:ext>
            </a:extLst>
          </p:cNvPr>
          <p:cNvSpPr>
            <a:spLocks noGrp="1"/>
          </p:cNvSpPr>
          <p:nvPr>
            <p:ph type="pic" sz="quarter" idx="20"/>
          </p:nvPr>
        </p:nvSpPr>
        <p:spPr>
          <a:xfrm>
            <a:off x="1566672" y="2145324"/>
            <a:ext cx="3575538" cy="2145324"/>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
        <p:nvSpPr>
          <p:cNvPr id="8" name="Picture Placeholder 5">
            <a:extLst>
              <a:ext uri="{FF2B5EF4-FFF2-40B4-BE49-F238E27FC236}">
                <a16:creationId xmlns:a16="http://schemas.microsoft.com/office/drawing/2014/main" id="{6AFA7B93-F3B5-4A17-9115-AE19BB084ACA}"/>
              </a:ext>
            </a:extLst>
          </p:cNvPr>
          <p:cNvSpPr>
            <a:spLocks noGrp="1"/>
          </p:cNvSpPr>
          <p:nvPr>
            <p:ph type="pic" sz="quarter" idx="21"/>
          </p:nvPr>
        </p:nvSpPr>
        <p:spPr>
          <a:xfrm>
            <a:off x="0" y="3859118"/>
            <a:ext cx="4480560" cy="2998882"/>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10148908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6_Title Slide">
    <p:bg>
      <p:bgPr>
        <a:solidFill>
          <a:schemeClr val="bg1"/>
        </a:solidFill>
        <a:effectLst/>
      </p:bgPr>
    </p:bg>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78A0C349-783A-4A77-A37C-EB4401A4BB9A}"/>
              </a:ext>
            </a:extLst>
          </p:cNvPr>
          <p:cNvSpPr>
            <a:spLocks noGrp="1"/>
          </p:cNvSpPr>
          <p:nvPr>
            <p:ph type="pic" sz="quarter" idx="20"/>
          </p:nvPr>
        </p:nvSpPr>
        <p:spPr>
          <a:xfrm>
            <a:off x="3448050" y="2514600"/>
            <a:ext cx="8743950" cy="1760220"/>
          </a:xfrm>
          <a:custGeom>
            <a:avLst/>
            <a:gdLst>
              <a:gd name="connsiteX0" fmla="*/ 236222 w 8743950"/>
              <a:gd name="connsiteY0" fmla="*/ 0 h 1760220"/>
              <a:gd name="connsiteX1" fmla="*/ 8743950 w 8743950"/>
              <a:gd name="connsiteY1" fmla="*/ 0 h 1760220"/>
              <a:gd name="connsiteX2" fmla="*/ 8743950 w 8743950"/>
              <a:gd name="connsiteY2" fmla="*/ 1760220 h 1760220"/>
              <a:gd name="connsiteX3" fmla="*/ 236222 w 8743950"/>
              <a:gd name="connsiteY3" fmla="*/ 1760220 h 1760220"/>
              <a:gd name="connsiteX4" fmla="*/ 0 w 8743950"/>
              <a:gd name="connsiteY4" fmla="*/ 1523998 h 1760220"/>
              <a:gd name="connsiteX5" fmla="*/ 0 w 8743950"/>
              <a:gd name="connsiteY5" fmla="*/ 236222 h 1760220"/>
              <a:gd name="connsiteX6" fmla="*/ 236222 w 8743950"/>
              <a:gd name="connsiteY6" fmla="*/ 0 h 176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43950" h="1760220">
                <a:moveTo>
                  <a:pt x="236222" y="0"/>
                </a:moveTo>
                <a:lnTo>
                  <a:pt x="8743950" y="0"/>
                </a:lnTo>
                <a:lnTo>
                  <a:pt x="8743950" y="1760220"/>
                </a:lnTo>
                <a:lnTo>
                  <a:pt x="236222" y="1760220"/>
                </a:lnTo>
                <a:cubicBezTo>
                  <a:pt x="105760" y="1760220"/>
                  <a:pt x="0" y="1654460"/>
                  <a:pt x="0" y="1523998"/>
                </a:cubicBezTo>
                <a:lnTo>
                  <a:pt x="0" y="236222"/>
                </a:lnTo>
                <a:cubicBezTo>
                  <a:pt x="0" y="105760"/>
                  <a:pt x="105760" y="0"/>
                  <a:pt x="236222"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18" name="Picture Placeholder 17">
            <a:extLst>
              <a:ext uri="{FF2B5EF4-FFF2-40B4-BE49-F238E27FC236}">
                <a16:creationId xmlns:a16="http://schemas.microsoft.com/office/drawing/2014/main" id="{DFD4C28B-4ECF-48AF-A6BE-CED839997C49}"/>
              </a:ext>
            </a:extLst>
          </p:cNvPr>
          <p:cNvSpPr>
            <a:spLocks noGrp="1"/>
          </p:cNvSpPr>
          <p:nvPr>
            <p:ph type="pic" sz="quarter" idx="16"/>
          </p:nvPr>
        </p:nvSpPr>
        <p:spPr>
          <a:xfrm>
            <a:off x="7246620" y="322165"/>
            <a:ext cx="4373880" cy="2055274"/>
          </a:xfrm>
          <a:custGeom>
            <a:avLst/>
            <a:gdLst>
              <a:gd name="connsiteX0" fmla="*/ 268866 w 6096000"/>
              <a:gd name="connsiteY0" fmla="*/ 0 h 2984746"/>
              <a:gd name="connsiteX1" fmla="*/ 5827134 w 6096000"/>
              <a:gd name="connsiteY1" fmla="*/ 0 h 2984746"/>
              <a:gd name="connsiteX2" fmla="*/ 6096000 w 6096000"/>
              <a:gd name="connsiteY2" fmla="*/ 268866 h 2984746"/>
              <a:gd name="connsiteX3" fmla="*/ 6096000 w 6096000"/>
              <a:gd name="connsiteY3" fmla="*/ 2715880 h 2984746"/>
              <a:gd name="connsiteX4" fmla="*/ 5827134 w 6096000"/>
              <a:gd name="connsiteY4" fmla="*/ 2984746 h 2984746"/>
              <a:gd name="connsiteX5" fmla="*/ 268866 w 6096000"/>
              <a:gd name="connsiteY5" fmla="*/ 2984746 h 2984746"/>
              <a:gd name="connsiteX6" fmla="*/ 0 w 6096000"/>
              <a:gd name="connsiteY6" fmla="*/ 2715880 h 2984746"/>
              <a:gd name="connsiteX7" fmla="*/ 0 w 6096000"/>
              <a:gd name="connsiteY7" fmla="*/ 268866 h 2984746"/>
              <a:gd name="connsiteX8" fmla="*/ 268866 w 6096000"/>
              <a:gd name="connsiteY8" fmla="*/ 0 h 298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2984746">
                <a:moveTo>
                  <a:pt x="268866" y="0"/>
                </a:moveTo>
                <a:lnTo>
                  <a:pt x="5827134" y="0"/>
                </a:lnTo>
                <a:cubicBezTo>
                  <a:pt x="5975625" y="0"/>
                  <a:pt x="6096000" y="120375"/>
                  <a:pt x="6096000" y="268866"/>
                </a:cubicBezTo>
                <a:lnTo>
                  <a:pt x="6096000" y="2715880"/>
                </a:lnTo>
                <a:cubicBezTo>
                  <a:pt x="6096000" y="2864371"/>
                  <a:pt x="5975625" y="2984746"/>
                  <a:pt x="5827134" y="2984746"/>
                </a:cubicBezTo>
                <a:lnTo>
                  <a:pt x="268866" y="2984746"/>
                </a:lnTo>
                <a:cubicBezTo>
                  <a:pt x="120375" y="2984746"/>
                  <a:pt x="0" y="2864371"/>
                  <a:pt x="0" y="2715880"/>
                </a:cubicBezTo>
                <a:lnTo>
                  <a:pt x="0" y="268866"/>
                </a:lnTo>
                <a:cubicBezTo>
                  <a:pt x="0" y="120375"/>
                  <a:pt x="120375" y="0"/>
                  <a:pt x="268866"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19" name="Picture Placeholder 18">
            <a:extLst>
              <a:ext uri="{FF2B5EF4-FFF2-40B4-BE49-F238E27FC236}">
                <a16:creationId xmlns:a16="http://schemas.microsoft.com/office/drawing/2014/main" id="{1E8426E4-1136-46B8-8A85-B31DA7E372F7}"/>
              </a:ext>
            </a:extLst>
          </p:cNvPr>
          <p:cNvSpPr>
            <a:spLocks noGrp="1"/>
          </p:cNvSpPr>
          <p:nvPr>
            <p:ph type="pic" sz="quarter" idx="17"/>
          </p:nvPr>
        </p:nvSpPr>
        <p:spPr>
          <a:xfrm>
            <a:off x="8298180" y="4480561"/>
            <a:ext cx="3322320" cy="1760220"/>
          </a:xfrm>
          <a:custGeom>
            <a:avLst/>
            <a:gdLst>
              <a:gd name="connsiteX0" fmla="*/ 268866 w 6096000"/>
              <a:gd name="connsiteY0" fmla="*/ 0 h 2984746"/>
              <a:gd name="connsiteX1" fmla="*/ 5827134 w 6096000"/>
              <a:gd name="connsiteY1" fmla="*/ 0 h 2984746"/>
              <a:gd name="connsiteX2" fmla="*/ 6096000 w 6096000"/>
              <a:gd name="connsiteY2" fmla="*/ 268866 h 2984746"/>
              <a:gd name="connsiteX3" fmla="*/ 6096000 w 6096000"/>
              <a:gd name="connsiteY3" fmla="*/ 2715880 h 2984746"/>
              <a:gd name="connsiteX4" fmla="*/ 5827134 w 6096000"/>
              <a:gd name="connsiteY4" fmla="*/ 2984746 h 2984746"/>
              <a:gd name="connsiteX5" fmla="*/ 268866 w 6096000"/>
              <a:gd name="connsiteY5" fmla="*/ 2984746 h 2984746"/>
              <a:gd name="connsiteX6" fmla="*/ 0 w 6096000"/>
              <a:gd name="connsiteY6" fmla="*/ 2715880 h 2984746"/>
              <a:gd name="connsiteX7" fmla="*/ 0 w 6096000"/>
              <a:gd name="connsiteY7" fmla="*/ 268866 h 2984746"/>
              <a:gd name="connsiteX8" fmla="*/ 268866 w 6096000"/>
              <a:gd name="connsiteY8" fmla="*/ 0 h 298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2984746">
                <a:moveTo>
                  <a:pt x="268866" y="0"/>
                </a:moveTo>
                <a:lnTo>
                  <a:pt x="5827134" y="0"/>
                </a:lnTo>
                <a:cubicBezTo>
                  <a:pt x="5975625" y="0"/>
                  <a:pt x="6096000" y="120375"/>
                  <a:pt x="6096000" y="268866"/>
                </a:cubicBezTo>
                <a:lnTo>
                  <a:pt x="6096000" y="2715880"/>
                </a:lnTo>
                <a:cubicBezTo>
                  <a:pt x="6096000" y="2864371"/>
                  <a:pt x="5975625" y="2984746"/>
                  <a:pt x="5827134" y="2984746"/>
                </a:cubicBezTo>
                <a:lnTo>
                  <a:pt x="268866" y="2984746"/>
                </a:lnTo>
                <a:cubicBezTo>
                  <a:pt x="120375" y="2984746"/>
                  <a:pt x="0" y="2864371"/>
                  <a:pt x="0" y="2715880"/>
                </a:cubicBezTo>
                <a:lnTo>
                  <a:pt x="0" y="268866"/>
                </a:lnTo>
                <a:cubicBezTo>
                  <a:pt x="0" y="120375"/>
                  <a:pt x="120375" y="0"/>
                  <a:pt x="268866"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20" name="Picture Placeholder 19">
            <a:extLst>
              <a:ext uri="{FF2B5EF4-FFF2-40B4-BE49-F238E27FC236}">
                <a16:creationId xmlns:a16="http://schemas.microsoft.com/office/drawing/2014/main" id="{FC512102-1E83-45ED-B954-65B6E6AAA640}"/>
              </a:ext>
            </a:extLst>
          </p:cNvPr>
          <p:cNvSpPr>
            <a:spLocks noGrp="1"/>
          </p:cNvSpPr>
          <p:nvPr>
            <p:ph type="pic" sz="quarter" idx="18"/>
          </p:nvPr>
        </p:nvSpPr>
        <p:spPr>
          <a:xfrm>
            <a:off x="4770120" y="4480561"/>
            <a:ext cx="3322320" cy="1760220"/>
          </a:xfrm>
          <a:custGeom>
            <a:avLst/>
            <a:gdLst>
              <a:gd name="connsiteX0" fmla="*/ 268866 w 6096000"/>
              <a:gd name="connsiteY0" fmla="*/ 0 h 2984746"/>
              <a:gd name="connsiteX1" fmla="*/ 5827134 w 6096000"/>
              <a:gd name="connsiteY1" fmla="*/ 0 h 2984746"/>
              <a:gd name="connsiteX2" fmla="*/ 6096000 w 6096000"/>
              <a:gd name="connsiteY2" fmla="*/ 268866 h 2984746"/>
              <a:gd name="connsiteX3" fmla="*/ 6096000 w 6096000"/>
              <a:gd name="connsiteY3" fmla="*/ 2715880 h 2984746"/>
              <a:gd name="connsiteX4" fmla="*/ 5827134 w 6096000"/>
              <a:gd name="connsiteY4" fmla="*/ 2984746 h 2984746"/>
              <a:gd name="connsiteX5" fmla="*/ 268866 w 6096000"/>
              <a:gd name="connsiteY5" fmla="*/ 2984746 h 2984746"/>
              <a:gd name="connsiteX6" fmla="*/ 0 w 6096000"/>
              <a:gd name="connsiteY6" fmla="*/ 2715880 h 2984746"/>
              <a:gd name="connsiteX7" fmla="*/ 0 w 6096000"/>
              <a:gd name="connsiteY7" fmla="*/ 268866 h 2984746"/>
              <a:gd name="connsiteX8" fmla="*/ 268866 w 6096000"/>
              <a:gd name="connsiteY8" fmla="*/ 0 h 298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2984746">
                <a:moveTo>
                  <a:pt x="268866" y="0"/>
                </a:moveTo>
                <a:lnTo>
                  <a:pt x="5827134" y="0"/>
                </a:lnTo>
                <a:cubicBezTo>
                  <a:pt x="5975625" y="0"/>
                  <a:pt x="6096000" y="120375"/>
                  <a:pt x="6096000" y="268866"/>
                </a:cubicBezTo>
                <a:lnTo>
                  <a:pt x="6096000" y="2715880"/>
                </a:lnTo>
                <a:cubicBezTo>
                  <a:pt x="6096000" y="2864371"/>
                  <a:pt x="5975625" y="2984746"/>
                  <a:pt x="5827134" y="2984746"/>
                </a:cubicBezTo>
                <a:lnTo>
                  <a:pt x="268866" y="2984746"/>
                </a:lnTo>
                <a:cubicBezTo>
                  <a:pt x="120375" y="2984746"/>
                  <a:pt x="0" y="2864371"/>
                  <a:pt x="0" y="2715880"/>
                </a:cubicBezTo>
                <a:lnTo>
                  <a:pt x="0" y="268866"/>
                </a:lnTo>
                <a:cubicBezTo>
                  <a:pt x="0" y="120375"/>
                  <a:pt x="120375" y="0"/>
                  <a:pt x="268866"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21" name="Picture Placeholder 20">
            <a:extLst>
              <a:ext uri="{FF2B5EF4-FFF2-40B4-BE49-F238E27FC236}">
                <a16:creationId xmlns:a16="http://schemas.microsoft.com/office/drawing/2014/main" id="{90D82CC8-EB12-4B0D-BD7B-9BB0BDAE66D7}"/>
              </a:ext>
            </a:extLst>
          </p:cNvPr>
          <p:cNvSpPr>
            <a:spLocks noGrp="1"/>
          </p:cNvSpPr>
          <p:nvPr>
            <p:ph type="pic" sz="quarter" idx="19"/>
          </p:nvPr>
        </p:nvSpPr>
        <p:spPr>
          <a:xfrm>
            <a:off x="1242060" y="4480561"/>
            <a:ext cx="3322320" cy="1760220"/>
          </a:xfrm>
          <a:custGeom>
            <a:avLst/>
            <a:gdLst>
              <a:gd name="connsiteX0" fmla="*/ 268866 w 6096000"/>
              <a:gd name="connsiteY0" fmla="*/ 0 h 2984746"/>
              <a:gd name="connsiteX1" fmla="*/ 5827134 w 6096000"/>
              <a:gd name="connsiteY1" fmla="*/ 0 h 2984746"/>
              <a:gd name="connsiteX2" fmla="*/ 6096000 w 6096000"/>
              <a:gd name="connsiteY2" fmla="*/ 268866 h 2984746"/>
              <a:gd name="connsiteX3" fmla="*/ 6096000 w 6096000"/>
              <a:gd name="connsiteY3" fmla="*/ 2715880 h 2984746"/>
              <a:gd name="connsiteX4" fmla="*/ 5827134 w 6096000"/>
              <a:gd name="connsiteY4" fmla="*/ 2984746 h 2984746"/>
              <a:gd name="connsiteX5" fmla="*/ 268866 w 6096000"/>
              <a:gd name="connsiteY5" fmla="*/ 2984746 h 2984746"/>
              <a:gd name="connsiteX6" fmla="*/ 0 w 6096000"/>
              <a:gd name="connsiteY6" fmla="*/ 2715880 h 2984746"/>
              <a:gd name="connsiteX7" fmla="*/ 0 w 6096000"/>
              <a:gd name="connsiteY7" fmla="*/ 268866 h 2984746"/>
              <a:gd name="connsiteX8" fmla="*/ 268866 w 6096000"/>
              <a:gd name="connsiteY8" fmla="*/ 0 h 298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2984746">
                <a:moveTo>
                  <a:pt x="268866" y="0"/>
                </a:moveTo>
                <a:lnTo>
                  <a:pt x="5827134" y="0"/>
                </a:lnTo>
                <a:cubicBezTo>
                  <a:pt x="5975625" y="0"/>
                  <a:pt x="6096000" y="120375"/>
                  <a:pt x="6096000" y="268866"/>
                </a:cubicBezTo>
                <a:lnTo>
                  <a:pt x="6096000" y="2715880"/>
                </a:lnTo>
                <a:cubicBezTo>
                  <a:pt x="6096000" y="2864371"/>
                  <a:pt x="5975625" y="2984746"/>
                  <a:pt x="5827134" y="2984746"/>
                </a:cubicBezTo>
                <a:lnTo>
                  <a:pt x="268866" y="2984746"/>
                </a:lnTo>
                <a:cubicBezTo>
                  <a:pt x="120375" y="2984746"/>
                  <a:pt x="0" y="2864371"/>
                  <a:pt x="0" y="2715880"/>
                </a:cubicBezTo>
                <a:lnTo>
                  <a:pt x="0" y="268866"/>
                </a:lnTo>
                <a:cubicBezTo>
                  <a:pt x="0" y="120375"/>
                  <a:pt x="120375" y="0"/>
                  <a:pt x="268866"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25459479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1_Title Slide">
    <p:bg>
      <p:bgPr>
        <a:solidFill>
          <a:schemeClr val="bg1"/>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B84B82E7-C817-43C4-941C-75F24F03E6AA}"/>
              </a:ext>
            </a:extLst>
          </p:cNvPr>
          <p:cNvSpPr/>
          <p:nvPr userDrawn="1"/>
        </p:nvSpPr>
        <p:spPr>
          <a:xfrm rot="5400000">
            <a:off x="-505627" y="484976"/>
            <a:ext cx="6878652" cy="5867400"/>
          </a:xfrm>
          <a:custGeom>
            <a:avLst/>
            <a:gdLst>
              <a:gd name="connsiteX0" fmla="*/ 0 w 2834310"/>
              <a:gd name="connsiteY0" fmla="*/ 2427801 h 2427801"/>
              <a:gd name="connsiteX1" fmla="*/ 0 w 2834310"/>
              <a:gd name="connsiteY1" fmla="*/ 1417155 h 2427801"/>
              <a:gd name="connsiteX2" fmla="*/ 1417155 w 2834310"/>
              <a:gd name="connsiteY2" fmla="*/ 0 h 2427801"/>
              <a:gd name="connsiteX3" fmla="*/ 2834310 w 2834310"/>
              <a:gd name="connsiteY3" fmla="*/ 1417155 h 2427801"/>
              <a:gd name="connsiteX4" fmla="*/ 2834310 w 2834310"/>
              <a:gd name="connsiteY4" fmla="*/ 2427801 h 2427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310" h="2427801">
                <a:moveTo>
                  <a:pt x="0" y="2427801"/>
                </a:moveTo>
                <a:lnTo>
                  <a:pt x="0" y="1417155"/>
                </a:lnTo>
                <a:cubicBezTo>
                  <a:pt x="0" y="634482"/>
                  <a:pt x="634482" y="0"/>
                  <a:pt x="1417155" y="0"/>
                </a:cubicBezTo>
                <a:cubicBezTo>
                  <a:pt x="2199828" y="0"/>
                  <a:pt x="2834310" y="634482"/>
                  <a:pt x="2834310" y="1417155"/>
                </a:cubicBezTo>
                <a:lnTo>
                  <a:pt x="2834310" y="2427801"/>
                </a:lnTo>
                <a:close/>
              </a:path>
            </a:pathLst>
          </a:custGeom>
          <a:solidFill>
            <a:srgbClr val="7C35B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Picture Placeholder 4">
            <a:extLst>
              <a:ext uri="{FF2B5EF4-FFF2-40B4-BE49-F238E27FC236}">
                <a16:creationId xmlns:a16="http://schemas.microsoft.com/office/drawing/2014/main" id="{F6ECA384-8AE5-419A-87D2-B6DF1603B010}"/>
              </a:ext>
            </a:extLst>
          </p:cNvPr>
          <p:cNvSpPr>
            <a:spLocks noGrp="1"/>
          </p:cNvSpPr>
          <p:nvPr>
            <p:ph type="pic" sz="quarter" idx="16"/>
          </p:nvPr>
        </p:nvSpPr>
        <p:spPr>
          <a:xfrm>
            <a:off x="2101782" y="2092522"/>
            <a:ext cx="4222821" cy="2395728"/>
          </a:xfrm>
          <a:pattFill prst="pct5">
            <a:fgClr>
              <a:schemeClr val="tx1"/>
            </a:fgClr>
            <a:bgClr>
              <a:schemeClr val="bg1"/>
            </a:bgClr>
          </a:pattFill>
        </p:spPr>
        <p:txBody>
          <a:bodyPr>
            <a:normAutofit/>
          </a:bodyPr>
          <a:lstStyle>
            <a:lvl1pPr>
              <a:defRPr sz="12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15918939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2_Title Slide">
    <p:bg>
      <p:bgPr>
        <a:solidFill>
          <a:schemeClr val="bg1"/>
        </a:solidFill>
        <a:effectLst/>
      </p:bgPr>
    </p:bg>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3D8C5E28-A70F-4DF3-A717-4F86A57FD144}"/>
              </a:ext>
            </a:extLst>
          </p:cNvPr>
          <p:cNvSpPr>
            <a:spLocks noGrp="1"/>
          </p:cNvSpPr>
          <p:nvPr>
            <p:ph type="pic" sz="quarter" idx="26"/>
          </p:nvPr>
        </p:nvSpPr>
        <p:spPr>
          <a:xfrm>
            <a:off x="1873891" y="1865977"/>
            <a:ext cx="3819965" cy="2446778"/>
          </a:xfrm>
          <a:pattFill prst="pct5">
            <a:fgClr>
              <a:schemeClr val="tx1">
                <a:lumMod val="85000"/>
                <a:lumOff val="15000"/>
              </a:schemeClr>
            </a:fgClr>
            <a:bgClr>
              <a:schemeClr val="bg1"/>
            </a:bgClr>
          </a:pattFill>
        </p:spPr>
        <p:txBody>
          <a:bodyPr>
            <a:normAutofit/>
          </a:bodyPr>
          <a:lstStyle>
            <a:lvl1pPr>
              <a:defRPr sz="16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6095543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3_Title Slide">
    <p:bg>
      <p:bgPr>
        <a:solidFill>
          <a:schemeClr val="bg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0EF3023-47CD-46B5-B225-DCD7229C1C38}"/>
              </a:ext>
            </a:extLst>
          </p:cNvPr>
          <p:cNvSpPr>
            <a:spLocks noGrp="1"/>
          </p:cNvSpPr>
          <p:nvPr>
            <p:ph type="pic" sz="quarter" idx="23"/>
          </p:nvPr>
        </p:nvSpPr>
        <p:spPr>
          <a:xfrm>
            <a:off x="4562475" y="2057400"/>
            <a:ext cx="3067050" cy="480060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12560927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4_Title Slide">
    <p:bg>
      <p:bgPr>
        <a:solidFill>
          <a:schemeClr val="bg1"/>
        </a:solidFill>
        <a:effectLst/>
      </p:bgPr>
    </p:bg>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13A70AE2-5048-451E-AE31-A04083258560}"/>
              </a:ext>
            </a:extLst>
          </p:cNvPr>
          <p:cNvSpPr>
            <a:spLocks noGrp="1"/>
          </p:cNvSpPr>
          <p:nvPr>
            <p:ph type="pic" sz="quarter" idx="16"/>
          </p:nvPr>
        </p:nvSpPr>
        <p:spPr>
          <a:xfrm>
            <a:off x="7803045" y="2628900"/>
            <a:ext cx="3737113" cy="4229100"/>
          </a:xfrm>
          <a:pattFill prst="pct5">
            <a:fgClr>
              <a:schemeClr val="tx1"/>
            </a:fgClr>
            <a:bgClr>
              <a:schemeClr val="bg1"/>
            </a:bgClr>
          </a:pattFill>
        </p:spPr>
        <p:txBody>
          <a:bodyPr>
            <a:normAutofit/>
          </a:bodyPr>
          <a:lstStyle>
            <a:lvl1pPr>
              <a:defRPr sz="1200">
                <a:latin typeface="Arial" panose="020B0604020202020204" pitchFamily="34" charset="0"/>
                <a:cs typeface="Arial" panose="020B0604020202020204" pitchFamily="34" charset="0"/>
              </a:defRPr>
            </a:lvl1pPr>
          </a:lstStyle>
          <a:p>
            <a:endParaRPr lang="en-US" dirty="0"/>
          </a:p>
        </p:txBody>
      </p:sp>
      <p:sp>
        <p:nvSpPr>
          <p:cNvPr id="4" name="Picture Placeholder 4">
            <a:extLst>
              <a:ext uri="{FF2B5EF4-FFF2-40B4-BE49-F238E27FC236}">
                <a16:creationId xmlns:a16="http://schemas.microsoft.com/office/drawing/2014/main" id="{9151B5CD-5255-4B24-B641-B0F23A4277E9}"/>
              </a:ext>
            </a:extLst>
          </p:cNvPr>
          <p:cNvSpPr>
            <a:spLocks noGrp="1"/>
          </p:cNvSpPr>
          <p:nvPr>
            <p:ph type="pic" sz="quarter" idx="17"/>
          </p:nvPr>
        </p:nvSpPr>
        <p:spPr>
          <a:xfrm>
            <a:off x="2705100" y="0"/>
            <a:ext cx="3849756" cy="4356572"/>
          </a:xfrm>
          <a:pattFill prst="pct5">
            <a:fgClr>
              <a:schemeClr val="tx1"/>
            </a:fgClr>
            <a:bgClr>
              <a:schemeClr val="bg1"/>
            </a:bgClr>
          </a:pattFill>
        </p:spPr>
        <p:txBody>
          <a:bodyPr>
            <a:normAutofit/>
          </a:bodyPr>
          <a:lstStyle>
            <a:lvl1pPr>
              <a:defRPr sz="12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23929392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F357E44-7A11-46ED-A2EA-E68E0C0A8430}"/>
              </a:ext>
            </a:extLst>
          </p:cNvPr>
          <p:cNvSpPr>
            <a:spLocks noGrp="1"/>
          </p:cNvSpPr>
          <p:nvPr>
            <p:ph type="pic" sz="quarter" idx="18"/>
          </p:nvPr>
        </p:nvSpPr>
        <p:spPr>
          <a:xfrm>
            <a:off x="5800218" y="0"/>
            <a:ext cx="6391783" cy="6858000"/>
          </a:xfrm>
          <a:custGeom>
            <a:avLst/>
            <a:gdLst>
              <a:gd name="connsiteX0" fmla="*/ 0 w 6391783"/>
              <a:gd name="connsiteY0" fmla="*/ 0 h 6858000"/>
              <a:gd name="connsiteX1" fmla="*/ 4860519 w 6391783"/>
              <a:gd name="connsiteY1" fmla="*/ 0 h 6858000"/>
              <a:gd name="connsiteX2" fmla="*/ 6391783 w 6391783"/>
              <a:gd name="connsiteY2" fmla="*/ 2652227 h 6858000"/>
              <a:gd name="connsiteX3" fmla="*/ 6391783 w 6391783"/>
              <a:gd name="connsiteY3" fmla="*/ 6858000 h 6858000"/>
              <a:gd name="connsiteX4" fmla="*/ 3989989 w 6391783"/>
              <a:gd name="connsiteY4" fmla="*/ 6858000 h 6858000"/>
              <a:gd name="connsiteX5" fmla="*/ 3909935 w 6391783"/>
              <a:gd name="connsiteY5" fmla="*/ 6757996 h 6858000"/>
              <a:gd name="connsiteX6" fmla="*/ 3792825 w 6391783"/>
              <a:gd name="connsiteY6" fmla="*/ 6576907 h 6858000"/>
              <a:gd name="connsiteX7" fmla="*/ 34068 w 6391783"/>
              <a:gd name="connsiteY7" fmla="*/ 6654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91783" h="6858000">
                <a:moveTo>
                  <a:pt x="0" y="0"/>
                </a:moveTo>
                <a:lnTo>
                  <a:pt x="4860519" y="0"/>
                </a:lnTo>
                <a:lnTo>
                  <a:pt x="6391783" y="2652227"/>
                </a:lnTo>
                <a:lnTo>
                  <a:pt x="6391783" y="6858000"/>
                </a:lnTo>
                <a:lnTo>
                  <a:pt x="3989989" y="6858000"/>
                </a:lnTo>
                <a:lnTo>
                  <a:pt x="3909935" y="6757996"/>
                </a:lnTo>
                <a:cubicBezTo>
                  <a:pt x="3868299" y="6700263"/>
                  <a:pt x="3829182" y="6639879"/>
                  <a:pt x="3792825" y="6576907"/>
                </a:cubicBezTo>
                <a:lnTo>
                  <a:pt x="34068" y="66547"/>
                </a:lnTo>
                <a:close/>
              </a:path>
            </a:pathLst>
          </a:custGeom>
          <a:pattFill prst="pct5">
            <a:fgClr>
              <a:schemeClr val="accent1"/>
            </a:fgClr>
            <a:bgClr>
              <a:schemeClr val="bg1"/>
            </a:bgClr>
          </a:pattFill>
        </p:spPr>
        <p:txBody>
          <a:bodyPr wrap="square">
            <a:noAutofit/>
          </a:bodyPr>
          <a:lstStyle>
            <a:lvl1pPr>
              <a:defRPr sz="2000">
                <a:latin typeface="Arial" panose="020B0604020202020204" pitchFamily="34" charset="0"/>
                <a:cs typeface="Arial" panose="020B0604020202020204" pitchFamily="34" charset="0"/>
              </a:defRPr>
            </a:lvl1pPr>
          </a:lstStyle>
          <a:p>
            <a:endParaRPr lang="en-US" dirty="0"/>
          </a:p>
        </p:txBody>
      </p:sp>
      <p:sp>
        <p:nvSpPr>
          <p:cNvPr id="9" name="Picture Placeholder 8">
            <a:extLst>
              <a:ext uri="{FF2B5EF4-FFF2-40B4-BE49-F238E27FC236}">
                <a16:creationId xmlns:a16="http://schemas.microsoft.com/office/drawing/2014/main" id="{307337B6-B3C8-4563-A43E-7D923B4CBF5C}"/>
              </a:ext>
            </a:extLst>
          </p:cNvPr>
          <p:cNvSpPr>
            <a:spLocks noGrp="1"/>
          </p:cNvSpPr>
          <p:nvPr>
            <p:ph type="pic" sz="quarter" idx="19"/>
          </p:nvPr>
        </p:nvSpPr>
        <p:spPr>
          <a:xfrm>
            <a:off x="5248723" y="3462376"/>
            <a:ext cx="3977049" cy="3395625"/>
          </a:xfrm>
          <a:custGeom>
            <a:avLst/>
            <a:gdLst>
              <a:gd name="connsiteX0" fmla="*/ 1244290 w 3977049"/>
              <a:gd name="connsiteY0" fmla="*/ 431 h 3395625"/>
              <a:gd name="connsiteX1" fmla="*/ 2385752 w 3977049"/>
              <a:gd name="connsiteY1" fmla="*/ 639417 h 3395625"/>
              <a:gd name="connsiteX2" fmla="*/ 3977049 w 3977049"/>
              <a:gd name="connsiteY2" fmla="*/ 3395625 h 3395625"/>
              <a:gd name="connsiteX3" fmla="*/ 1024698 w 3977049"/>
              <a:gd name="connsiteY3" fmla="*/ 3395625 h 3395625"/>
              <a:gd name="connsiteX4" fmla="*/ 171488 w 3977049"/>
              <a:gd name="connsiteY4" fmla="*/ 1917823 h 3395625"/>
              <a:gd name="connsiteX5" fmla="*/ 639417 w 3977049"/>
              <a:gd name="connsiteY5" fmla="*/ 171488 h 3395625"/>
              <a:gd name="connsiteX6" fmla="*/ 1244290 w 3977049"/>
              <a:gd name="connsiteY6" fmla="*/ 431 h 339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77049" h="3395625">
                <a:moveTo>
                  <a:pt x="1244290" y="431"/>
                </a:moveTo>
                <a:cubicBezTo>
                  <a:pt x="1697654" y="-11344"/>
                  <a:pt x="2143050" y="219044"/>
                  <a:pt x="2385752" y="639417"/>
                </a:cubicBezTo>
                <a:lnTo>
                  <a:pt x="3977049" y="3395625"/>
                </a:lnTo>
                <a:lnTo>
                  <a:pt x="1024698" y="3395625"/>
                </a:lnTo>
                <a:lnTo>
                  <a:pt x="171488" y="1917823"/>
                </a:lnTo>
                <a:cubicBezTo>
                  <a:pt x="-181534" y="1306371"/>
                  <a:pt x="27965" y="524510"/>
                  <a:pt x="639417" y="171488"/>
                </a:cubicBezTo>
                <a:cubicBezTo>
                  <a:pt x="830496" y="61169"/>
                  <a:pt x="1038216" y="5783"/>
                  <a:pt x="1244290" y="431"/>
                </a:cubicBezTo>
                <a:close/>
              </a:path>
            </a:pathLst>
          </a:custGeom>
          <a:pattFill prst="pct5">
            <a:fgClr>
              <a:schemeClr val="accent1"/>
            </a:fgClr>
            <a:bgClr>
              <a:schemeClr val="bg1"/>
            </a:bgClr>
          </a:pattFill>
        </p:spPr>
        <p:txBody>
          <a:bodyPr wrap="square">
            <a:noAutofit/>
          </a:bodyPr>
          <a:lstStyle>
            <a:lvl1pPr>
              <a:defRPr sz="20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1673804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bg1"/>
        </a:solidFill>
        <a:effectLst/>
      </p:bgPr>
    </p:bg>
    <p:spTree>
      <p:nvGrpSpPr>
        <p:cNvPr id="1" name=""/>
        <p:cNvGrpSpPr/>
        <p:nvPr/>
      </p:nvGrpSpPr>
      <p:grpSpPr>
        <a:xfrm>
          <a:off x="0" y="0"/>
          <a:ext cx="0" cy="0"/>
          <a:chOff x="0" y="0"/>
          <a:chExt cx="0" cy="0"/>
        </a:xfrm>
      </p:grpSpPr>
      <p:sp>
        <p:nvSpPr>
          <p:cNvPr id="5" name="Picture Placeholder 5">
            <a:extLst>
              <a:ext uri="{FF2B5EF4-FFF2-40B4-BE49-F238E27FC236}">
                <a16:creationId xmlns:a16="http://schemas.microsoft.com/office/drawing/2014/main" id="{F62008FB-82D5-49BA-9B0F-C396D61A0E75}"/>
              </a:ext>
            </a:extLst>
          </p:cNvPr>
          <p:cNvSpPr>
            <a:spLocks noGrp="1"/>
          </p:cNvSpPr>
          <p:nvPr>
            <p:ph type="pic" sz="quarter" idx="10"/>
          </p:nvPr>
        </p:nvSpPr>
        <p:spPr>
          <a:xfrm>
            <a:off x="0" y="0"/>
            <a:ext cx="12192000" cy="342900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9022291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F2CEF3-295F-988D-D8A4-7483A1A5548D}"/>
              </a:ext>
            </a:extLst>
          </p:cNvPr>
          <p:cNvSpPr>
            <a:spLocks noGrp="1"/>
          </p:cNvSpPr>
          <p:nvPr>
            <p:ph type="dt" sz="half" idx="10"/>
          </p:nvPr>
        </p:nvSpPr>
        <p:spPr/>
        <p:txBody>
          <a:bodyPr/>
          <a:lstStyle/>
          <a:p>
            <a:fld id="{CDF76D25-8D47-4C48-ABE7-3C84965A1161}" type="datetimeFigureOut">
              <a:rPr lang="en-US" smtClean="0"/>
              <a:t>5/6/2024</a:t>
            </a:fld>
            <a:endParaRPr lang="en-US" dirty="0"/>
          </a:p>
        </p:txBody>
      </p:sp>
      <p:sp>
        <p:nvSpPr>
          <p:cNvPr id="3" name="Footer Placeholder 2">
            <a:extLst>
              <a:ext uri="{FF2B5EF4-FFF2-40B4-BE49-F238E27FC236}">
                <a16:creationId xmlns:a16="http://schemas.microsoft.com/office/drawing/2014/main" id="{39207AD6-5332-C69D-BC16-6D81E4E7288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1CA40C0-8C25-F0AE-A5A8-25D8638985CD}"/>
              </a:ext>
            </a:extLst>
          </p:cNvPr>
          <p:cNvSpPr>
            <a:spLocks noGrp="1"/>
          </p:cNvSpPr>
          <p:nvPr>
            <p:ph type="sldNum" sz="quarter" idx="12"/>
          </p:nvPr>
        </p:nvSpPr>
        <p:spPr/>
        <p:txBody>
          <a:bodyPr/>
          <a:lstStyle/>
          <a:p>
            <a:fld id="{4336A64D-3EAF-47EE-AD55-AD249AA43D04}" type="slidenum">
              <a:rPr lang="en-US" smtClean="0"/>
              <a:t>‹#›</a:t>
            </a:fld>
            <a:endParaRPr lang="en-US" dirty="0"/>
          </a:p>
        </p:txBody>
      </p:sp>
    </p:spTree>
    <p:extLst>
      <p:ext uri="{BB962C8B-B14F-4D97-AF65-F5344CB8AC3E}">
        <p14:creationId xmlns:p14="http://schemas.microsoft.com/office/powerpoint/2010/main" val="1806296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5DB9F4-F486-4647-96B8-28ED2667A5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64C4A6-3312-4301-91D7-96C51170E0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6C1A15-E9E7-4E48-8ACB-9B71EF14D1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F76D25-8D47-4C48-ABE7-3C84965A1161}" type="datetimeFigureOut">
              <a:rPr lang="en-US" smtClean="0"/>
              <a:t>5/6/2024</a:t>
            </a:fld>
            <a:endParaRPr lang="en-US" dirty="0"/>
          </a:p>
        </p:txBody>
      </p:sp>
      <p:sp>
        <p:nvSpPr>
          <p:cNvPr id="5" name="Footer Placeholder 4">
            <a:extLst>
              <a:ext uri="{FF2B5EF4-FFF2-40B4-BE49-F238E27FC236}">
                <a16:creationId xmlns:a16="http://schemas.microsoft.com/office/drawing/2014/main" id="{5C97BB51-BBCB-4AB7-A425-5076F6C7EC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56CBFFD-E9F4-4CB6-8B90-8A9CCDF3E9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6A64D-3EAF-47EE-AD55-AD249AA43D04}" type="slidenum">
              <a:rPr lang="en-US" smtClean="0"/>
              <a:t>‹#›</a:t>
            </a:fld>
            <a:endParaRPr lang="en-US" dirty="0"/>
          </a:p>
        </p:txBody>
      </p:sp>
    </p:spTree>
    <p:extLst>
      <p:ext uri="{BB962C8B-B14F-4D97-AF65-F5344CB8AC3E}">
        <p14:creationId xmlns:p14="http://schemas.microsoft.com/office/powerpoint/2010/main" val="2378434477"/>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 id="2147483671" r:id="rId20"/>
    <p:sldLayoutId id="2147483672" r:id="rId21"/>
    <p:sldLayoutId id="2147483673" r:id="rId22"/>
    <p:sldLayoutId id="2147483674" r:id="rId23"/>
    <p:sldLayoutId id="2147483675" r:id="rId24"/>
    <p:sldLayoutId id="2147483680" r:id="rId25"/>
    <p:sldLayoutId id="2147483681" r:id="rId26"/>
    <p:sldLayoutId id="2147483682" r:id="rId27"/>
    <p:sldLayoutId id="2147483683" r:id="rId28"/>
    <p:sldLayoutId id="2147483652" r:id="rId29"/>
    <p:sldLayoutId id="2147483653" r:id="rId30"/>
    <p:sldLayoutId id="2147483684" r:id="rId3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1.png"/><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4.xml"/><Relationship Id="rId7" Type="http://schemas.openxmlformats.org/officeDocument/2006/relationships/image" Target="../media/image12.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1.xml"/><Relationship Id="rId5" Type="http://schemas.openxmlformats.org/officeDocument/2006/relationships/tags" Target="../tags/tag6.xml"/><Relationship Id="rId4"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9.xml"/><Relationship Id="rId7" Type="http://schemas.openxmlformats.org/officeDocument/2006/relationships/image" Target="../media/image14.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Layout" Target="../slideLayouts/slideLayout31.xml"/><Relationship Id="rId5" Type="http://schemas.openxmlformats.org/officeDocument/2006/relationships/tags" Target="../tags/tag11.xml"/><Relationship Id="rId4"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6.emf"/></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6.emf"/></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6.emf"/></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6.emf"/></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6.emf"/></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6.emf"/></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6.emf"/></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6.emf"/></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6.emf"/></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2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2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6.emf"/></Relationships>
</file>

<file path=ppt/slides/_rels/slide2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14.xml"/><Relationship Id="rId7" Type="http://schemas.openxmlformats.org/officeDocument/2006/relationships/image" Target="../media/image31.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Layout" Target="../slideLayouts/slideLayout31.xml"/><Relationship Id="rId5" Type="http://schemas.openxmlformats.org/officeDocument/2006/relationships/tags" Target="../tags/tag16.xml"/><Relationship Id="rId4" Type="http://schemas.openxmlformats.org/officeDocument/2006/relationships/tags" Target="../tags/tag15.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3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6.emf"/></Relationships>
</file>

<file path=ppt/slides/_rels/slide3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19.xml"/><Relationship Id="rId7" Type="http://schemas.openxmlformats.org/officeDocument/2006/relationships/image" Target="../media/image36.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Layout" Target="../slideLayouts/slideLayout31.xml"/><Relationship Id="rId5" Type="http://schemas.openxmlformats.org/officeDocument/2006/relationships/tags" Target="../tags/tag21.xml"/><Relationship Id="rId4" Type="http://schemas.openxmlformats.org/officeDocument/2006/relationships/tags" Target="../tags/tag20.xml"/></Relationships>
</file>

<file path=ppt/slides/_rels/slide3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6.emf"/><Relationship Id="rId7" Type="http://schemas.openxmlformats.org/officeDocument/2006/relationships/diagramQuickStyle" Target="../diagrams/quickStyle2.xml"/><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png"/><Relationship Id="rId9" Type="http://schemas.microsoft.com/office/2007/relationships/diagramDrawing" Target="../diagrams/drawing2.xml"/></Relationships>
</file>

<file path=ppt/slides/_rels/slide38.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6.emf"/><Relationship Id="rId7" Type="http://schemas.openxmlformats.org/officeDocument/2006/relationships/diagramQuickStyle" Target="../diagrams/quickStyle3.xml"/><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1.png"/><Relationship Id="rId9" Type="http://schemas.microsoft.com/office/2007/relationships/diagramDrawing" Target="../diagrams/drawing3.xml"/></Relationships>
</file>

<file path=ppt/slides/_rels/slide3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6A886D73-16D1-8414-0210-2A481EA638F8}"/>
              </a:ext>
              <a:ext uri="{C183D7F6-B498-43B3-948B-1728B52AA6E4}">
                <adec:decorative xmlns:adec="http://schemas.microsoft.com/office/drawing/2017/decorative" val="1"/>
              </a:ext>
            </a:extLst>
          </p:cNvPr>
          <p:cNvSpPr/>
          <p:nvPr/>
        </p:nvSpPr>
        <p:spPr>
          <a:xfrm rot="10800000" flipV="1">
            <a:off x="3505201" y="3465442"/>
            <a:ext cx="8706678" cy="3392558"/>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711688"/>
              <a:gd name="connsiteY0" fmla="*/ 13252 h 3458817"/>
              <a:gd name="connsiteX1" fmla="*/ 3538330 w 5711688"/>
              <a:gd name="connsiteY1" fmla="*/ 0 h 3458817"/>
              <a:gd name="connsiteX2" fmla="*/ 5711688 w 5711688"/>
              <a:gd name="connsiteY2" fmla="*/ 3432314 h 3458817"/>
              <a:gd name="connsiteX3" fmla="*/ 13252 w 5711688"/>
              <a:gd name="connsiteY3" fmla="*/ 3458817 h 3458817"/>
              <a:gd name="connsiteX4" fmla="*/ 0 w 5711688"/>
              <a:gd name="connsiteY4" fmla="*/ 13252 h 3458817"/>
              <a:gd name="connsiteX0" fmla="*/ 0 w 5711688"/>
              <a:gd name="connsiteY0" fmla="*/ 13252 h 3432314"/>
              <a:gd name="connsiteX1" fmla="*/ 3538330 w 5711688"/>
              <a:gd name="connsiteY1" fmla="*/ 0 h 3432314"/>
              <a:gd name="connsiteX2" fmla="*/ 5711688 w 5711688"/>
              <a:gd name="connsiteY2" fmla="*/ 3432314 h 3432314"/>
              <a:gd name="connsiteX3" fmla="*/ 13252 w 5711688"/>
              <a:gd name="connsiteY3" fmla="*/ 3392556 h 3432314"/>
              <a:gd name="connsiteX4" fmla="*/ 0 w 5711688"/>
              <a:gd name="connsiteY4" fmla="*/ 13252 h 3432314"/>
              <a:gd name="connsiteX0" fmla="*/ 0 w 5698435"/>
              <a:gd name="connsiteY0" fmla="*/ 13252 h 3392556"/>
              <a:gd name="connsiteX1" fmla="*/ 3538330 w 5698435"/>
              <a:gd name="connsiteY1" fmla="*/ 0 h 3392556"/>
              <a:gd name="connsiteX2" fmla="*/ 5698435 w 5698435"/>
              <a:gd name="connsiteY2" fmla="*/ 3366054 h 3392556"/>
              <a:gd name="connsiteX3" fmla="*/ 13252 w 5698435"/>
              <a:gd name="connsiteY3" fmla="*/ 3392556 h 3392556"/>
              <a:gd name="connsiteX4" fmla="*/ 0 w 5698435"/>
              <a:gd name="connsiteY4" fmla="*/ 13252 h 3392556"/>
              <a:gd name="connsiteX0" fmla="*/ 0 w 5711687"/>
              <a:gd name="connsiteY0" fmla="*/ 13252 h 3392558"/>
              <a:gd name="connsiteX1" fmla="*/ 3538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 name="connsiteX0" fmla="*/ 0 w 8706678"/>
              <a:gd name="connsiteY0" fmla="*/ 13252 h 3392558"/>
              <a:gd name="connsiteX1" fmla="*/ 6533321 w 8706678"/>
              <a:gd name="connsiteY1" fmla="*/ 0 h 3392558"/>
              <a:gd name="connsiteX2" fmla="*/ 8706678 w 8706678"/>
              <a:gd name="connsiteY2" fmla="*/ 3392558 h 3392558"/>
              <a:gd name="connsiteX3" fmla="*/ 3008243 w 8706678"/>
              <a:gd name="connsiteY3" fmla="*/ 3392556 h 3392558"/>
              <a:gd name="connsiteX4" fmla="*/ 0 w 8706678"/>
              <a:gd name="connsiteY4" fmla="*/ 13252 h 3392558"/>
              <a:gd name="connsiteX0" fmla="*/ 0 w 8706678"/>
              <a:gd name="connsiteY0" fmla="*/ 13252 h 3392558"/>
              <a:gd name="connsiteX1" fmla="*/ 6533321 w 8706678"/>
              <a:gd name="connsiteY1" fmla="*/ 0 h 3392558"/>
              <a:gd name="connsiteX2" fmla="*/ 8706678 w 8706678"/>
              <a:gd name="connsiteY2" fmla="*/ 3392558 h 3392558"/>
              <a:gd name="connsiteX3" fmla="*/ 13252 w 8706678"/>
              <a:gd name="connsiteY3" fmla="*/ 3392556 h 3392558"/>
              <a:gd name="connsiteX4" fmla="*/ 0 w 8706678"/>
              <a:gd name="connsiteY4" fmla="*/ 13252 h 339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06678" h="3392558">
                <a:moveTo>
                  <a:pt x="0" y="13252"/>
                </a:moveTo>
                <a:lnTo>
                  <a:pt x="6533321" y="0"/>
                </a:lnTo>
                <a:lnTo>
                  <a:pt x="8706678" y="3392558"/>
                </a:lnTo>
                <a:lnTo>
                  <a:pt x="13252" y="3392556"/>
                </a:lnTo>
                <a:cubicBezTo>
                  <a:pt x="8835" y="2314713"/>
                  <a:pt x="4417" y="1091095"/>
                  <a:pt x="0" y="13252"/>
                </a:cubicBezTo>
                <a:close/>
              </a:path>
            </a:pathLst>
          </a:custGeom>
          <a:solidFill>
            <a:srgbClr val="1C60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The logo for Volusia Forward, with the catch phrase &quot;Volusia County Florida's Sustainable Future Starts Here.&quot;">
            <a:extLst>
              <a:ext uri="{FF2B5EF4-FFF2-40B4-BE49-F238E27FC236}">
                <a16:creationId xmlns:a16="http://schemas.microsoft.com/office/drawing/2014/main" id="{A2D6A98A-D19E-C722-2007-D8DDDD5EF9A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684942" y="424437"/>
            <a:ext cx="5903539" cy="2336817"/>
          </a:xfrm>
          <a:prstGeom prst="rect">
            <a:avLst/>
          </a:prstGeom>
          <a:effectLst/>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4896974" y="4438446"/>
            <a:ext cx="4146232"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Help us locate the problem areas!</a:t>
            </a:r>
          </a:p>
        </p:txBody>
      </p:sp>
      <p:sp>
        <p:nvSpPr>
          <p:cNvPr id="5" name="Freeform 4">
            <a:extLst>
              <a:ext uri="{FF2B5EF4-FFF2-40B4-BE49-F238E27FC236}">
                <a16:creationId xmlns:a16="http://schemas.microsoft.com/office/drawing/2014/main" id="{92475970-84C3-C5C5-9C18-021E1D8E0CDF}"/>
              </a:ext>
              <a:ext uri="{C183D7F6-B498-43B3-948B-1728B52AA6E4}">
                <adec:decorative xmlns:adec="http://schemas.microsoft.com/office/drawing/2017/decorative" val="1"/>
              </a:ext>
            </a:extLst>
          </p:cNvPr>
          <p:cNvSpPr/>
          <p:nvPr/>
        </p:nvSpPr>
        <p:spPr>
          <a:xfrm>
            <a:off x="0" y="0"/>
            <a:ext cx="5712616" cy="3477105"/>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685184"/>
              <a:gd name="connsiteY0" fmla="*/ 13252 h 3458817"/>
              <a:gd name="connsiteX1" fmla="*/ 3538330 w 5685184"/>
              <a:gd name="connsiteY1" fmla="*/ 0 h 3458817"/>
              <a:gd name="connsiteX2" fmla="*/ 5685184 w 5685184"/>
              <a:gd name="connsiteY2" fmla="*/ 3445566 h 3458817"/>
              <a:gd name="connsiteX3" fmla="*/ 13252 w 5685184"/>
              <a:gd name="connsiteY3" fmla="*/ 3458817 h 3458817"/>
              <a:gd name="connsiteX4" fmla="*/ 0 w 5685184"/>
              <a:gd name="connsiteY4" fmla="*/ 13252 h 3458817"/>
              <a:gd name="connsiteX0" fmla="*/ 0 w 5712616"/>
              <a:gd name="connsiteY0" fmla="*/ 13252 h 3472998"/>
              <a:gd name="connsiteX1" fmla="*/ 3538330 w 5712616"/>
              <a:gd name="connsiteY1" fmla="*/ 0 h 3472998"/>
              <a:gd name="connsiteX2" fmla="*/ 5712616 w 5712616"/>
              <a:gd name="connsiteY2" fmla="*/ 3472998 h 3472998"/>
              <a:gd name="connsiteX3" fmla="*/ 13252 w 5712616"/>
              <a:gd name="connsiteY3" fmla="*/ 3458817 h 3472998"/>
              <a:gd name="connsiteX4" fmla="*/ 0 w 5712616"/>
              <a:gd name="connsiteY4" fmla="*/ 13252 h 3472998"/>
              <a:gd name="connsiteX0" fmla="*/ 0 w 5712616"/>
              <a:gd name="connsiteY0" fmla="*/ 13252 h 3477105"/>
              <a:gd name="connsiteX1" fmla="*/ 3538330 w 5712616"/>
              <a:gd name="connsiteY1" fmla="*/ 0 h 3477105"/>
              <a:gd name="connsiteX2" fmla="*/ 5712616 w 5712616"/>
              <a:gd name="connsiteY2" fmla="*/ 3472998 h 3477105"/>
              <a:gd name="connsiteX3" fmla="*/ 13252 w 5712616"/>
              <a:gd name="connsiteY3" fmla="*/ 3477105 h 3477105"/>
              <a:gd name="connsiteX4" fmla="*/ 0 w 5712616"/>
              <a:gd name="connsiteY4" fmla="*/ 13252 h 3477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616" h="3477105">
                <a:moveTo>
                  <a:pt x="0" y="13252"/>
                </a:moveTo>
                <a:lnTo>
                  <a:pt x="3538330" y="0"/>
                </a:lnTo>
                <a:lnTo>
                  <a:pt x="5712616" y="3472998"/>
                </a:lnTo>
                <a:lnTo>
                  <a:pt x="13252" y="3477105"/>
                </a:lnTo>
                <a:cubicBezTo>
                  <a:pt x="8835" y="2399262"/>
                  <a:pt x="4417" y="1091095"/>
                  <a:pt x="0" y="13252"/>
                </a:cubicBezTo>
                <a:close/>
              </a:path>
            </a:pathLst>
          </a:custGeom>
          <a:blipFill>
            <a:blip r:embed="rId4"/>
            <a:stretch>
              <a:fillRect l="-2822" t="-9170" r="-2822" b="-917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reeform 5">
            <a:extLst>
              <a:ext uri="{FF2B5EF4-FFF2-40B4-BE49-F238E27FC236}">
                <a16:creationId xmlns:a16="http://schemas.microsoft.com/office/drawing/2014/main" id="{ABB1819E-FE40-48CB-BD66-19E430A8960D}"/>
              </a:ext>
              <a:ext uri="{C183D7F6-B498-43B3-948B-1728B52AA6E4}">
                <adec:decorative xmlns:adec="http://schemas.microsoft.com/office/drawing/2017/decorative" val="1"/>
              </a:ext>
            </a:extLst>
          </p:cNvPr>
          <p:cNvSpPr/>
          <p:nvPr/>
        </p:nvSpPr>
        <p:spPr>
          <a:xfrm rot="10800000" flipH="1">
            <a:off x="0" y="3465442"/>
            <a:ext cx="5711687" cy="3392558"/>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711688"/>
              <a:gd name="connsiteY0" fmla="*/ 13252 h 3458817"/>
              <a:gd name="connsiteX1" fmla="*/ 3538330 w 5711688"/>
              <a:gd name="connsiteY1" fmla="*/ 0 h 3458817"/>
              <a:gd name="connsiteX2" fmla="*/ 5711688 w 5711688"/>
              <a:gd name="connsiteY2" fmla="*/ 3432314 h 3458817"/>
              <a:gd name="connsiteX3" fmla="*/ 13252 w 5711688"/>
              <a:gd name="connsiteY3" fmla="*/ 3458817 h 3458817"/>
              <a:gd name="connsiteX4" fmla="*/ 0 w 5711688"/>
              <a:gd name="connsiteY4" fmla="*/ 13252 h 3458817"/>
              <a:gd name="connsiteX0" fmla="*/ 0 w 5711688"/>
              <a:gd name="connsiteY0" fmla="*/ 13252 h 3432314"/>
              <a:gd name="connsiteX1" fmla="*/ 3538330 w 5711688"/>
              <a:gd name="connsiteY1" fmla="*/ 0 h 3432314"/>
              <a:gd name="connsiteX2" fmla="*/ 5711688 w 5711688"/>
              <a:gd name="connsiteY2" fmla="*/ 3432314 h 3432314"/>
              <a:gd name="connsiteX3" fmla="*/ 13252 w 5711688"/>
              <a:gd name="connsiteY3" fmla="*/ 3392556 h 3432314"/>
              <a:gd name="connsiteX4" fmla="*/ 0 w 5711688"/>
              <a:gd name="connsiteY4" fmla="*/ 13252 h 3432314"/>
              <a:gd name="connsiteX0" fmla="*/ 0 w 5698435"/>
              <a:gd name="connsiteY0" fmla="*/ 13252 h 3392556"/>
              <a:gd name="connsiteX1" fmla="*/ 3538330 w 5698435"/>
              <a:gd name="connsiteY1" fmla="*/ 0 h 3392556"/>
              <a:gd name="connsiteX2" fmla="*/ 5698435 w 5698435"/>
              <a:gd name="connsiteY2" fmla="*/ 3366054 h 3392556"/>
              <a:gd name="connsiteX3" fmla="*/ 13252 w 5698435"/>
              <a:gd name="connsiteY3" fmla="*/ 3392556 h 3392556"/>
              <a:gd name="connsiteX4" fmla="*/ 0 w 5698435"/>
              <a:gd name="connsiteY4" fmla="*/ 13252 h 3392556"/>
              <a:gd name="connsiteX0" fmla="*/ 0 w 5711687"/>
              <a:gd name="connsiteY0" fmla="*/ 13252 h 3392558"/>
              <a:gd name="connsiteX1" fmla="*/ 3538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1687" h="3392558">
                <a:moveTo>
                  <a:pt x="0" y="13252"/>
                </a:moveTo>
                <a:lnTo>
                  <a:pt x="3538330" y="0"/>
                </a:lnTo>
                <a:lnTo>
                  <a:pt x="5711687" y="3392558"/>
                </a:lnTo>
                <a:lnTo>
                  <a:pt x="13252" y="3392556"/>
                </a:lnTo>
                <a:cubicBezTo>
                  <a:pt x="8835" y="2314713"/>
                  <a:pt x="4417" y="1091095"/>
                  <a:pt x="0" y="13252"/>
                </a:cubicBezTo>
                <a:close/>
              </a:path>
            </a:pathLst>
          </a:custGeom>
          <a:solidFill>
            <a:srgbClr val="F4BB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B9E95BDB-8E27-8E48-44F9-F2CF56DC5861}"/>
              </a:ext>
            </a:extLst>
          </p:cNvPr>
          <p:cNvSpPr txBox="1"/>
          <p:nvPr/>
        </p:nvSpPr>
        <p:spPr>
          <a:xfrm>
            <a:off x="4137197" y="5928264"/>
            <a:ext cx="4922145" cy="461665"/>
          </a:xfrm>
          <a:prstGeom prst="rect">
            <a:avLst/>
          </a:prstGeom>
          <a:noFill/>
        </p:spPr>
        <p:txBody>
          <a:bodyPr wrap="square" lIns="91440" tIns="45720" rIns="91440" bIns="45720" rtlCol="0" anchor="t">
            <a:spAutoFit/>
          </a:bodyPr>
          <a:lstStyle/>
          <a:p>
            <a:pPr algn="ctr"/>
            <a:r>
              <a:rPr lang="en-US" sz="2400" spc="-150" dirty="0">
                <a:solidFill>
                  <a:schemeClr val="bg1"/>
                </a:solidFill>
                <a:cs typeface="Calibri" panose="020F0502020204030204" pitchFamily="34" charset="0"/>
              </a:rPr>
              <a:t>Scan the QR code and complete the activity.</a:t>
            </a:r>
          </a:p>
        </p:txBody>
      </p:sp>
      <p:pic>
        <p:nvPicPr>
          <p:cNvPr id="3" name="Picture 2" descr="A QR code">
            <a:extLst>
              <a:ext uri="{FF2B5EF4-FFF2-40B4-BE49-F238E27FC236}">
                <a16:creationId xmlns:a16="http://schemas.microsoft.com/office/drawing/2014/main" id="{3AC70CD2-0F3D-F0C5-A4E9-90285E4CE002}"/>
              </a:ext>
            </a:extLst>
          </p:cNvPr>
          <p:cNvPicPr>
            <a:picLocks noChangeAspect="1"/>
          </p:cNvPicPr>
          <p:nvPr/>
        </p:nvPicPr>
        <p:blipFill>
          <a:blip r:embed="rId5"/>
          <a:stretch>
            <a:fillRect/>
          </a:stretch>
        </p:blipFill>
        <p:spPr>
          <a:xfrm>
            <a:off x="9281655" y="3819808"/>
            <a:ext cx="2563913" cy="2570121"/>
          </a:xfrm>
          <a:prstGeom prst="rect">
            <a:avLst/>
          </a:prstGeom>
          <a:effectLst>
            <a:outerShdw blurRad="50800" dist="38100" dir="2700000" algn="tl" rotWithShape="0">
              <a:prstClr val="black">
                <a:alpha val="40000"/>
              </a:prstClr>
            </a:outerShdw>
          </a:effectLst>
        </p:spPr>
      </p:pic>
      <p:pic>
        <p:nvPicPr>
          <p:cNvPr id="13" name="Picture 12" descr="Volusia County logo">
            <a:extLst>
              <a:ext uri="{FF2B5EF4-FFF2-40B4-BE49-F238E27FC236}">
                <a16:creationId xmlns:a16="http://schemas.microsoft.com/office/drawing/2014/main" id="{F939CEEF-8863-0377-D4C6-6A85FEB07E05}"/>
              </a:ext>
            </a:extLst>
          </p:cNvPr>
          <p:cNvPicPr>
            <a:picLocks noChangeAspect="1"/>
          </p:cNvPicPr>
          <p:nvPr/>
        </p:nvPicPr>
        <p:blipFill rotWithShape="1">
          <a:blip r:embed="rId6">
            <a:extLst>
              <a:ext uri="{28A0092B-C50C-407E-A947-70E740481C1C}">
                <a14:useLocalDpi xmlns:a14="http://schemas.microsoft.com/office/drawing/2010/main" val="0"/>
              </a:ext>
            </a:extLst>
          </a:blip>
          <a:srcRect t="12382" b="10353"/>
          <a:stretch/>
        </p:blipFill>
        <p:spPr>
          <a:xfrm>
            <a:off x="853605" y="3753638"/>
            <a:ext cx="2174697" cy="12602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descr="Tetra Tech logo">
            <a:extLst>
              <a:ext uri="{FF2B5EF4-FFF2-40B4-BE49-F238E27FC236}">
                <a16:creationId xmlns:a16="http://schemas.microsoft.com/office/drawing/2014/main" id="{6877C142-E378-F16E-A894-86F1A9EFC296}"/>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853605" y="5228105"/>
            <a:ext cx="2174697" cy="12234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337168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6A886D73-16D1-8414-0210-2A481EA638F8}"/>
              </a:ext>
              <a:ext uri="{C183D7F6-B498-43B3-948B-1728B52AA6E4}">
                <adec:decorative xmlns:adec="http://schemas.microsoft.com/office/drawing/2017/decorative" val="1"/>
              </a:ext>
            </a:extLst>
          </p:cNvPr>
          <p:cNvSpPr/>
          <p:nvPr/>
        </p:nvSpPr>
        <p:spPr>
          <a:xfrm rot="10800000" flipV="1">
            <a:off x="3505201" y="3465442"/>
            <a:ext cx="8706678" cy="3392558"/>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711688"/>
              <a:gd name="connsiteY0" fmla="*/ 13252 h 3458817"/>
              <a:gd name="connsiteX1" fmla="*/ 3538330 w 5711688"/>
              <a:gd name="connsiteY1" fmla="*/ 0 h 3458817"/>
              <a:gd name="connsiteX2" fmla="*/ 5711688 w 5711688"/>
              <a:gd name="connsiteY2" fmla="*/ 3432314 h 3458817"/>
              <a:gd name="connsiteX3" fmla="*/ 13252 w 5711688"/>
              <a:gd name="connsiteY3" fmla="*/ 3458817 h 3458817"/>
              <a:gd name="connsiteX4" fmla="*/ 0 w 5711688"/>
              <a:gd name="connsiteY4" fmla="*/ 13252 h 3458817"/>
              <a:gd name="connsiteX0" fmla="*/ 0 w 5711688"/>
              <a:gd name="connsiteY0" fmla="*/ 13252 h 3432314"/>
              <a:gd name="connsiteX1" fmla="*/ 3538330 w 5711688"/>
              <a:gd name="connsiteY1" fmla="*/ 0 h 3432314"/>
              <a:gd name="connsiteX2" fmla="*/ 5711688 w 5711688"/>
              <a:gd name="connsiteY2" fmla="*/ 3432314 h 3432314"/>
              <a:gd name="connsiteX3" fmla="*/ 13252 w 5711688"/>
              <a:gd name="connsiteY3" fmla="*/ 3392556 h 3432314"/>
              <a:gd name="connsiteX4" fmla="*/ 0 w 5711688"/>
              <a:gd name="connsiteY4" fmla="*/ 13252 h 3432314"/>
              <a:gd name="connsiteX0" fmla="*/ 0 w 5698435"/>
              <a:gd name="connsiteY0" fmla="*/ 13252 h 3392556"/>
              <a:gd name="connsiteX1" fmla="*/ 3538330 w 5698435"/>
              <a:gd name="connsiteY1" fmla="*/ 0 h 3392556"/>
              <a:gd name="connsiteX2" fmla="*/ 5698435 w 5698435"/>
              <a:gd name="connsiteY2" fmla="*/ 3366054 h 3392556"/>
              <a:gd name="connsiteX3" fmla="*/ 13252 w 5698435"/>
              <a:gd name="connsiteY3" fmla="*/ 3392556 h 3392556"/>
              <a:gd name="connsiteX4" fmla="*/ 0 w 5698435"/>
              <a:gd name="connsiteY4" fmla="*/ 13252 h 3392556"/>
              <a:gd name="connsiteX0" fmla="*/ 0 w 5711687"/>
              <a:gd name="connsiteY0" fmla="*/ 13252 h 3392558"/>
              <a:gd name="connsiteX1" fmla="*/ 3538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 name="connsiteX0" fmla="*/ 0 w 8706678"/>
              <a:gd name="connsiteY0" fmla="*/ 13252 h 3392558"/>
              <a:gd name="connsiteX1" fmla="*/ 6533321 w 8706678"/>
              <a:gd name="connsiteY1" fmla="*/ 0 h 3392558"/>
              <a:gd name="connsiteX2" fmla="*/ 8706678 w 8706678"/>
              <a:gd name="connsiteY2" fmla="*/ 3392558 h 3392558"/>
              <a:gd name="connsiteX3" fmla="*/ 3008243 w 8706678"/>
              <a:gd name="connsiteY3" fmla="*/ 3392556 h 3392558"/>
              <a:gd name="connsiteX4" fmla="*/ 0 w 8706678"/>
              <a:gd name="connsiteY4" fmla="*/ 13252 h 3392558"/>
              <a:gd name="connsiteX0" fmla="*/ 0 w 8706678"/>
              <a:gd name="connsiteY0" fmla="*/ 13252 h 3392558"/>
              <a:gd name="connsiteX1" fmla="*/ 6533321 w 8706678"/>
              <a:gd name="connsiteY1" fmla="*/ 0 h 3392558"/>
              <a:gd name="connsiteX2" fmla="*/ 8706678 w 8706678"/>
              <a:gd name="connsiteY2" fmla="*/ 3392558 h 3392558"/>
              <a:gd name="connsiteX3" fmla="*/ 13252 w 8706678"/>
              <a:gd name="connsiteY3" fmla="*/ 3392556 h 3392558"/>
              <a:gd name="connsiteX4" fmla="*/ 0 w 8706678"/>
              <a:gd name="connsiteY4" fmla="*/ 13252 h 339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06678" h="3392558">
                <a:moveTo>
                  <a:pt x="0" y="13252"/>
                </a:moveTo>
                <a:lnTo>
                  <a:pt x="6533321" y="0"/>
                </a:lnTo>
                <a:lnTo>
                  <a:pt x="8706678" y="3392558"/>
                </a:lnTo>
                <a:lnTo>
                  <a:pt x="13252" y="3392556"/>
                </a:lnTo>
                <a:cubicBezTo>
                  <a:pt x="8835" y="2314713"/>
                  <a:pt x="4417" y="1091095"/>
                  <a:pt x="0" y="13252"/>
                </a:cubicBezTo>
                <a:close/>
              </a:path>
            </a:pathLst>
          </a:custGeom>
          <a:solidFill>
            <a:srgbClr val="1C60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The logo for Volusia Forward, with the catch phrase &quot;Volusia County Florida's Sustainable Future Starts Here.&quot;">
            <a:extLst>
              <a:ext uri="{FF2B5EF4-FFF2-40B4-BE49-F238E27FC236}">
                <a16:creationId xmlns:a16="http://schemas.microsoft.com/office/drawing/2014/main" id="{A2D6A98A-D19E-C722-2007-D8DDDD5EF9A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684942" y="424437"/>
            <a:ext cx="5903539" cy="2336817"/>
          </a:xfrm>
          <a:prstGeom prst="rect">
            <a:avLst/>
          </a:prstGeom>
          <a:effectLst/>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5699940" y="3782288"/>
            <a:ext cx="6035040"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Building Sustainable Communities </a:t>
            </a:r>
          </a:p>
        </p:txBody>
      </p:sp>
      <p:sp>
        <p:nvSpPr>
          <p:cNvPr id="5" name="Freeform 4">
            <a:extLst>
              <a:ext uri="{FF2B5EF4-FFF2-40B4-BE49-F238E27FC236}">
                <a16:creationId xmlns:a16="http://schemas.microsoft.com/office/drawing/2014/main" id="{92475970-84C3-C5C5-9C18-021E1D8E0CDF}"/>
              </a:ext>
              <a:ext uri="{C183D7F6-B498-43B3-948B-1728B52AA6E4}">
                <adec:decorative xmlns:adec="http://schemas.microsoft.com/office/drawing/2017/decorative" val="1"/>
              </a:ext>
            </a:extLst>
          </p:cNvPr>
          <p:cNvSpPr/>
          <p:nvPr/>
        </p:nvSpPr>
        <p:spPr>
          <a:xfrm>
            <a:off x="0" y="0"/>
            <a:ext cx="5712616" cy="3477105"/>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685184"/>
              <a:gd name="connsiteY0" fmla="*/ 13252 h 3458817"/>
              <a:gd name="connsiteX1" fmla="*/ 3538330 w 5685184"/>
              <a:gd name="connsiteY1" fmla="*/ 0 h 3458817"/>
              <a:gd name="connsiteX2" fmla="*/ 5685184 w 5685184"/>
              <a:gd name="connsiteY2" fmla="*/ 3445566 h 3458817"/>
              <a:gd name="connsiteX3" fmla="*/ 13252 w 5685184"/>
              <a:gd name="connsiteY3" fmla="*/ 3458817 h 3458817"/>
              <a:gd name="connsiteX4" fmla="*/ 0 w 5685184"/>
              <a:gd name="connsiteY4" fmla="*/ 13252 h 3458817"/>
              <a:gd name="connsiteX0" fmla="*/ 0 w 5712616"/>
              <a:gd name="connsiteY0" fmla="*/ 13252 h 3472998"/>
              <a:gd name="connsiteX1" fmla="*/ 3538330 w 5712616"/>
              <a:gd name="connsiteY1" fmla="*/ 0 h 3472998"/>
              <a:gd name="connsiteX2" fmla="*/ 5712616 w 5712616"/>
              <a:gd name="connsiteY2" fmla="*/ 3472998 h 3472998"/>
              <a:gd name="connsiteX3" fmla="*/ 13252 w 5712616"/>
              <a:gd name="connsiteY3" fmla="*/ 3458817 h 3472998"/>
              <a:gd name="connsiteX4" fmla="*/ 0 w 5712616"/>
              <a:gd name="connsiteY4" fmla="*/ 13252 h 3472998"/>
              <a:gd name="connsiteX0" fmla="*/ 0 w 5712616"/>
              <a:gd name="connsiteY0" fmla="*/ 13252 h 3477105"/>
              <a:gd name="connsiteX1" fmla="*/ 3538330 w 5712616"/>
              <a:gd name="connsiteY1" fmla="*/ 0 h 3477105"/>
              <a:gd name="connsiteX2" fmla="*/ 5712616 w 5712616"/>
              <a:gd name="connsiteY2" fmla="*/ 3472998 h 3477105"/>
              <a:gd name="connsiteX3" fmla="*/ 13252 w 5712616"/>
              <a:gd name="connsiteY3" fmla="*/ 3477105 h 3477105"/>
              <a:gd name="connsiteX4" fmla="*/ 0 w 5712616"/>
              <a:gd name="connsiteY4" fmla="*/ 13252 h 3477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616" h="3477105">
                <a:moveTo>
                  <a:pt x="0" y="13252"/>
                </a:moveTo>
                <a:lnTo>
                  <a:pt x="3538330" y="0"/>
                </a:lnTo>
                <a:lnTo>
                  <a:pt x="5712616" y="3472998"/>
                </a:lnTo>
                <a:lnTo>
                  <a:pt x="13252" y="3477105"/>
                </a:lnTo>
                <a:cubicBezTo>
                  <a:pt x="8835" y="2399262"/>
                  <a:pt x="4417" y="1091095"/>
                  <a:pt x="0" y="13252"/>
                </a:cubicBezTo>
                <a:close/>
              </a:path>
            </a:pathLst>
          </a:custGeom>
          <a:blipFill>
            <a:blip r:embed="rId4"/>
            <a:stretch>
              <a:fillRect l="-2822" t="-9170" r="-2822" b="-917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reeform 5">
            <a:extLst>
              <a:ext uri="{FF2B5EF4-FFF2-40B4-BE49-F238E27FC236}">
                <a16:creationId xmlns:a16="http://schemas.microsoft.com/office/drawing/2014/main" id="{ABB1819E-FE40-48CB-BD66-19E430A8960D}"/>
              </a:ext>
              <a:ext uri="{C183D7F6-B498-43B3-948B-1728B52AA6E4}">
                <adec:decorative xmlns:adec="http://schemas.microsoft.com/office/drawing/2017/decorative" val="1"/>
              </a:ext>
            </a:extLst>
          </p:cNvPr>
          <p:cNvSpPr/>
          <p:nvPr/>
        </p:nvSpPr>
        <p:spPr>
          <a:xfrm rot="10800000" flipH="1">
            <a:off x="0" y="3465442"/>
            <a:ext cx="5711687" cy="3392558"/>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711688"/>
              <a:gd name="connsiteY0" fmla="*/ 13252 h 3458817"/>
              <a:gd name="connsiteX1" fmla="*/ 3538330 w 5711688"/>
              <a:gd name="connsiteY1" fmla="*/ 0 h 3458817"/>
              <a:gd name="connsiteX2" fmla="*/ 5711688 w 5711688"/>
              <a:gd name="connsiteY2" fmla="*/ 3432314 h 3458817"/>
              <a:gd name="connsiteX3" fmla="*/ 13252 w 5711688"/>
              <a:gd name="connsiteY3" fmla="*/ 3458817 h 3458817"/>
              <a:gd name="connsiteX4" fmla="*/ 0 w 5711688"/>
              <a:gd name="connsiteY4" fmla="*/ 13252 h 3458817"/>
              <a:gd name="connsiteX0" fmla="*/ 0 w 5711688"/>
              <a:gd name="connsiteY0" fmla="*/ 13252 h 3432314"/>
              <a:gd name="connsiteX1" fmla="*/ 3538330 w 5711688"/>
              <a:gd name="connsiteY1" fmla="*/ 0 h 3432314"/>
              <a:gd name="connsiteX2" fmla="*/ 5711688 w 5711688"/>
              <a:gd name="connsiteY2" fmla="*/ 3432314 h 3432314"/>
              <a:gd name="connsiteX3" fmla="*/ 13252 w 5711688"/>
              <a:gd name="connsiteY3" fmla="*/ 3392556 h 3432314"/>
              <a:gd name="connsiteX4" fmla="*/ 0 w 5711688"/>
              <a:gd name="connsiteY4" fmla="*/ 13252 h 3432314"/>
              <a:gd name="connsiteX0" fmla="*/ 0 w 5698435"/>
              <a:gd name="connsiteY0" fmla="*/ 13252 h 3392556"/>
              <a:gd name="connsiteX1" fmla="*/ 3538330 w 5698435"/>
              <a:gd name="connsiteY1" fmla="*/ 0 h 3392556"/>
              <a:gd name="connsiteX2" fmla="*/ 5698435 w 5698435"/>
              <a:gd name="connsiteY2" fmla="*/ 3366054 h 3392556"/>
              <a:gd name="connsiteX3" fmla="*/ 13252 w 5698435"/>
              <a:gd name="connsiteY3" fmla="*/ 3392556 h 3392556"/>
              <a:gd name="connsiteX4" fmla="*/ 0 w 5698435"/>
              <a:gd name="connsiteY4" fmla="*/ 13252 h 3392556"/>
              <a:gd name="connsiteX0" fmla="*/ 0 w 5711687"/>
              <a:gd name="connsiteY0" fmla="*/ 13252 h 3392558"/>
              <a:gd name="connsiteX1" fmla="*/ 3538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1687" h="3392558">
                <a:moveTo>
                  <a:pt x="0" y="13252"/>
                </a:moveTo>
                <a:lnTo>
                  <a:pt x="3538330" y="0"/>
                </a:lnTo>
                <a:lnTo>
                  <a:pt x="5711687" y="3392558"/>
                </a:lnTo>
                <a:lnTo>
                  <a:pt x="13252" y="3392556"/>
                </a:lnTo>
                <a:cubicBezTo>
                  <a:pt x="8835" y="2314713"/>
                  <a:pt x="4417" y="1091095"/>
                  <a:pt x="0" y="13252"/>
                </a:cubicBezTo>
                <a:close/>
              </a:path>
            </a:pathLst>
          </a:custGeom>
          <a:solidFill>
            <a:srgbClr val="F4BB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B9E95BDB-8E27-8E48-44F9-F2CF56DC5861}"/>
              </a:ext>
            </a:extLst>
          </p:cNvPr>
          <p:cNvSpPr txBox="1"/>
          <p:nvPr/>
        </p:nvSpPr>
        <p:spPr>
          <a:xfrm>
            <a:off x="5910208" y="5244395"/>
            <a:ext cx="5626250" cy="1569660"/>
          </a:xfrm>
          <a:prstGeom prst="rect">
            <a:avLst/>
          </a:prstGeom>
          <a:noFill/>
        </p:spPr>
        <p:txBody>
          <a:bodyPr wrap="square" lIns="91440" tIns="45720" rIns="91440" bIns="45720" rtlCol="0" anchor="t">
            <a:spAutoFit/>
          </a:bodyPr>
          <a:lstStyle/>
          <a:p>
            <a:pPr algn="ctr"/>
            <a:r>
              <a:rPr lang="en-US" sz="2400" b="1" spc="-150" dirty="0">
                <a:solidFill>
                  <a:schemeClr val="bg1"/>
                </a:solidFill>
                <a:latin typeface="Calibri" panose="020F0502020204030204" pitchFamily="34" charset="0"/>
                <a:cs typeface="Calibri" panose="020F0502020204030204" pitchFamily="34" charset="0"/>
              </a:rPr>
              <a:t>An Introduction for Community Members</a:t>
            </a:r>
          </a:p>
          <a:p>
            <a:pPr algn="ctr"/>
            <a:endParaRPr lang="en-US" sz="2400" b="1" spc="-150" dirty="0">
              <a:solidFill>
                <a:schemeClr val="bg1"/>
              </a:solidFill>
              <a:latin typeface="Calibri" panose="020F0502020204030204" pitchFamily="34" charset="0"/>
              <a:cs typeface="Calibri" panose="020F0502020204030204" pitchFamily="34" charset="0"/>
            </a:endParaRPr>
          </a:p>
          <a:p>
            <a:pPr algn="ctr"/>
            <a:r>
              <a:rPr lang="en-US" sz="2400" spc="-150" dirty="0">
                <a:solidFill>
                  <a:schemeClr val="bg1"/>
                </a:solidFill>
                <a:cs typeface="Calibri"/>
              </a:rPr>
              <a:t>February 88, 2024</a:t>
            </a:r>
          </a:p>
          <a:p>
            <a:pPr algn="ctr"/>
            <a:r>
              <a:rPr lang="en-US" sz="2400" spc="-150" dirty="0">
                <a:solidFill>
                  <a:schemeClr val="bg1"/>
                </a:solidFill>
                <a:cs typeface="Calibri"/>
              </a:rPr>
              <a:t>6:00 p.m. – 8:00 p.m.</a:t>
            </a:r>
            <a:endParaRPr lang="en-US" sz="2400" spc="-150" dirty="0">
              <a:solidFill>
                <a:schemeClr val="bg1"/>
              </a:solidFill>
              <a:cs typeface="Calibri" panose="020F0502020204030204" pitchFamily="34" charset="0"/>
            </a:endParaRPr>
          </a:p>
        </p:txBody>
      </p:sp>
      <p:pic>
        <p:nvPicPr>
          <p:cNvPr id="13" name="Picture 12" descr="Volusia County logo">
            <a:extLst>
              <a:ext uri="{FF2B5EF4-FFF2-40B4-BE49-F238E27FC236}">
                <a16:creationId xmlns:a16="http://schemas.microsoft.com/office/drawing/2014/main" id="{F939CEEF-8863-0377-D4C6-6A85FEB07E05}"/>
              </a:ext>
            </a:extLst>
          </p:cNvPr>
          <p:cNvPicPr>
            <a:picLocks noChangeAspect="1"/>
          </p:cNvPicPr>
          <p:nvPr/>
        </p:nvPicPr>
        <p:blipFill rotWithShape="1">
          <a:blip r:embed="rId5">
            <a:extLst>
              <a:ext uri="{28A0092B-C50C-407E-A947-70E740481C1C}">
                <a14:useLocalDpi xmlns:a14="http://schemas.microsoft.com/office/drawing/2010/main" val="0"/>
              </a:ext>
            </a:extLst>
          </a:blip>
          <a:srcRect t="12382" b="10353"/>
          <a:stretch/>
        </p:blipFill>
        <p:spPr>
          <a:xfrm>
            <a:off x="853605" y="3753638"/>
            <a:ext cx="2174697" cy="12602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descr="Tetra Tech logo">
            <a:extLst>
              <a:ext uri="{FF2B5EF4-FFF2-40B4-BE49-F238E27FC236}">
                <a16:creationId xmlns:a16="http://schemas.microsoft.com/office/drawing/2014/main" id="{6877C142-E378-F16E-A894-86F1A9EFC296}"/>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853605" y="5228105"/>
            <a:ext cx="2174697" cy="12234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13894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7" y="190429"/>
            <a:ext cx="6035040"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Project Team</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pic>
        <p:nvPicPr>
          <p:cNvPr id="4" name="Picture 3">
            <a:extLst>
              <a:ext uri="{FF2B5EF4-FFF2-40B4-BE49-F238E27FC236}">
                <a16:creationId xmlns:a16="http://schemas.microsoft.com/office/drawing/2014/main" id="{65F44497-CE21-325D-3C7F-BA3974AF108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6" name="TextBox 5">
            <a:extLst>
              <a:ext uri="{FF2B5EF4-FFF2-40B4-BE49-F238E27FC236}">
                <a16:creationId xmlns:a16="http://schemas.microsoft.com/office/drawing/2014/main" id="{E0D645EE-921D-37B7-DCE3-78CF0EC6F3A1}"/>
              </a:ext>
            </a:extLst>
          </p:cNvPr>
          <p:cNvSpPr txBox="1"/>
          <p:nvPr/>
        </p:nvSpPr>
        <p:spPr>
          <a:xfrm>
            <a:off x="640079" y="1723915"/>
            <a:ext cx="5254123" cy="3847207"/>
          </a:xfrm>
          <a:prstGeom prst="rect">
            <a:avLst/>
          </a:prstGeom>
          <a:noFill/>
        </p:spPr>
        <p:txBody>
          <a:bodyPr wrap="square" rtlCol="0">
            <a:spAutoFit/>
          </a:bodyPr>
          <a:lstStyle/>
          <a:p>
            <a:r>
              <a:rPr lang="en-US" sz="2400" b="1" dirty="0"/>
              <a:t>Ginger Adair</a:t>
            </a:r>
          </a:p>
          <a:p>
            <a:r>
              <a:rPr lang="en-US" sz="2400" dirty="0"/>
              <a:t>Volusia County</a:t>
            </a:r>
          </a:p>
          <a:p>
            <a:r>
              <a:rPr lang="en-US" sz="2000" dirty="0"/>
              <a:t>Environmental Management Director</a:t>
            </a:r>
          </a:p>
          <a:p>
            <a:endParaRPr lang="en-US" sz="2000" dirty="0"/>
          </a:p>
          <a:p>
            <a:r>
              <a:rPr lang="en-US" sz="2400" b="1" dirty="0"/>
              <a:t>Samantha West</a:t>
            </a:r>
          </a:p>
          <a:p>
            <a:r>
              <a:rPr lang="en-US" sz="2400" dirty="0"/>
              <a:t>Volusia County</a:t>
            </a:r>
          </a:p>
          <a:p>
            <a:r>
              <a:rPr lang="en-US" sz="2000" dirty="0"/>
              <a:t>Sustainability and Resilience Manager</a:t>
            </a:r>
          </a:p>
          <a:p>
            <a:endParaRPr lang="en-US" sz="2000" dirty="0"/>
          </a:p>
          <a:p>
            <a:r>
              <a:rPr lang="en-US" sz="2400" b="1" dirty="0"/>
              <a:t>Sergeneno Rankin</a:t>
            </a:r>
          </a:p>
          <a:p>
            <a:r>
              <a:rPr lang="en-US" sz="2400" dirty="0"/>
              <a:t>Volusia County</a:t>
            </a:r>
          </a:p>
          <a:p>
            <a:r>
              <a:rPr lang="en-US" sz="2000" dirty="0"/>
              <a:t>Sustainability and Outreach Coordinator</a:t>
            </a:r>
          </a:p>
        </p:txBody>
      </p:sp>
      <p:sp>
        <p:nvSpPr>
          <p:cNvPr id="10" name="TextBox 9">
            <a:extLst>
              <a:ext uri="{FF2B5EF4-FFF2-40B4-BE49-F238E27FC236}">
                <a16:creationId xmlns:a16="http://schemas.microsoft.com/office/drawing/2014/main" id="{5AED52C5-C1A0-F26F-76A2-CF2D949097C3}"/>
              </a:ext>
            </a:extLst>
          </p:cNvPr>
          <p:cNvSpPr txBox="1"/>
          <p:nvPr/>
        </p:nvSpPr>
        <p:spPr>
          <a:xfrm>
            <a:off x="6297798" y="1723915"/>
            <a:ext cx="5630966" cy="3847207"/>
          </a:xfrm>
          <a:prstGeom prst="rect">
            <a:avLst/>
          </a:prstGeom>
          <a:noFill/>
        </p:spPr>
        <p:txBody>
          <a:bodyPr wrap="square" lIns="91440" tIns="45720" rIns="91440" bIns="45720" rtlCol="0" anchor="t">
            <a:spAutoFit/>
          </a:bodyPr>
          <a:lstStyle/>
          <a:p>
            <a:r>
              <a:rPr lang="en-US" sz="2400" b="1" dirty="0"/>
              <a:t>JaLeesa Tate, CFM</a:t>
            </a:r>
          </a:p>
          <a:p>
            <a:r>
              <a:rPr lang="en-US" sz="2400" dirty="0"/>
              <a:t>Tetra Tech</a:t>
            </a:r>
          </a:p>
          <a:p>
            <a:r>
              <a:rPr lang="en-US" sz="2000" dirty="0"/>
              <a:t>Senior Community Resilience Planner</a:t>
            </a:r>
          </a:p>
          <a:p>
            <a:endParaRPr lang="en-US" sz="2000" dirty="0"/>
          </a:p>
          <a:p>
            <a:r>
              <a:rPr lang="en-US" sz="2400" b="1" dirty="0"/>
              <a:t>Victoria Colon</a:t>
            </a:r>
          </a:p>
          <a:p>
            <a:r>
              <a:rPr lang="en-US" sz="2400" dirty="0"/>
              <a:t>Tetra Tech</a:t>
            </a:r>
          </a:p>
          <a:p>
            <a:r>
              <a:rPr lang="en-US" sz="2000" dirty="0"/>
              <a:t>Emergency Management Specialist</a:t>
            </a:r>
          </a:p>
          <a:p>
            <a:endParaRPr lang="en-US" sz="2000" dirty="0"/>
          </a:p>
          <a:p>
            <a:r>
              <a:rPr lang="en-US" sz="2400" b="1" dirty="0"/>
              <a:t>Grace Altenburg</a:t>
            </a:r>
          </a:p>
          <a:p>
            <a:r>
              <a:rPr lang="en-US" sz="2400" dirty="0"/>
              <a:t>Tetra Tech</a:t>
            </a:r>
          </a:p>
          <a:p>
            <a:r>
              <a:rPr lang="en-US" sz="2000" dirty="0"/>
              <a:t>Resilience and Climate Adaptation Planner</a:t>
            </a:r>
          </a:p>
        </p:txBody>
      </p:sp>
    </p:spTree>
    <p:extLst>
      <p:ext uri="{BB962C8B-B14F-4D97-AF65-F5344CB8AC3E}">
        <p14:creationId xmlns:p14="http://schemas.microsoft.com/office/powerpoint/2010/main" val="1473230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7" y="190429"/>
            <a:ext cx="6035040"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Introductions</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pic>
        <p:nvPicPr>
          <p:cNvPr id="4" name="Picture 3">
            <a:extLst>
              <a:ext uri="{FF2B5EF4-FFF2-40B4-BE49-F238E27FC236}">
                <a16:creationId xmlns:a16="http://schemas.microsoft.com/office/drawing/2014/main" id="{65F44497-CE21-325D-3C7F-BA3974AF108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6" name="TextBox 5">
            <a:extLst>
              <a:ext uri="{FF2B5EF4-FFF2-40B4-BE49-F238E27FC236}">
                <a16:creationId xmlns:a16="http://schemas.microsoft.com/office/drawing/2014/main" id="{E0D645EE-921D-37B7-DCE3-78CF0EC6F3A1}"/>
              </a:ext>
            </a:extLst>
          </p:cNvPr>
          <p:cNvSpPr txBox="1"/>
          <p:nvPr/>
        </p:nvSpPr>
        <p:spPr>
          <a:xfrm>
            <a:off x="841877" y="2459504"/>
            <a:ext cx="5254123" cy="1938992"/>
          </a:xfrm>
          <a:prstGeom prst="rect">
            <a:avLst/>
          </a:prstGeom>
          <a:noFill/>
        </p:spPr>
        <p:txBody>
          <a:bodyPr wrap="square" rtlCol="0">
            <a:spAutoFit/>
          </a:bodyPr>
          <a:lstStyle/>
          <a:p>
            <a:r>
              <a:rPr lang="en-US" sz="2400" dirty="0"/>
              <a:t>Please share your name and your past experience with climate-related impacts in the County.</a:t>
            </a:r>
          </a:p>
          <a:p>
            <a:endParaRPr lang="en-US" sz="2400" dirty="0"/>
          </a:p>
          <a:p>
            <a:r>
              <a:rPr lang="en-US" sz="2400" dirty="0"/>
              <a:t>Please keep introductions to 1 minute.</a:t>
            </a:r>
          </a:p>
        </p:txBody>
      </p:sp>
      <p:pic>
        <p:nvPicPr>
          <p:cNvPr id="5" name="Picture 4" descr="A street partially covered with floodwater.">
            <a:extLst>
              <a:ext uri="{FF2B5EF4-FFF2-40B4-BE49-F238E27FC236}">
                <a16:creationId xmlns:a16="http://schemas.microsoft.com/office/drawing/2014/main" id="{DBE1E0FE-236C-D2C2-DAED-8FD82840175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66271" y="1438503"/>
            <a:ext cx="4967748" cy="3725811"/>
          </a:xfrm>
          <a:prstGeom prst="rect">
            <a:avLst/>
          </a:prstGeom>
          <a:noFill/>
          <a:ln>
            <a:noFill/>
          </a:ln>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73F061DD-7C98-30EA-7C19-B9622D9A9D38}"/>
              </a:ext>
            </a:extLst>
          </p:cNvPr>
          <p:cNvSpPr txBox="1"/>
          <p:nvPr/>
        </p:nvSpPr>
        <p:spPr>
          <a:xfrm>
            <a:off x="0" y="6448477"/>
            <a:ext cx="8287026" cy="307777"/>
          </a:xfrm>
          <a:prstGeom prst="rect">
            <a:avLst/>
          </a:prstGeom>
          <a:noFill/>
        </p:spPr>
        <p:txBody>
          <a:bodyPr wrap="square" rtlCol="0">
            <a:spAutoFit/>
          </a:bodyPr>
          <a:lstStyle/>
          <a:p>
            <a:r>
              <a:rPr lang="en-US" sz="1400" dirty="0"/>
              <a:t>Photo provided by Town of Ponce Inlet</a:t>
            </a:r>
            <a:endParaRPr lang="en-US" dirty="0"/>
          </a:p>
        </p:txBody>
      </p:sp>
    </p:spTree>
    <p:extLst>
      <p:ext uri="{BB962C8B-B14F-4D97-AF65-F5344CB8AC3E}">
        <p14:creationId xmlns:p14="http://schemas.microsoft.com/office/powerpoint/2010/main" val="2957939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7" y="176982"/>
            <a:ext cx="8477572"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Building Sustainable Communities </a:t>
            </a:r>
          </a:p>
        </p:txBody>
      </p:sp>
      <p:sp>
        <p:nvSpPr>
          <p:cNvPr id="17" name="TextBox 16">
            <a:extLst>
              <a:ext uri="{FF2B5EF4-FFF2-40B4-BE49-F238E27FC236}">
                <a16:creationId xmlns:a16="http://schemas.microsoft.com/office/drawing/2014/main" id="{B9E95BDB-8E27-8E48-44F9-F2CF56DC5861}"/>
              </a:ext>
            </a:extLst>
          </p:cNvPr>
          <p:cNvSpPr txBox="1"/>
          <p:nvPr/>
        </p:nvSpPr>
        <p:spPr>
          <a:xfrm>
            <a:off x="5513294" y="1524973"/>
            <a:ext cx="5976171" cy="2985433"/>
          </a:xfrm>
          <a:prstGeom prst="rect">
            <a:avLst/>
          </a:prstGeom>
          <a:noFill/>
        </p:spPr>
        <p:txBody>
          <a:bodyPr wrap="square" rtlCol="0">
            <a:spAutoFit/>
          </a:bodyPr>
          <a:lstStyle/>
          <a:p>
            <a:pPr marL="342900" indent="-342900">
              <a:spcBef>
                <a:spcPts val="1200"/>
              </a:spcBef>
              <a:spcAft>
                <a:spcPts val="1200"/>
              </a:spcAft>
              <a:buFont typeface="Arial" panose="020B0604020202020204" pitchFamily="34" charset="0"/>
              <a:buChar char="•"/>
              <a:tabLst>
                <a:tab pos="333375" algn="l"/>
                <a:tab pos="735013" algn="l"/>
              </a:tabLst>
            </a:pPr>
            <a:r>
              <a:rPr lang="en-US" sz="2400" b="1" dirty="0">
                <a:effectLst/>
              </a:rPr>
              <a:t>Purpose</a:t>
            </a:r>
            <a:r>
              <a:rPr lang="en-US" sz="2400" dirty="0">
                <a:effectLst/>
              </a:rPr>
              <a:t>: To enhance the community’s understanding of adaptation and resiliency efforts in the County to build long-term resilience in the face of hazards. </a:t>
            </a:r>
          </a:p>
          <a:p>
            <a:pPr marL="342900" indent="-342900">
              <a:spcBef>
                <a:spcPts val="1200"/>
              </a:spcBef>
              <a:spcAft>
                <a:spcPts val="1200"/>
              </a:spcAft>
              <a:buFont typeface="Arial" panose="020B0604020202020204" pitchFamily="34" charset="0"/>
              <a:buChar char="•"/>
              <a:tabLst>
                <a:tab pos="333375" algn="l"/>
                <a:tab pos="735013" algn="l"/>
              </a:tabLst>
            </a:pPr>
            <a:r>
              <a:rPr lang="en-US" sz="2400" b="1" dirty="0"/>
              <a:t>Goal</a:t>
            </a:r>
            <a:r>
              <a:rPr lang="en-US" sz="2400" dirty="0"/>
              <a:t>: To</a:t>
            </a:r>
            <a:r>
              <a:rPr lang="en-US" sz="2400" dirty="0">
                <a:effectLst/>
              </a:rPr>
              <a:t> serve as a forum to strategize the most effective way to foster resilience in the face of various uncertainties. </a:t>
            </a:r>
            <a:endParaRPr lang="en-US" sz="2400" spc="-150" dirty="0">
              <a:cs typeface="Calibri" panose="020F0502020204030204" pitchFamily="34" charset="0"/>
            </a:endParaRPr>
          </a:p>
        </p:txBody>
      </p:sp>
      <p:sp>
        <p:nvSpPr>
          <p:cNvPr id="12" name="Rounded Rectangle 11" descr="A tree branch over water">
            <a:extLst>
              <a:ext uri="{FF2B5EF4-FFF2-40B4-BE49-F238E27FC236}">
                <a16:creationId xmlns:a16="http://schemas.microsoft.com/office/drawing/2014/main" id="{6F5E539A-3475-9FC1-FD41-A3D8B68F8EDC}"/>
              </a:ext>
            </a:extLst>
          </p:cNvPr>
          <p:cNvSpPr>
            <a:spLocks/>
          </p:cNvSpPr>
          <p:nvPr/>
        </p:nvSpPr>
        <p:spPr>
          <a:xfrm>
            <a:off x="995084" y="1586754"/>
            <a:ext cx="1892807" cy="1896036"/>
          </a:xfrm>
          <a:prstGeom prst="roundRect">
            <a:avLst/>
          </a:prstGeom>
          <a:blipFill>
            <a:blip r:embed="rId5"/>
            <a:stretch>
              <a:fillRect l="-22464" r="-22464"/>
            </a:stretch>
          </a:blipFill>
          <a:ln w="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descr="Oranges growing on a branch">
            <a:extLst>
              <a:ext uri="{FF2B5EF4-FFF2-40B4-BE49-F238E27FC236}">
                <a16:creationId xmlns:a16="http://schemas.microsoft.com/office/drawing/2014/main" id="{2C299A40-7628-6DF9-EBBC-5077EF77BED4}"/>
              </a:ext>
            </a:extLst>
          </p:cNvPr>
          <p:cNvSpPr/>
          <p:nvPr/>
        </p:nvSpPr>
        <p:spPr>
          <a:xfrm>
            <a:off x="3155577" y="1622612"/>
            <a:ext cx="1896036" cy="1896036"/>
          </a:xfrm>
          <a:prstGeom prst="roundRect">
            <a:avLst/>
          </a:prstGeom>
          <a:blipFill>
            <a:blip r:embed="rId6"/>
            <a:stretch>
              <a:fillRect l="-7873" t="-638" r="-7873" b="-638"/>
            </a:stretch>
          </a:blipFill>
          <a:ln w="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ounded Rectangle 4" descr="Aerial view of a bridge and a city skyline">
            <a:extLst>
              <a:ext uri="{FF2B5EF4-FFF2-40B4-BE49-F238E27FC236}">
                <a16:creationId xmlns:a16="http://schemas.microsoft.com/office/drawing/2014/main" id="{5539F10A-0229-FB33-8DDA-A8B7910142DF}"/>
              </a:ext>
            </a:extLst>
          </p:cNvPr>
          <p:cNvSpPr/>
          <p:nvPr/>
        </p:nvSpPr>
        <p:spPr>
          <a:xfrm>
            <a:off x="972672" y="3796554"/>
            <a:ext cx="1896036" cy="1896036"/>
          </a:xfrm>
          <a:prstGeom prst="roundRect">
            <a:avLst/>
          </a:prstGeom>
          <a:blipFill>
            <a:blip r:embed="rId7"/>
            <a:stretch>
              <a:fillRect/>
            </a:stretch>
          </a:blipFill>
          <a:ln w="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ounded Rectangle 3" descr="A family canoeing on still water">
            <a:extLst>
              <a:ext uri="{FF2B5EF4-FFF2-40B4-BE49-F238E27FC236}">
                <a16:creationId xmlns:a16="http://schemas.microsoft.com/office/drawing/2014/main" id="{9646A888-4920-33BF-6D0B-BC2A7D960FD4}"/>
              </a:ext>
            </a:extLst>
          </p:cNvPr>
          <p:cNvSpPr/>
          <p:nvPr/>
        </p:nvSpPr>
        <p:spPr>
          <a:xfrm>
            <a:off x="3124201" y="3818964"/>
            <a:ext cx="1896036" cy="1896036"/>
          </a:xfrm>
          <a:prstGeom prst="roundRect">
            <a:avLst/>
          </a:prstGeom>
          <a:blipFill>
            <a:blip r:embed="rId8"/>
            <a:stretch>
              <a:fillRect l="-29574" t="-19929" r="-29574" b="-19929"/>
            </a:stretch>
          </a:blipFill>
          <a:ln w="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Tree>
    <p:extLst>
      <p:ext uri="{BB962C8B-B14F-4D97-AF65-F5344CB8AC3E}">
        <p14:creationId xmlns:p14="http://schemas.microsoft.com/office/powerpoint/2010/main" val="2194318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62958" y="190429"/>
            <a:ext cx="6035040"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Agenda</a:t>
            </a:r>
          </a:p>
        </p:txBody>
      </p:sp>
      <p:sp>
        <p:nvSpPr>
          <p:cNvPr id="17" name="TextBox 16">
            <a:extLst>
              <a:ext uri="{FF2B5EF4-FFF2-40B4-BE49-F238E27FC236}">
                <a16:creationId xmlns:a16="http://schemas.microsoft.com/office/drawing/2014/main" id="{B9E95BDB-8E27-8E48-44F9-F2CF56DC5861}"/>
              </a:ext>
            </a:extLst>
          </p:cNvPr>
          <p:cNvSpPr txBox="1"/>
          <p:nvPr/>
        </p:nvSpPr>
        <p:spPr>
          <a:xfrm>
            <a:off x="1229360" y="1510014"/>
            <a:ext cx="10408458" cy="2277547"/>
          </a:xfrm>
          <a:prstGeom prst="rect">
            <a:avLst/>
          </a:prstGeom>
          <a:noFill/>
        </p:spPr>
        <p:txBody>
          <a:bodyPr wrap="square" numCol="1" rtlCol="0">
            <a:spAutoFit/>
          </a:bodyPr>
          <a:lstStyle/>
          <a:p>
            <a:pPr marL="342900" indent="-342900">
              <a:spcAft>
                <a:spcPts val="1200"/>
              </a:spcAft>
              <a:buFont typeface="Arial" panose="020B0604020202020204" pitchFamily="34" charset="0"/>
              <a:buChar char="•"/>
              <a:tabLst>
                <a:tab pos="333375" algn="l"/>
                <a:tab pos="735013" algn="l"/>
              </a:tabLst>
            </a:pPr>
            <a:r>
              <a:rPr lang="en-US" sz="2800" dirty="0">
                <a:effectLst/>
                <a:latin typeface="Calibri" panose="020F0502020204030204" pitchFamily="34" charset="0"/>
                <a:cs typeface="Calibri" panose="020F0502020204030204" pitchFamily="34" charset="0"/>
              </a:rPr>
              <a:t>Introduction to Adaptation Planning Topics</a:t>
            </a:r>
          </a:p>
          <a:p>
            <a:pPr marL="342900" indent="-342900">
              <a:spcAft>
                <a:spcPts val="1200"/>
              </a:spcAft>
              <a:buFont typeface="Arial" panose="020B0604020202020204" pitchFamily="34" charset="0"/>
              <a:buChar char="•"/>
              <a:tabLst>
                <a:tab pos="333375" algn="l"/>
                <a:tab pos="735013" algn="l"/>
              </a:tabLst>
            </a:pPr>
            <a:r>
              <a:rPr lang="en-US" sz="2800" dirty="0">
                <a:effectLst/>
                <a:latin typeface="Calibri" panose="020F0502020204030204" pitchFamily="34" charset="0"/>
                <a:cs typeface="Calibri" panose="020F0502020204030204" pitchFamily="34" charset="0"/>
              </a:rPr>
              <a:t>Adaptation and Resilience Planning in Volusia County</a:t>
            </a:r>
          </a:p>
          <a:p>
            <a:pPr marL="342900" indent="-342900">
              <a:spcAft>
                <a:spcPts val="1200"/>
              </a:spcAft>
              <a:buFont typeface="Arial" panose="020B0604020202020204" pitchFamily="34" charset="0"/>
              <a:buChar char="•"/>
              <a:tabLst>
                <a:tab pos="333375" algn="l"/>
                <a:tab pos="735013" algn="l"/>
              </a:tabLst>
            </a:pPr>
            <a:r>
              <a:rPr lang="en-US" sz="2800" dirty="0">
                <a:effectLst/>
                <a:latin typeface="Calibri" panose="020F0502020204030204" pitchFamily="34" charset="0"/>
                <a:cs typeface="Calibri" panose="020F0502020204030204" pitchFamily="34" charset="0"/>
              </a:rPr>
              <a:t>Breakout Session: Public Opinion on Resilience and Adaptation</a:t>
            </a:r>
          </a:p>
          <a:p>
            <a:pPr marL="342900" indent="-342900">
              <a:spcAft>
                <a:spcPts val="1200"/>
              </a:spcAft>
              <a:buFont typeface="Arial" panose="020B0604020202020204" pitchFamily="34" charset="0"/>
              <a:buChar char="•"/>
              <a:tabLst>
                <a:tab pos="333375" algn="l"/>
                <a:tab pos="735013" algn="l"/>
              </a:tabLst>
            </a:pPr>
            <a:r>
              <a:rPr lang="en-US" sz="2800" dirty="0">
                <a:effectLst/>
                <a:latin typeface="Calibri" panose="020F0502020204030204" pitchFamily="34" charset="0"/>
                <a:cs typeface="Calibri" panose="020F0502020204030204" pitchFamily="34" charset="0"/>
              </a:rPr>
              <a:t>Looking Ahead</a:t>
            </a:r>
            <a:endParaRPr lang="en-US" spc="-150" dirty="0">
              <a:cs typeface="Calibri" panose="020F0502020204030204" pitchFamily="34" charset="0"/>
            </a:endParaRP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pic>
        <p:nvPicPr>
          <p:cNvPr id="10" name="Picture 9">
            <a:extLst>
              <a:ext uri="{FF2B5EF4-FFF2-40B4-BE49-F238E27FC236}">
                <a16:creationId xmlns:a16="http://schemas.microsoft.com/office/drawing/2014/main" id="{23456DD4-48C2-74C2-9142-36EF775298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Tree>
    <p:extLst>
      <p:ext uri="{BB962C8B-B14F-4D97-AF65-F5344CB8AC3E}">
        <p14:creationId xmlns:p14="http://schemas.microsoft.com/office/powerpoint/2010/main" val="3565996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F9203A-AE78-AB09-9D2F-745AC8B87B40}"/>
              </a:ext>
            </a:extLst>
          </p:cNvPr>
          <p:cNvSpPr>
            <a:spLocks noGrp="1"/>
          </p:cNvSpPr>
          <p:nvPr>
            <p:ph type="title" idx="4294967295"/>
            <p:custDataLst>
              <p:tags r:id="rId2"/>
            </p:custDataLst>
          </p:nvPr>
        </p:nvSpPr>
        <p:spPr>
          <a:xfrm>
            <a:off x="3200400" y="2571750"/>
            <a:ext cx="8483600" cy="1714500"/>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3600" b="1" i="0" u="none" strike="noStrike" kern="1200" cap="none" spc="0" normalizeH="0" baseline="0" noProof="0" dirty="0">
                <a:ln>
                  <a:noFill/>
                </a:ln>
                <a:solidFill>
                  <a:srgbClr val="5B5B5B"/>
                </a:solidFill>
                <a:effectLst/>
                <a:uLnTx/>
                <a:uFillTx/>
                <a:latin typeface="+mn-lt"/>
                <a:ea typeface="+mn-ea"/>
                <a:cs typeface="+mn-cs"/>
              </a:rPr>
              <a:t>Join at slido.com</a:t>
            </a:r>
            <a:br>
              <a:rPr kumimoji="0" lang="da-DK" sz="3600" b="1" i="0" u="none" strike="noStrike" kern="1200" cap="none" spc="0" normalizeH="0" baseline="0" noProof="0" dirty="0">
                <a:ln>
                  <a:noFill/>
                </a:ln>
                <a:solidFill>
                  <a:srgbClr val="5B5B5B"/>
                </a:solidFill>
                <a:effectLst/>
                <a:uLnTx/>
                <a:uFillTx/>
                <a:latin typeface="+mn-lt"/>
                <a:ea typeface="+mn-ea"/>
                <a:cs typeface="+mn-cs"/>
              </a:rPr>
            </a:br>
            <a:r>
              <a:rPr kumimoji="0" lang="da-DK" sz="3600" b="1" i="0" u="none" strike="noStrike" kern="1200" cap="none" spc="0" normalizeH="0" baseline="0" noProof="0" dirty="0">
                <a:ln>
                  <a:noFill/>
                </a:ln>
                <a:solidFill>
                  <a:srgbClr val="5B5B5B"/>
                </a:solidFill>
                <a:effectLst/>
                <a:uLnTx/>
                <a:uFillTx/>
                <a:latin typeface="+mn-lt"/>
                <a:ea typeface="+mn-ea"/>
                <a:cs typeface="+mn-cs"/>
              </a:rPr>
              <a:t>#VolFwd</a:t>
            </a:r>
            <a:endParaRPr kumimoji="0" lang="en-US" sz="3600" b="1" i="0" u="none" strike="noStrike" kern="1200" cap="none" spc="0" normalizeH="0" baseline="0" noProof="0" dirty="0">
              <a:ln>
                <a:noFill/>
              </a:ln>
              <a:solidFill>
                <a:srgbClr val="5B5B5B"/>
              </a:solidFill>
              <a:effectLst/>
              <a:uLnTx/>
              <a:uFillTx/>
              <a:latin typeface="+mn-lt"/>
              <a:ea typeface="+mn-ea"/>
              <a:cs typeface="+mn-cs"/>
            </a:endParaRPr>
          </a:p>
        </p:txBody>
      </p:sp>
      <p:pic>
        <p:nvPicPr>
          <p:cNvPr id="3" name="Picture 2" descr="slido logo">
            <a:extLst>
              <a:ext uri="{FF2B5EF4-FFF2-40B4-BE49-F238E27FC236}">
                <a16:creationId xmlns:a16="http://schemas.microsoft.com/office/drawing/2014/main" id="{0B59EA93-F9CD-B7FC-C8BF-FA2AC8C61F77}"/>
              </a:ext>
            </a:extLst>
          </p:cNvPr>
          <p:cNvPicPr>
            <a:picLocks/>
          </p:cNvPicPr>
          <p:nvPr>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3201670" y="508000"/>
            <a:ext cx="1219200" cy="510126"/>
          </a:xfrm>
          <a:prstGeom prst="rect">
            <a:avLst/>
          </a:prstGeom>
        </p:spPr>
      </p:pic>
      <p:pic>
        <p:nvPicPr>
          <p:cNvPr id="5" name="Picture 4" descr="A QR code">
            <a:extLst>
              <a:ext uri="{FF2B5EF4-FFF2-40B4-BE49-F238E27FC236}">
                <a16:creationId xmlns:a16="http://schemas.microsoft.com/office/drawing/2014/main" id="{C6A3F4D4-C616-A95E-D574-AB31CF0D079A}"/>
              </a:ext>
              <a:ext uri="{C183D7F6-B498-43B3-948B-1728B52AA6E4}">
                <adec:decorative xmlns:adec="http://schemas.microsoft.com/office/drawing/2017/decorative" val="0"/>
              </a:ext>
            </a:extLst>
          </p:cNvPr>
          <p:cNvPicPr>
            <a:picLocks/>
          </p:cNvPicPr>
          <p:nvPr>
            <p:custDataLst>
              <p:tags r:id="rId4"/>
            </p:custDataLst>
          </p:nvPr>
        </p:nvPicPr>
        <p:blipFill>
          <a:blip r:embed="rId8">
            <a:extLst>
              <a:ext uri="{28A0092B-C50C-407E-A947-70E740481C1C}">
                <a14:useLocalDpi xmlns:a14="http://schemas.microsoft.com/office/drawing/2010/main" val="0"/>
              </a:ext>
            </a:extLst>
          </a:blip>
          <a:stretch>
            <a:fillRect/>
          </a:stretch>
        </p:blipFill>
        <p:spPr>
          <a:xfrm>
            <a:off x="508000" y="2209800"/>
            <a:ext cx="2438400" cy="2438400"/>
          </a:xfrm>
          <a:prstGeom prst="rect">
            <a:avLst/>
          </a:prstGeom>
        </p:spPr>
      </p:pic>
      <p:sp>
        <p:nvSpPr>
          <p:cNvPr id="7" name="Rectangle 6">
            <a:extLst>
              <a:ext uri="{FF2B5EF4-FFF2-40B4-BE49-F238E27FC236}">
                <a16:creationId xmlns:a16="http://schemas.microsoft.com/office/drawing/2014/main" id="{BA98CB8D-DDD5-FDE2-BC24-52BA3417FB41}"/>
              </a:ext>
              <a:ext uri="{C183D7F6-B498-43B3-948B-1728B52AA6E4}">
                <adec:decorative xmlns:adec="http://schemas.microsoft.com/office/drawing/2017/decorative" val="1"/>
              </a:ext>
            </a:extLst>
          </p:cNvPr>
          <p:cNvSpPr/>
          <p:nvPr>
            <p:custDataLst>
              <p:tags r:id="rId5"/>
            </p:custDataLst>
          </p:nvPr>
        </p:nvSpPr>
        <p:spPr>
          <a:xfrm>
            <a:off x="3200400" y="6096000"/>
            <a:ext cx="8737600" cy="510125"/>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300" b="1" dirty="0">
                <a:solidFill>
                  <a:srgbClr val="5B5B5B"/>
                </a:solidFill>
              </a:rPr>
              <a:t>ⓘ</a:t>
            </a:r>
            <a:r>
              <a:rPr lang="en-US" sz="1400" dirty="0">
                <a:solidFill>
                  <a:srgbClr val="5B5B5B"/>
                </a:solidFill>
              </a:rPr>
              <a:t> Start presenting to display the joining instructions on this slide.</a:t>
            </a:r>
          </a:p>
        </p:txBody>
      </p:sp>
    </p:spTree>
    <p:custDataLst>
      <p:tags r:id="rId1"/>
    </p:custDataLst>
    <p:extLst>
      <p:ext uri="{BB962C8B-B14F-4D97-AF65-F5344CB8AC3E}">
        <p14:creationId xmlns:p14="http://schemas.microsoft.com/office/powerpoint/2010/main" val="2268597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35DC83-55D5-DBC8-F2F0-3D9FFAF2F307}"/>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1BC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5105766" y="2705725"/>
            <a:ext cx="6308283"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Introduction to Adaptation Planning Topics </a:t>
            </a:r>
          </a:p>
        </p:txBody>
      </p:sp>
      <p:sp>
        <p:nvSpPr>
          <p:cNvPr id="5" name="Freeform 4">
            <a:extLst>
              <a:ext uri="{FF2B5EF4-FFF2-40B4-BE49-F238E27FC236}">
                <a16:creationId xmlns:a16="http://schemas.microsoft.com/office/drawing/2014/main" id="{92475970-84C3-C5C5-9C18-021E1D8E0CDF}"/>
              </a:ext>
              <a:ext uri="{C183D7F6-B498-43B3-948B-1728B52AA6E4}">
                <adec:decorative xmlns:adec="http://schemas.microsoft.com/office/drawing/2017/decorative" val="1"/>
              </a:ext>
            </a:extLst>
          </p:cNvPr>
          <p:cNvSpPr/>
          <p:nvPr/>
        </p:nvSpPr>
        <p:spPr>
          <a:xfrm>
            <a:off x="0" y="0"/>
            <a:ext cx="4579777" cy="3477105"/>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685184"/>
              <a:gd name="connsiteY0" fmla="*/ 13252 h 3458817"/>
              <a:gd name="connsiteX1" fmla="*/ 3538330 w 5685184"/>
              <a:gd name="connsiteY1" fmla="*/ 0 h 3458817"/>
              <a:gd name="connsiteX2" fmla="*/ 5685184 w 5685184"/>
              <a:gd name="connsiteY2" fmla="*/ 3445566 h 3458817"/>
              <a:gd name="connsiteX3" fmla="*/ 13252 w 5685184"/>
              <a:gd name="connsiteY3" fmla="*/ 3458817 h 3458817"/>
              <a:gd name="connsiteX4" fmla="*/ 0 w 5685184"/>
              <a:gd name="connsiteY4" fmla="*/ 13252 h 3458817"/>
              <a:gd name="connsiteX0" fmla="*/ 0 w 5712616"/>
              <a:gd name="connsiteY0" fmla="*/ 13252 h 3472998"/>
              <a:gd name="connsiteX1" fmla="*/ 3538330 w 5712616"/>
              <a:gd name="connsiteY1" fmla="*/ 0 h 3472998"/>
              <a:gd name="connsiteX2" fmla="*/ 5712616 w 5712616"/>
              <a:gd name="connsiteY2" fmla="*/ 3472998 h 3472998"/>
              <a:gd name="connsiteX3" fmla="*/ 13252 w 5712616"/>
              <a:gd name="connsiteY3" fmla="*/ 3458817 h 3472998"/>
              <a:gd name="connsiteX4" fmla="*/ 0 w 5712616"/>
              <a:gd name="connsiteY4" fmla="*/ 13252 h 3472998"/>
              <a:gd name="connsiteX0" fmla="*/ 0 w 5712616"/>
              <a:gd name="connsiteY0" fmla="*/ 13252 h 3477105"/>
              <a:gd name="connsiteX1" fmla="*/ 3538330 w 5712616"/>
              <a:gd name="connsiteY1" fmla="*/ 0 h 3477105"/>
              <a:gd name="connsiteX2" fmla="*/ 5712616 w 5712616"/>
              <a:gd name="connsiteY2" fmla="*/ 3472998 h 3477105"/>
              <a:gd name="connsiteX3" fmla="*/ 13252 w 5712616"/>
              <a:gd name="connsiteY3" fmla="*/ 3477105 h 3477105"/>
              <a:gd name="connsiteX4" fmla="*/ 0 w 5712616"/>
              <a:gd name="connsiteY4" fmla="*/ 13252 h 3477105"/>
              <a:gd name="connsiteX0" fmla="*/ 0 w 5662626"/>
              <a:gd name="connsiteY0" fmla="*/ 13252 h 3477105"/>
              <a:gd name="connsiteX1" fmla="*/ 353833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5662626"/>
              <a:gd name="connsiteY0" fmla="*/ 13252 h 3477105"/>
              <a:gd name="connsiteX1" fmla="*/ 228857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6015151"/>
              <a:gd name="connsiteY0" fmla="*/ 13252 h 3477105"/>
              <a:gd name="connsiteX1" fmla="*/ 2288570 w 6015151"/>
              <a:gd name="connsiteY1" fmla="*/ 0 h 3477105"/>
              <a:gd name="connsiteX2" fmla="*/ 6015151 w 6015151"/>
              <a:gd name="connsiteY2" fmla="*/ 3422198 h 3477105"/>
              <a:gd name="connsiteX3" fmla="*/ 13252 w 6015151"/>
              <a:gd name="connsiteY3" fmla="*/ 3477105 h 3477105"/>
              <a:gd name="connsiteX4" fmla="*/ 0 w 6015151"/>
              <a:gd name="connsiteY4" fmla="*/ 13252 h 3477105"/>
              <a:gd name="connsiteX0" fmla="*/ 0 w 5675216"/>
              <a:gd name="connsiteY0" fmla="*/ 13252 h 3477105"/>
              <a:gd name="connsiteX1" fmla="*/ 2288570 w 5675216"/>
              <a:gd name="connsiteY1" fmla="*/ 0 h 3477105"/>
              <a:gd name="connsiteX2" fmla="*/ 5675216 w 5675216"/>
              <a:gd name="connsiteY2" fmla="*/ 3472998 h 3477105"/>
              <a:gd name="connsiteX3" fmla="*/ 13252 w 5675216"/>
              <a:gd name="connsiteY3" fmla="*/ 3477105 h 3477105"/>
              <a:gd name="connsiteX4" fmla="*/ 0 w 5675216"/>
              <a:gd name="connsiteY4" fmla="*/ 13252 h 3477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5216" h="3477105">
                <a:moveTo>
                  <a:pt x="0" y="13252"/>
                </a:moveTo>
                <a:lnTo>
                  <a:pt x="2288570" y="0"/>
                </a:lnTo>
                <a:lnTo>
                  <a:pt x="5675216" y="3472998"/>
                </a:lnTo>
                <a:lnTo>
                  <a:pt x="13252" y="3477105"/>
                </a:lnTo>
                <a:cubicBezTo>
                  <a:pt x="8835" y="2399262"/>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reeform 5">
            <a:extLst>
              <a:ext uri="{FF2B5EF4-FFF2-40B4-BE49-F238E27FC236}">
                <a16:creationId xmlns:a16="http://schemas.microsoft.com/office/drawing/2014/main" id="{ABB1819E-FE40-48CB-BD66-19E430A8960D}"/>
              </a:ext>
              <a:ext uri="{C183D7F6-B498-43B3-948B-1728B52AA6E4}">
                <adec:decorative xmlns:adec="http://schemas.microsoft.com/office/drawing/2017/decorative" val="1"/>
              </a:ext>
            </a:extLst>
          </p:cNvPr>
          <p:cNvSpPr/>
          <p:nvPr/>
        </p:nvSpPr>
        <p:spPr>
          <a:xfrm rot="10800000" flipH="1">
            <a:off x="0" y="3465442"/>
            <a:ext cx="4582134" cy="3392558"/>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711688"/>
              <a:gd name="connsiteY0" fmla="*/ 13252 h 3458817"/>
              <a:gd name="connsiteX1" fmla="*/ 3538330 w 5711688"/>
              <a:gd name="connsiteY1" fmla="*/ 0 h 3458817"/>
              <a:gd name="connsiteX2" fmla="*/ 5711688 w 5711688"/>
              <a:gd name="connsiteY2" fmla="*/ 3432314 h 3458817"/>
              <a:gd name="connsiteX3" fmla="*/ 13252 w 5711688"/>
              <a:gd name="connsiteY3" fmla="*/ 3458817 h 3458817"/>
              <a:gd name="connsiteX4" fmla="*/ 0 w 5711688"/>
              <a:gd name="connsiteY4" fmla="*/ 13252 h 3458817"/>
              <a:gd name="connsiteX0" fmla="*/ 0 w 5711688"/>
              <a:gd name="connsiteY0" fmla="*/ 13252 h 3432314"/>
              <a:gd name="connsiteX1" fmla="*/ 3538330 w 5711688"/>
              <a:gd name="connsiteY1" fmla="*/ 0 h 3432314"/>
              <a:gd name="connsiteX2" fmla="*/ 5711688 w 5711688"/>
              <a:gd name="connsiteY2" fmla="*/ 3432314 h 3432314"/>
              <a:gd name="connsiteX3" fmla="*/ 13252 w 5711688"/>
              <a:gd name="connsiteY3" fmla="*/ 3392556 h 3432314"/>
              <a:gd name="connsiteX4" fmla="*/ 0 w 5711688"/>
              <a:gd name="connsiteY4" fmla="*/ 13252 h 3432314"/>
              <a:gd name="connsiteX0" fmla="*/ 0 w 5698435"/>
              <a:gd name="connsiteY0" fmla="*/ 13252 h 3392556"/>
              <a:gd name="connsiteX1" fmla="*/ 3538330 w 5698435"/>
              <a:gd name="connsiteY1" fmla="*/ 0 h 3392556"/>
              <a:gd name="connsiteX2" fmla="*/ 5698435 w 5698435"/>
              <a:gd name="connsiteY2" fmla="*/ 3366054 h 3392556"/>
              <a:gd name="connsiteX3" fmla="*/ 13252 w 5698435"/>
              <a:gd name="connsiteY3" fmla="*/ 3392556 h 3392556"/>
              <a:gd name="connsiteX4" fmla="*/ 0 w 5698435"/>
              <a:gd name="connsiteY4" fmla="*/ 13252 h 3392556"/>
              <a:gd name="connsiteX0" fmla="*/ 0 w 5711687"/>
              <a:gd name="connsiteY0" fmla="*/ 13252 h 3392558"/>
              <a:gd name="connsiteX1" fmla="*/ 3538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 name="connsiteX0" fmla="*/ 0 w 5711687"/>
              <a:gd name="connsiteY0" fmla="*/ 13252 h 3392558"/>
              <a:gd name="connsiteX1" fmla="*/ 2482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1687" h="3392558">
                <a:moveTo>
                  <a:pt x="0" y="13252"/>
                </a:moveTo>
                <a:lnTo>
                  <a:pt x="2482330" y="0"/>
                </a:lnTo>
                <a:lnTo>
                  <a:pt x="5711687" y="3392558"/>
                </a:lnTo>
                <a:lnTo>
                  <a:pt x="13252" y="3392556"/>
                </a:lnTo>
                <a:cubicBezTo>
                  <a:pt x="8835" y="2314713"/>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A1D2CBC7-0EBD-4177-451C-490196996C5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598" y="1818666"/>
            <a:ext cx="3022450" cy="3281514"/>
          </a:xfrm>
          <a:prstGeom prst="rect">
            <a:avLst/>
          </a:prstGeom>
        </p:spPr>
      </p:pic>
    </p:spTree>
    <p:extLst>
      <p:ext uri="{BB962C8B-B14F-4D97-AF65-F5344CB8AC3E}">
        <p14:creationId xmlns:p14="http://schemas.microsoft.com/office/powerpoint/2010/main" val="4034857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961D66-104C-F8F4-261A-8824D92D76C4}"/>
              </a:ext>
              <a:ext uri="{C183D7F6-B498-43B3-948B-1728B52AA6E4}">
                <adec:decorative xmlns:adec="http://schemas.microsoft.com/office/drawing/2017/decorative" val="1"/>
              </a:ext>
            </a:extLst>
          </p:cNvPr>
          <p:cNvPicPr>
            <a:picLocks/>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508000" y="2209800"/>
            <a:ext cx="2438400" cy="2438400"/>
          </a:xfrm>
          <a:prstGeom prst="rect">
            <a:avLst/>
          </a:prstGeom>
        </p:spPr>
      </p:pic>
      <p:sp>
        <p:nvSpPr>
          <p:cNvPr id="2" name="Title 1">
            <a:extLst>
              <a:ext uri="{FF2B5EF4-FFF2-40B4-BE49-F238E27FC236}">
                <a16:creationId xmlns:a16="http://schemas.microsoft.com/office/drawing/2014/main" id="{B69D634F-A335-FD91-3C96-347C54AD3C4D}"/>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Define resilience in your own words</a:t>
            </a:r>
          </a:p>
        </p:txBody>
      </p:sp>
      <p:sp>
        <p:nvSpPr>
          <p:cNvPr id="6" name="Rectangle 5">
            <a:extLst>
              <a:ext uri="{FF2B5EF4-FFF2-40B4-BE49-F238E27FC236}">
                <a16:creationId xmlns:a16="http://schemas.microsoft.com/office/drawing/2014/main" id="{C25C3B9F-70B9-5B57-96D6-4C94447DC4DC}"/>
              </a:ext>
            </a:extLst>
          </p:cNvPr>
          <p:cNvSpPr/>
          <p:nvPr>
            <p:custDataLst>
              <p:tags r:id="rId3"/>
            </p:custDataLst>
          </p:nvPr>
        </p:nvSpPr>
        <p:spPr>
          <a:xfrm>
            <a:off x="3200400" y="2571750"/>
            <a:ext cx="8483600" cy="1714500"/>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400" b="1" dirty="0">
                <a:solidFill>
                  <a:srgbClr val="5B5B5B"/>
                </a:solidFill>
              </a:rPr>
              <a:t>During registration, we asked you to define "resilience" in your own words.</a:t>
            </a:r>
          </a:p>
        </p:txBody>
      </p:sp>
      <p:pic>
        <p:nvPicPr>
          <p:cNvPr id="3" name="Picture 2">
            <a:extLst>
              <a:ext uri="{FF2B5EF4-FFF2-40B4-BE49-F238E27FC236}">
                <a16:creationId xmlns:a16="http://schemas.microsoft.com/office/drawing/2014/main" id="{2E68E633-7047-626D-DD84-D7A0BB6C3F13}"/>
              </a:ext>
              <a:ext uri="{C183D7F6-B498-43B3-948B-1728B52AA6E4}">
                <adec:decorative xmlns:adec="http://schemas.microsoft.com/office/drawing/2017/decorative" val="1"/>
              </a:ext>
            </a:extLst>
          </p:cNvPr>
          <p:cNvPicPr>
            <a:picLocks/>
          </p:cNvPicPr>
          <p:nvPr>
            <p:custDataLst>
              <p:tags r:id="rId4"/>
            </p:custDataLst>
          </p:nvPr>
        </p:nvPicPr>
        <p:blipFill>
          <a:blip r:embed="rId8">
            <a:extLst>
              <a:ext uri="{28A0092B-C50C-407E-A947-70E740481C1C}">
                <a14:useLocalDpi xmlns:a14="http://schemas.microsoft.com/office/drawing/2010/main" val="0"/>
              </a:ext>
            </a:extLst>
          </a:blip>
          <a:stretch>
            <a:fillRect/>
          </a:stretch>
        </p:blipFill>
        <p:spPr>
          <a:xfrm>
            <a:off x="3201670" y="508000"/>
            <a:ext cx="1219200" cy="510126"/>
          </a:xfrm>
          <a:prstGeom prst="rect">
            <a:avLst/>
          </a:prstGeom>
        </p:spPr>
      </p:pic>
      <p:sp>
        <p:nvSpPr>
          <p:cNvPr id="7" name="Rectangle 6">
            <a:extLst>
              <a:ext uri="{FF2B5EF4-FFF2-40B4-BE49-F238E27FC236}">
                <a16:creationId xmlns:a16="http://schemas.microsoft.com/office/drawing/2014/main" id="{CA6C6F30-5A7D-AB4F-2BFB-C0C2613F7A93}"/>
              </a:ext>
              <a:ext uri="{C183D7F6-B498-43B3-948B-1728B52AA6E4}">
                <adec:decorative xmlns:adec="http://schemas.microsoft.com/office/drawing/2017/decorative" val="1"/>
              </a:ext>
            </a:extLst>
          </p:cNvPr>
          <p:cNvSpPr/>
          <p:nvPr>
            <p:custDataLst>
              <p:tags r:id="rId5"/>
            </p:custDataLst>
          </p:nvPr>
        </p:nvSpPr>
        <p:spPr>
          <a:xfrm>
            <a:off x="3200400" y="6096000"/>
            <a:ext cx="8737600" cy="510125"/>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300" b="1" dirty="0">
                <a:solidFill>
                  <a:srgbClr val="5B5B5B"/>
                </a:solidFill>
              </a:rPr>
              <a:t>ⓘ</a:t>
            </a:r>
            <a:r>
              <a:rPr lang="en-US" sz="1400" dirty="0">
                <a:solidFill>
                  <a:srgbClr val="5B5B5B"/>
                </a:solidFill>
              </a:rPr>
              <a:t> Start presenting to display the poll results on this slide.</a:t>
            </a:r>
          </a:p>
        </p:txBody>
      </p:sp>
    </p:spTree>
    <p:custDataLst>
      <p:tags r:id="rId1"/>
    </p:custDataLst>
    <p:extLst>
      <p:ext uri="{BB962C8B-B14F-4D97-AF65-F5344CB8AC3E}">
        <p14:creationId xmlns:p14="http://schemas.microsoft.com/office/powerpoint/2010/main" val="3075411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7" y="176982"/>
            <a:ext cx="8003126"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Resilience In Your Own Words</a:t>
            </a:r>
          </a:p>
        </p:txBody>
      </p:sp>
      <p:sp>
        <p:nvSpPr>
          <p:cNvPr id="17" name="TextBox 16">
            <a:extLst>
              <a:ext uri="{FF2B5EF4-FFF2-40B4-BE49-F238E27FC236}">
                <a16:creationId xmlns:a16="http://schemas.microsoft.com/office/drawing/2014/main" id="{B9E95BDB-8E27-8E48-44F9-F2CF56DC5861}"/>
              </a:ext>
            </a:extLst>
          </p:cNvPr>
          <p:cNvSpPr txBox="1"/>
          <p:nvPr/>
        </p:nvSpPr>
        <p:spPr>
          <a:xfrm>
            <a:off x="312422" y="1312989"/>
            <a:ext cx="11335292" cy="5078313"/>
          </a:xfrm>
          <a:prstGeom prst="rect">
            <a:avLst/>
          </a:prstGeom>
          <a:noFill/>
        </p:spPr>
        <p:txBody>
          <a:bodyPr wrap="square" rtlCol="0">
            <a:spAutoFit/>
          </a:bodyPr>
          <a:lstStyle/>
          <a:p>
            <a:pPr marL="342900" indent="-342900">
              <a:spcAft>
                <a:spcPts val="1200"/>
              </a:spcAft>
              <a:buFont typeface="Arial" panose="020B0604020202020204" pitchFamily="34" charset="0"/>
              <a:buChar char="•"/>
              <a:tabLst>
                <a:tab pos="333375" algn="l"/>
                <a:tab pos="735013" algn="l"/>
              </a:tabLst>
            </a:pPr>
            <a:r>
              <a:rPr lang="en-US" sz="2400" dirty="0"/>
              <a:t>Overcoming obstacles and challenges in life that are typically hard to overcome.</a:t>
            </a:r>
          </a:p>
          <a:p>
            <a:pPr marL="342900" indent="-342900">
              <a:spcAft>
                <a:spcPts val="1200"/>
              </a:spcAft>
              <a:buFont typeface="Arial" panose="020B0604020202020204" pitchFamily="34" charset="0"/>
              <a:buChar char="•"/>
              <a:tabLst>
                <a:tab pos="333375" algn="l"/>
                <a:tab pos="735013" algn="l"/>
              </a:tabLst>
            </a:pPr>
            <a:r>
              <a:rPr lang="en-US" sz="2400" dirty="0"/>
              <a:t>The ability of individuals and communities to plan, sustain, adapt, recover, improve, and grow collaboratively.</a:t>
            </a:r>
          </a:p>
          <a:p>
            <a:pPr marL="342900" indent="-342900">
              <a:spcAft>
                <a:spcPts val="1200"/>
              </a:spcAft>
              <a:buFont typeface="Arial" panose="020B0604020202020204" pitchFamily="34" charset="0"/>
              <a:buChar char="•"/>
              <a:tabLst>
                <a:tab pos="333375" algn="l"/>
                <a:tab pos="735013" algn="l"/>
              </a:tabLst>
            </a:pPr>
            <a:r>
              <a:rPr lang="en-US" sz="2400" dirty="0"/>
              <a:t>Identifying risks and developing short- and long- term strategies to mitigate and/or rebuild.</a:t>
            </a:r>
          </a:p>
          <a:p>
            <a:pPr marL="342900" indent="-342900">
              <a:spcAft>
                <a:spcPts val="1200"/>
              </a:spcAft>
              <a:buFont typeface="Arial" panose="020B0604020202020204" pitchFamily="34" charset="0"/>
              <a:buChar char="•"/>
              <a:tabLst>
                <a:tab pos="333375" algn="l"/>
                <a:tab pos="735013" algn="l"/>
              </a:tabLst>
            </a:pPr>
            <a:r>
              <a:rPr lang="en-US" sz="2400" dirty="0"/>
              <a:t>The ability to recover after disruptions to routine or changes to the physical environment.</a:t>
            </a:r>
          </a:p>
          <a:p>
            <a:pPr marL="342900" indent="-342900">
              <a:spcAft>
                <a:spcPts val="1200"/>
              </a:spcAft>
              <a:buFont typeface="Arial" panose="020B0604020202020204" pitchFamily="34" charset="0"/>
              <a:buChar char="•"/>
              <a:tabLst>
                <a:tab pos="333375" algn="l"/>
                <a:tab pos="735013" algn="l"/>
              </a:tabLst>
            </a:pPr>
            <a:r>
              <a:rPr lang="en-US" sz="2400" dirty="0"/>
              <a:t>The ability to move through and grow from difficult times.  A skill developed from the experiences you absorb as you face challenges</a:t>
            </a:r>
          </a:p>
          <a:p>
            <a:pPr marL="342900" indent="-342900">
              <a:spcAft>
                <a:spcPts val="1200"/>
              </a:spcAft>
              <a:buFont typeface="Arial" panose="020B0604020202020204" pitchFamily="34" charset="0"/>
              <a:buChar char="•"/>
              <a:tabLst>
                <a:tab pos="333375" algn="l"/>
                <a:tab pos="735013" algn="l"/>
              </a:tabLst>
            </a:pPr>
            <a:r>
              <a:rPr lang="en-US" sz="2400" dirty="0"/>
              <a:t>Ability to withstand or bounce back from adversity.</a:t>
            </a:r>
          </a:p>
          <a:p>
            <a:pPr marL="342900" indent="-342900">
              <a:spcAft>
                <a:spcPts val="1200"/>
              </a:spcAft>
              <a:buFont typeface="Arial" panose="020B0604020202020204" pitchFamily="34" charset="0"/>
              <a:buChar char="•"/>
              <a:tabLst>
                <a:tab pos="333375" algn="l"/>
                <a:tab pos="735013" algn="l"/>
              </a:tabLst>
            </a:pPr>
            <a:r>
              <a:rPr lang="en-US" sz="2400" dirty="0"/>
              <a:t>Ability to not just survive but THRIVE!</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Tree>
    <p:extLst>
      <p:ext uri="{BB962C8B-B14F-4D97-AF65-F5344CB8AC3E}">
        <p14:creationId xmlns:p14="http://schemas.microsoft.com/office/powerpoint/2010/main" val="605598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1735200" y="163932"/>
            <a:ext cx="6035675" cy="8016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What is Resilience?</a:t>
            </a:r>
          </a:p>
        </p:txBody>
      </p:sp>
      <p:sp>
        <p:nvSpPr>
          <p:cNvPr id="17" name="TextBox 16">
            <a:extLst>
              <a:ext uri="{FF2B5EF4-FFF2-40B4-BE49-F238E27FC236}">
                <a16:creationId xmlns:a16="http://schemas.microsoft.com/office/drawing/2014/main" id="{B9E95BDB-8E27-8E48-44F9-F2CF56DC5861}"/>
              </a:ext>
            </a:extLst>
          </p:cNvPr>
          <p:cNvSpPr txBox="1"/>
          <p:nvPr/>
        </p:nvSpPr>
        <p:spPr>
          <a:xfrm>
            <a:off x="1035937" y="2107649"/>
            <a:ext cx="5405120" cy="3139321"/>
          </a:xfrm>
          <a:prstGeom prst="rect">
            <a:avLst/>
          </a:prstGeom>
          <a:noFill/>
        </p:spPr>
        <p:txBody>
          <a:bodyPr wrap="square" rtlCol="0">
            <a:spAutoFit/>
          </a:bodyPr>
          <a:lstStyle/>
          <a:p>
            <a:pPr>
              <a:spcBef>
                <a:spcPts val="1200"/>
              </a:spcBef>
              <a:spcAft>
                <a:spcPts val="1200"/>
              </a:spcAft>
              <a:tabLst>
                <a:tab pos="333375" algn="l"/>
                <a:tab pos="735013" algn="l"/>
              </a:tabLst>
            </a:pPr>
            <a:r>
              <a:rPr lang="en-US" sz="2400" dirty="0">
                <a:effectLst/>
              </a:rPr>
              <a:t>“The ability to bounce forward; absorb, recover and get better in the face of short-term shocks like hurricanes or infrastructure failures and long-term stressors like affordable housing, aging infrastructure, shifting economic trends and climate change ”.</a:t>
            </a:r>
          </a:p>
          <a:p>
            <a:pPr>
              <a:spcAft>
                <a:spcPts val="1200"/>
              </a:spcAft>
              <a:tabLst>
                <a:tab pos="333375" algn="l"/>
                <a:tab pos="735013" algn="l"/>
              </a:tabLst>
            </a:pPr>
            <a:endParaRPr lang="en-US" sz="2000" dirty="0">
              <a:effectLst/>
            </a:endParaRP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pic>
        <p:nvPicPr>
          <p:cNvPr id="1026" name="Picture 2" descr="Building Community Resilience in CVE – ISSDM">
            <a:extLst>
              <a:ext uri="{FF2B5EF4-FFF2-40B4-BE49-F238E27FC236}">
                <a16:creationId xmlns:a16="http://schemas.microsoft.com/office/drawing/2014/main" id="{6A2F02A9-9FE3-FA4A-9EF9-9CC5FDEB6F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0092" y="1626235"/>
            <a:ext cx="4268948" cy="360553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CE76F7B5-855D-CA08-1AA9-74D260F7C145}"/>
              </a:ext>
            </a:extLst>
          </p:cNvPr>
          <p:cNvSpPr txBox="1"/>
          <p:nvPr/>
        </p:nvSpPr>
        <p:spPr>
          <a:xfrm>
            <a:off x="64513" y="6334780"/>
            <a:ext cx="8287026" cy="523220"/>
          </a:xfrm>
          <a:prstGeom prst="rect">
            <a:avLst/>
          </a:prstGeom>
          <a:noFill/>
        </p:spPr>
        <p:txBody>
          <a:bodyPr wrap="square" rtlCol="0">
            <a:spAutoFit/>
          </a:bodyPr>
          <a:lstStyle/>
          <a:p>
            <a:r>
              <a:rPr lang="en-US" sz="1400" dirty="0"/>
              <a:t>Sources: East Central Florida Regional Resilience Collaborative Strategic Resilience Action Plan (2021), Institute for Security Studies and Development- North Macedonia</a:t>
            </a:r>
            <a:endParaRPr lang="en-US" dirty="0"/>
          </a:p>
        </p:txBody>
      </p:sp>
    </p:spTree>
    <p:extLst>
      <p:ext uri="{BB962C8B-B14F-4D97-AF65-F5344CB8AC3E}">
        <p14:creationId xmlns:p14="http://schemas.microsoft.com/office/powerpoint/2010/main" val="2549021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7" y="176982"/>
            <a:ext cx="6035040"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What is Sustainability?</a:t>
            </a:r>
          </a:p>
        </p:txBody>
      </p:sp>
      <p:sp>
        <p:nvSpPr>
          <p:cNvPr id="17" name="TextBox 16">
            <a:extLst>
              <a:ext uri="{FF2B5EF4-FFF2-40B4-BE49-F238E27FC236}">
                <a16:creationId xmlns:a16="http://schemas.microsoft.com/office/drawing/2014/main" id="{B9E95BDB-8E27-8E48-44F9-F2CF56DC5861}"/>
              </a:ext>
            </a:extLst>
          </p:cNvPr>
          <p:cNvSpPr txBox="1"/>
          <p:nvPr/>
        </p:nvSpPr>
        <p:spPr>
          <a:xfrm>
            <a:off x="690880" y="2193913"/>
            <a:ext cx="5758691" cy="1200329"/>
          </a:xfrm>
          <a:prstGeom prst="rect">
            <a:avLst/>
          </a:prstGeom>
          <a:noFill/>
        </p:spPr>
        <p:txBody>
          <a:bodyPr wrap="square" rtlCol="0">
            <a:spAutoFit/>
          </a:bodyPr>
          <a:lstStyle/>
          <a:p>
            <a:pPr>
              <a:spcBef>
                <a:spcPts val="1200"/>
              </a:spcBef>
              <a:spcAft>
                <a:spcPts val="1200"/>
              </a:spcAft>
              <a:tabLst>
                <a:tab pos="333375" algn="l"/>
                <a:tab pos="735013" algn="l"/>
              </a:tabLst>
            </a:pPr>
            <a:r>
              <a:rPr lang="en-US" sz="2400" dirty="0">
                <a:effectLst/>
              </a:rPr>
              <a:t>Meeting the needs of the present without compromising the ability of future generations to meet their own needs.</a:t>
            </a:r>
            <a:endParaRPr lang="en-US" sz="2000" dirty="0">
              <a:effectLst/>
            </a:endParaRP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pic>
        <p:nvPicPr>
          <p:cNvPr id="1026" name="Picture 2" descr="Illustration of a road with signs indicating future years">
            <a:extLst>
              <a:ext uri="{FF2B5EF4-FFF2-40B4-BE49-F238E27FC236}">
                <a16:creationId xmlns:a16="http://schemas.microsoft.com/office/drawing/2014/main" id="{6A2F02A9-9FE3-FA4A-9EF9-9CC5FDEB6F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5987774" y="1366345"/>
            <a:ext cx="5470018" cy="387012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CE76F7B5-855D-CA08-1AA9-74D260F7C145}"/>
              </a:ext>
            </a:extLst>
          </p:cNvPr>
          <p:cNvSpPr txBox="1"/>
          <p:nvPr/>
        </p:nvSpPr>
        <p:spPr>
          <a:xfrm>
            <a:off x="0" y="6448477"/>
            <a:ext cx="8287026" cy="307777"/>
          </a:xfrm>
          <a:prstGeom prst="rect">
            <a:avLst/>
          </a:prstGeom>
          <a:noFill/>
        </p:spPr>
        <p:txBody>
          <a:bodyPr wrap="square" rtlCol="0">
            <a:spAutoFit/>
          </a:bodyPr>
          <a:lstStyle/>
          <a:p>
            <a:r>
              <a:rPr lang="en-US" sz="1400" dirty="0"/>
              <a:t>Source: United Nations Brundtland Commission (1987)</a:t>
            </a:r>
            <a:endParaRPr lang="en-US" dirty="0"/>
          </a:p>
        </p:txBody>
      </p:sp>
    </p:spTree>
    <p:extLst>
      <p:ext uri="{BB962C8B-B14F-4D97-AF65-F5344CB8AC3E}">
        <p14:creationId xmlns:p14="http://schemas.microsoft.com/office/powerpoint/2010/main" val="905093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Common Terms</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10" name="TextBox 9">
            <a:extLst>
              <a:ext uri="{FF2B5EF4-FFF2-40B4-BE49-F238E27FC236}">
                <a16:creationId xmlns:a16="http://schemas.microsoft.com/office/drawing/2014/main" id="{D9C6824A-5A06-5AE4-6D22-EE56371EDC6C}"/>
              </a:ext>
            </a:extLst>
          </p:cNvPr>
          <p:cNvSpPr txBox="1"/>
          <p:nvPr/>
        </p:nvSpPr>
        <p:spPr>
          <a:xfrm>
            <a:off x="683106" y="1433661"/>
            <a:ext cx="5254123" cy="1138773"/>
          </a:xfrm>
          <a:prstGeom prst="rect">
            <a:avLst/>
          </a:prstGeom>
          <a:solidFill>
            <a:schemeClr val="accent6">
              <a:lumMod val="75000"/>
            </a:schemeClr>
          </a:solidFill>
        </p:spPr>
        <p:txBody>
          <a:bodyPr wrap="square" rtlCol="0">
            <a:spAutoFit/>
          </a:bodyPr>
          <a:lstStyle/>
          <a:p>
            <a:pPr algn="ctr"/>
            <a:r>
              <a:rPr lang="en-US" sz="2800" b="1" dirty="0">
                <a:solidFill>
                  <a:schemeClr val="bg1"/>
                </a:solidFill>
              </a:rPr>
              <a:t>Coastal Flooding</a:t>
            </a:r>
          </a:p>
          <a:p>
            <a:pPr algn="ctr"/>
            <a:r>
              <a:rPr lang="en-US" sz="2000" dirty="0">
                <a:solidFill>
                  <a:schemeClr val="bg1"/>
                </a:solidFill>
              </a:rPr>
              <a:t>Flooding which occurs when water is driven onto land from an adjacent body of water.</a:t>
            </a:r>
          </a:p>
        </p:txBody>
      </p:sp>
      <p:sp>
        <p:nvSpPr>
          <p:cNvPr id="4" name="TextBox 3">
            <a:extLst>
              <a:ext uri="{FF2B5EF4-FFF2-40B4-BE49-F238E27FC236}">
                <a16:creationId xmlns:a16="http://schemas.microsoft.com/office/drawing/2014/main" id="{3C3D20C3-01FE-5CA9-7280-B1A2769336EC}"/>
              </a:ext>
            </a:extLst>
          </p:cNvPr>
          <p:cNvSpPr txBox="1"/>
          <p:nvPr/>
        </p:nvSpPr>
        <p:spPr>
          <a:xfrm>
            <a:off x="631037" y="2833948"/>
            <a:ext cx="5254123" cy="1138773"/>
          </a:xfrm>
          <a:prstGeom prst="rect">
            <a:avLst/>
          </a:prstGeom>
          <a:solidFill>
            <a:schemeClr val="accent6">
              <a:lumMod val="75000"/>
            </a:schemeClr>
          </a:solidFill>
        </p:spPr>
        <p:txBody>
          <a:bodyPr wrap="square" rtlCol="0">
            <a:spAutoFit/>
          </a:bodyPr>
          <a:lstStyle/>
          <a:p>
            <a:pPr algn="ctr"/>
            <a:r>
              <a:rPr lang="en-US" sz="2800" b="1" dirty="0">
                <a:solidFill>
                  <a:schemeClr val="bg1"/>
                </a:solidFill>
              </a:rPr>
              <a:t>Flash Flood</a:t>
            </a:r>
          </a:p>
          <a:p>
            <a:pPr algn="ctr"/>
            <a:r>
              <a:rPr lang="en-US" sz="2000" dirty="0">
                <a:solidFill>
                  <a:schemeClr val="bg1"/>
                </a:solidFill>
              </a:rPr>
              <a:t>A flood caused by heavy or excessive rainfall in a short period of time, generally less than 6 hours.</a:t>
            </a:r>
          </a:p>
        </p:txBody>
      </p:sp>
      <p:sp>
        <p:nvSpPr>
          <p:cNvPr id="6" name="TextBox 5">
            <a:extLst>
              <a:ext uri="{FF2B5EF4-FFF2-40B4-BE49-F238E27FC236}">
                <a16:creationId xmlns:a16="http://schemas.microsoft.com/office/drawing/2014/main" id="{D06A76E8-C8FE-A1C7-A0FE-524B4D58D1DB}"/>
              </a:ext>
            </a:extLst>
          </p:cNvPr>
          <p:cNvSpPr txBox="1"/>
          <p:nvPr/>
        </p:nvSpPr>
        <p:spPr>
          <a:xfrm>
            <a:off x="631036" y="4197880"/>
            <a:ext cx="5254123" cy="1138773"/>
          </a:xfrm>
          <a:prstGeom prst="rect">
            <a:avLst/>
          </a:prstGeom>
          <a:solidFill>
            <a:schemeClr val="accent6">
              <a:lumMod val="75000"/>
            </a:schemeClr>
          </a:solidFill>
        </p:spPr>
        <p:txBody>
          <a:bodyPr wrap="square" rtlCol="0">
            <a:spAutoFit/>
          </a:bodyPr>
          <a:lstStyle/>
          <a:p>
            <a:pPr algn="ctr"/>
            <a:r>
              <a:rPr lang="en-US" sz="2800" b="1" dirty="0">
                <a:solidFill>
                  <a:schemeClr val="bg1"/>
                </a:solidFill>
              </a:rPr>
              <a:t>King Tide</a:t>
            </a:r>
          </a:p>
          <a:p>
            <a:pPr algn="ctr"/>
            <a:r>
              <a:rPr lang="en-US" sz="2000" dirty="0">
                <a:solidFill>
                  <a:schemeClr val="bg1"/>
                </a:solidFill>
              </a:rPr>
              <a:t>The highest predicted high tide of the year at a costal location.</a:t>
            </a:r>
          </a:p>
        </p:txBody>
      </p:sp>
      <p:sp>
        <p:nvSpPr>
          <p:cNvPr id="12" name="TextBox 11">
            <a:extLst>
              <a:ext uri="{FF2B5EF4-FFF2-40B4-BE49-F238E27FC236}">
                <a16:creationId xmlns:a16="http://schemas.microsoft.com/office/drawing/2014/main" id="{55D67721-42CB-6B45-0575-5EC2E07E4990}"/>
              </a:ext>
            </a:extLst>
          </p:cNvPr>
          <p:cNvSpPr txBox="1"/>
          <p:nvPr/>
        </p:nvSpPr>
        <p:spPr>
          <a:xfrm>
            <a:off x="631036" y="5542245"/>
            <a:ext cx="5254123" cy="1138773"/>
          </a:xfrm>
          <a:prstGeom prst="rect">
            <a:avLst/>
          </a:prstGeom>
          <a:solidFill>
            <a:schemeClr val="accent6">
              <a:lumMod val="75000"/>
            </a:schemeClr>
          </a:solidFill>
        </p:spPr>
        <p:txBody>
          <a:bodyPr wrap="square" rtlCol="0">
            <a:spAutoFit/>
          </a:bodyPr>
          <a:lstStyle/>
          <a:p>
            <a:pPr algn="ctr"/>
            <a:r>
              <a:rPr lang="en-US" sz="2800" b="1" dirty="0">
                <a:solidFill>
                  <a:schemeClr val="bg1"/>
                </a:solidFill>
              </a:rPr>
              <a:t>Sea Level Rise</a:t>
            </a:r>
          </a:p>
          <a:p>
            <a:pPr algn="ctr"/>
            <a:r>
              <a:rPr lang="en-US" sz="2000" dirty="0">
                <a:solidFill>
                  <a:schemeClr val="bg1"/>
                </a:solidFill>
              </a:rPr>
              <a:t>An observed increase in the average local sea level or global sea level trend.</a:t>
            </a:r>
          </a:p>
        </p:txBody>
      </p:sp>
      <p:sp>
        <p:nvSpPr>
          <p:cNvPr id="13" name="TextBox 12">
            <a:extLst>
              <a:ext uri="{FF2B5EF4-FFF2-40B4-BE49-F238E27FC236}">
                <a16:creationId xmlns:a16="http://schemas.microsoft.com/office/drawing/2014/main" id="{6F288A2C-EE0C-F113-F062-F05C66384FE1}"/>
              </a:ext>
            </a:extLst>
          </p:cNvPr>
          <p:cNvSpPr txBox="1"/>
          <p:nvPr/>
        </p:nvSpPr>
        <p:spPr>
          <a:xfrm>
            <a:off x="6254773" y="1433661"/>
            <a:ext cx="5254123" cy="1446550"/>
          </a:xfrm>
          <a:prstGeom prst="rect">
            <a:avLst/>
          </a:prstGeom>
          <a:solidFill>
            <a:schemeClr val="accent6">
              <a:lumMod val="75000"/>
            </a:schemeClr>
          </a:solidFill>
        </p:spPr>
        <p:txBody>
          <a:bodyPr wrap="square" rtlCol="0">
            <a:spAutoFit/>
          </a:bodyPr>
          <a:lstStyle/>
          <a:p>
            <a:pPr algn="ctr"/>
            <a:r>
              <a:rPr lang="en-US" sz="2800" b="1" dirty="0">
                <a:solidFill>
                  <a:schemeClr val="bg1"/>
                </a:solidFill>
              </a:rPr>
              <a:t>Storm Surge</a:t>
            </a:r>
          </a:p>
          <a:p>
            <a:pPr algn="ctr"/>
            <a:r>
              <a:rPr lang="en-US" sz="2000" dirty="0">
                <a:solidFill>
                  <a:schemeClr val="bg1"/>
                </a:solidFill>
              </a:rPr>
              <a:t>An abnormal rise of water generated by a storm over and above the predicted astronomical (regular) tides. </a:t>
            </a:r>
          </a:p>
        </p:txBody>
      </p:sp>
      <p:sp>
        <p:nvSpPr>
          <p:cNvPr id="14" name="TextBox 13">
            <a:extLst>
              <a:ext uri="{FF2B5EF4-FFF2-40B4-BE49-F238E27FC236}">
                <a16:creationId xmlns:a16="http://schemas.microsoft.com/office/drawing/2014/main" id="{4E9C4754-083B-29D3-CAEA-2F0F6930392D}"/>
              </a:ext>
            </a:extLst>
          </p:cNvPr>
          <p:cNvSpPr txBox="1"/>
          <p:nvPr/>
        </p:nvSpPr>
        <p:spPr>
          <a:xfrm>
            <a:off x="6254772" y="3184319"/>
            <a:ext cx="5254123" cy="1446550"/>
          </a:xfrm>
          <a:prstGeom prst="rect">
            <a:avLst/>
          </a:prstGeom>
          <a:solidFill>
            <a:schemeClr val="accent6">
              <a:lumMod val="75000"/>
            </a:schemeClr>
          </a:solidFill>
        </p:spPr>
        <p:txBody>
          <a:bodyPr wrap="square" rtlCol="0">
            <a:spAutoFit/>
          </a:bodyPr>
          <a:lstStyle/>
          <a:p>
            <a:pPr algn="ctr"/>
            <a:r>
              <a:rPr lang="en-US" sz="2800" b="1" dirty="0">
                <a:solidFill>
                  <a:schemeClr val="bg1"/>
                </a:solidFill>
              </a:rPr>
              <a:t>Stormwater Runoff</a:t>
            </a:r>
          </a:p>
          <a:p>
            <a:pPr algn="ctr"/>
            <a:r>
              <a:rPr lang="en-US" sz="2000" dirty="0">
                <a:solidFill>
                  <a:schemeClr val="bg1"/>
                </a:solidFill>
              </a:rPr>
              <a:t>Occurs when precipitation flows over land or impervious surfaces and does not penetrate the ground.</a:t>
            </a:r>
          </a:p>
        </p:txBody>
      </p:sp>
    </p:spTree>
    <p:extLst>
      <p:ext uri="{BB962C8B-B14F-4D97-AF65-F5344CB8AC3E}">
        <p14:creationId xmlns:p14="http://schemas.microsoft.com/office/powerpoint/2010/main" val="673906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What is Adaptation Planning?</a:t>
            </a:r>
          </a:p>
        </p:txBody>
      </p:sp>
      <p:sp>
        <p:nvSpPr>
          <p:cNvPr id="17" name="TextBox 16">
            <a:extLst>
              <a:ext uri="{FF2B5EF4-FFF2-40B4-BE49-F238E27FC236}">
                <a16:creationId xmlns:a16="http://schemas.microsoft.com/office/drawing/2014/main" id="{B9E95BDB-8E27-8E48-44F9-F2CF56DC5861}"/>
              </a:ext>
            </a:extLst>
          </p:cNvPr>
          <p:cNvSpPr txBox="1"/>
          <p:nvPr/>
        </p:nvSpPr>
        <p:spPr>
          <a:xfrm>
            <a:off x="312421" y="1533465"/>
            <a:ext cx="5976171" cy="4555093"/>
          </a:xfrm>
          <a:prstGeom prst="rect">
            <a:avLst/>
          </a:prstGeom>
          <a:noFill/>
        </p:spPr>
        <p:txBody>
          <a:bodyPr wrap="square" rtlCol="0">
            <a:spAutoFit/>
          </a:bodyPr>
          <a:lstStyle/>
          <a:p>
            <a:pPr>
              <a:spcBef>
                <a:spcPts val="600"/>
              </a:spcBef>
            </a:pPr>
            <a:r>
              <a:rPr lang="en-US" sz="2000" b="1" dirty="0"/>
              <a:t>Section 380.093 F.S.</a:t>
            </a:r>
          </a:p>
          <a:p>
            <a:pPr>
              <a:spcBef>
                <a:spcPts val="600"/>
              </a:spcBef>
            </a:pPr>
            <a:r>
              <a:rPr lang="en-US" sz="2000" dirty="0"/>
              <a:t>A coordinated approach to maximize the benefit of efforts to address flooding impacts and improve the State’s resilience to flooding and sea level rise.</a:t>
            </a:r>
          </a:p>
          <a:p>
            <a:pPr marL="342900" indent="-342900">
              <a:spcBef>
                <a:spcPts val="600"/>
              </a:spcBef>
              <a:buFont typeface="Arial" panose="020B0604020202020204" pitchFamily="34" charset="0"/>
              <a:buChar char="•"/>
            </a:pPr>
            <a:r>
              <a:rPr lang="en-US" sz="2000" dirty="0"/>
              <a:t>Establishes the Resilient Florida Program </a:t>
            </a:r>
          </a:p>
          <a:p>
            <a:pPr marL="342900" indent="-342900">
              <a:spcBef>
                <a:spcPts val="600"/>
              </a:spcBef>
              <a:buFont typeface="Arial" panose="020B0604020202020204" pitchFamily="34" charset="0"/>
              <a:buChar char="•"/>
            </a:pPr>
            <a:r>
              <a:rPr lang="en-US" sz="2000" dirty="0"/>
              <a:t>Includes a Statewide Resilience Plan</a:t>
            </a:r>
          </a:p>
          <a:p>
            <a:pPr marL="342900" indent="-342900">
              <a:spcBef>
                <a:spcPts val="600"/>
              </a:spcBef>
              <a:buFont typeface="Arial" panose="020B0604020202020204" pitchFamily="34" charset="0"/>
              <a:buChar char="•"/>
            </a:pPr>
            <a:r>
              <a:rPr lang="en-US" sz="2000" dirty="0"/>
              <a:t>Includes a Comprehensive Statewide Flood Vulnerability  and Sea Level Rise Dataset Report </a:t>
            </a:r>
          </a:p>
          <a:p>
            <a:pPr marL="342900" indent="-342900">
              <a:spcBef>
                <a:spcPts val="600"/>
              </a:spcBef>
              <a:buFont typeface="Arial" panose="020B0604020202020204" pitchFamily="34" charset="0"/>
              <a:buChar char="•"/>
            </a:pPr>
            <a:endParaRPr lang="en-US" sz="2000" dirty="0"/>
          </a:p>
          <a:p>
            <a:pPr>
              <a:spcBef>
                <a:spcPts val="600"/>
              </a:spcBef>
            </a:pPr>
            <a:r>
              <a:rPr lang="en-US" sz="2000" dirty="0"/>
              <a:t>Provides requirements for local vulnerability assessments to ensure a  cohesive planning process for future inclusion in the Statewide Resilience Plan. </a:t>
            </a:r>
          </a:p>
          <a:p>
            <a:pPr>
              <a:spcAft>
                <a:spcPts val="1200"/>
              </a:spcAft>
              <a:tabLst>
                <a:tab pos="333375" algn="l"/>
                <a:tab pos="735013" algn="l"/>
              </a:tabLst>
            </a:pPr>
            <a:endParaRPr lang="en-US" sz="2000" dirty="0">
              <a:effectLst/>
            </a:endParaRP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4" name="TextBox 3">
            <a:extLst>
              <a:ext uri="{FF2B5EF4-FFF2-40B4-BE49-F238E27FC236}">
                <a16:creationId xmlns:a16="http://schemas.microsoft.com/office/drawing/2014/main" id="{B91F075C-930B-80AB-DAB3-A52E799E9158}"/>
              </a:ext>
            </a:extLst>
          </p:cNvPr>
          <p:cNvSpPr txBox="1"/>
          <p:nvPr/>
        </p:nvSpPr>
        <p:spPr>
          <a:xfrm>
            <a:off x="6887497" y="1501091"/>
            <a:ext cx="5124817" cy="1200329"/>
          </a:xfrm>
          <a:prstGeom prst="rect">
            <a:avLst/>
          </a:prstGeom>
          <a:noFill/>
        </p:spPr>
        <p:txBody>
          <a:bodyPr wrap="square" rtlCol="0">
            <a:spAutoFit/>
          </a:bodyPr>
          <a:lstStyle/>
          <a:p>
            <a:r>
              <a:rPr lang="en-US" dirty="0"/>
              <a:t>Climate Adaptation is the “adjustment of human and environmental behaviors, interactions, and systems to better respond to and reduce the impacts of climate change”.</a:t>
            </a:r>
          </a:p>
        </p:txBody>
      </p:sp>
      <p:pic>
        <p:nvPicPr>
          <p:cNvPr id="5" name="Picture 4" descr="A building surrounded by palm trees with floodwaters at the base and blowing in strong wind">
            <a:extLst>
              <a:ext uri="{FF2B5EF4-FFF2-40B4-BE49-F238E27FC236}">
                <a16:creationId xmlns:a16="http://schemas.microsoft.com/office/drawing/2014/main" id="{0EBDA9A7-3A55-EBB6-02D1-BD8C0996728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bwMode="auto">
          <a:xfrm rot="5400000">
            <a:off x="8154886" y="2578124"/>
            <a:ext cx="2512406" cy="2830812"/>
          </a:xfrm>
          <a:prstGeom prst="rect">
            <a:avLst/>
          </a:prstGeom>
          <a:noFill/>
          <a:ln>
            <a:noFill/>
          </a:ln>
          <a:effectLst>
            <a:outerShdw blurRad="50800" dist="38100" dir="2700000" algn="tl" rotWithShape="0">
              <a:prstClr val="black">
                <a:alpha val="40000"/>
              </a:prstClr>
            </a:outerShdw>
          </a:effectLst>
        </p:spPr>
      </p:pic>
      <p:sp>
        <p:nvSpPr>
          <p:cNvPr id="15" name="TextBox 14">
            <a:extLst>
              <a:ext uri="{FF2B5EF4-FFF2-40B4-BE49-F238E27FC236}">
                <a16:creationId xmlns:a16="http://schemas.microsoft.com/office/drawing/2014/main" id="{F1E0EC51-1014-196C-29CF-8E6D4E002D1C}"/>
              </a:ext>
            </a:extLst>
          </p:cNvPr>
          <p:cNvSpPr txBox="1"/>
          <p:nvPr/>
        </p:nvSpPr>
        <p:spPr>
          <a:xfrm>
            <a:off x="101600" y="6448477"/>
            <a:ext cx="8239760" cy="307777"/>
          </a:xfrm>
          <a:prstGeom prst="rect">
            <a:avLst/>
          </a:prstGeom>
          <a:noFill/>
        </p:spPr>
        <p:txBody>
          <a:bodyPr wrap="square" rtlCol="0">
            <a:spAutoFit/>
          </a:bodyPr>
          <a:lstStyle/>
          <a:p>
            <a:r>
              <a:rPr lang="en-US" sz="1400" dirty="0">
                <a:latin typeface="Helvetica" pitchFamily="2" charset="0"/>
              </a:rPr>
              <a:t>Sources: Climate Smart Florida</a:t>
            </a:r>
            <a:endParaRPr lang="en-US" dirty="0"/>
          </a:p>
        </p:txBody>
      </p:sp>
    </p:spTree>
    <p:extLst>
      <p:ext uri="{BB962C8B-B14F-4D97-AF65-F5344CB8AC3E}">
        <p14:creationId xmlns:p14="http://schemas.microsoft.com/office/powerpoint/2010/main" val="17810009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13" name="Title 12">
            <a:extLst>
              <a:ext uri="{FF2B5EF4-FFF2-40B4-BE49-F238E27FC236}">
                <a16:creationId xmlns:a16="http://schemas.microsoft.com/office/drawing/2014/main" id="{566CBEDD-D75F-2B32-4A92-F942BD5813A3}"/>
              </a:ext>
            </a:extLst>
          </p:cNvPr>
          <p:cNvSpPr txBox="1">
            <a:spLocks noGrp="1"/>
          </p:cNvSpPr>
          <p:nvPr>
            <p:ph type="title" idx="4294967295"/>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Components of Adaptation Planning</a:t>
            </a:r>
          </a:p>
        </p:txBody>
      </p:sp>
      <p:pic>
        <p:nvPicPr>
          <p:cNvPr id="4" name="Picture 3" descr="Diagram showing the sequence of components for adaptation planning:&#10;1. Context&#10;2. Vulnerability Assessment&#10;3. Adaptation Strategies&#10;4. Implementation Strategies">
            <a:extLst>
              <a:ext uri="{FF2B5EF4-FFF2-40B4-BE49-F238E27FC236}">
                <a16:creationId xmlns:a16="http://schemas.microsoft.com/office/drawing/2014/main" id="{8FD8024A-43A2-9047-A258-52E533EC6879}"/>
              </a:ext>
            </a:extLst>
          </p:cNvPr>
          <p:cNvPicPr>
            <a:picLocks noChangeAspect="1"/>
          </p:cNvPicPr>
          <p:nvPr/>
        </p:nvPicPr>
        <p:blipFill rotWithShape="1">
          <a:blip r:embed="rId5"/>
          <a:srcRect l="4051" r="2733"/>
          <a:stretch/>
        </p:blipFill>
        <p:spPr>
          <a:xfrm>
            <a:off x="0" y="1114172"/>
            <a:ext cx="8347934" cy="5534054"/>
          </a:xfrm>
          <a:prstGeom prst="rect">
            <a:avLst/>
          </a:prstGeom>
        </p:spPr>
      </p:pic>
      <p:sp>
        <p:nvSpPr>
          <p:cNvPr id="10" name="TextBox 9">
            <a:extLst>
              <a:ext uri="{FF2B5EF4-FFF2-40B4-BE49-F238E27FC236}">
                <a16:creationId xmlns:a16="http://schemas.microsoft.com/office/drawing/2014/main" id="{B4A9B3BC-AB56-4E9C-F278-E49FC8C46556}"/>
              </a:ext>
            </a:extLst>
          </p:cNvPr>
          <p:cNvSpPr txBox="1"/>
          <p:nvPr/>
        </p:nvSpPr>
        <p:spPr>
          <a:xfrm>
            <a:off x="8069761" y="4243107"/>
            <a:ext cx="3548498" cy="307777"/>
          </a:xfrm>
          <a:prstGeom prst="rect">
            <a:avLst/>
          </a:prstGeom>
          <a:noFill/>
        </p:spPr>
        <p:txBody>
          <a:bodyPr wrap="square">
            <a:spAutoFit/>
          </a:bodyPr>
          <a:lstStyle/>
          <a:p>
            <a:r>
              <a:rPr lang="en-US" sz="1400" dirty="0"/>
              <a:t>Florida Adaptation Planning Guidebook, 2018</a:t>
            </a:r>
          </a:p>
        </p:txBody>
      </p:sp>
      <p:pic>
        <p:nvPicPr>
          <p:cNvPr id="5" name="Picture 4" descr="Cover of the Florida Adaptation Planning Guidebook">
            <a:extLst>
              <a:ext uri="{FF2B5EF4-FFF2-40B4-BE49-F238E27FC236}">
                <a16:creationId xmlns:a16="http://schemas.microsoft.com/office/drawing/2014/main" id="{DE6A6E18-6655-52F7-9BAF-ECB042123D76}"/>
              </a:ext>
            </a:extLst>
          </p:cNvPr>
          <p:cNvPicPr>
            <a:picLocks noChangeAspect="1"/>
          </p:cNvPicPr>
          <p:nvPr/>
        </p:nvPicPr>
        <p:blipFill>
          <a:blip r:embed="rId6"/>
          <a:stretch>
            <a:fillRect/>
          </a:stretch>
        </p:blipFill>
        <p:spPr>
          <a:xfrm>
            <a:off x="8069761" y="1564206"/>
            <a:ext cx="3440864" cy="25699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71569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Benefits of Adaptation Planning</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4" name="TextBox 3">
            <a:extLst>
              <a:ext uri="{FF2B5EF4-FFF2-40B4-BE49-F238E27FC236}">
                <a16:creationId xmlns:a16="http://schemas.microsoft.com/office/drawing/2014/main" id="{D140708C-2539-DAC0-1C5F-0AEBF8544877}"/>
              </a:ext>
            </a:extLst>
          </p:cNvPr>
          <p:cNvSpPr txBox="1"/>
          <p:nvPr/>
        </p:nvSpPr>
        <p:spPr>
          <a:xfrm>
            <a:off x="420409" y="1238512"/>
            <a:ext cx="7082074" cy="5632311"/>
          </a:xfrm>
          <a:prstGeom prst="rect">
            <a:avLst/>
          </a:prstGeom>
          <a:noFill/>
        </p:spPr>
        <p:txBody>
          <a:bodyPr wrap="square" rtlCol="0">
            <a:spAutoFit/>
          </a:bodyPr>
          <a:lstStyle/>
          <a:p>
            <a:pPr>
              <a:spcBef>
                <a:spcPts val="600"/>
              </a:spcBef>
            </a:pPr>
            <a:r>
              <a:rPr lang="en-US" sz="2000" dirty="0"/>
              <a:t>Sea level rise has the potential to alter a variety of key Florida industries: </a:t>
            </a:r>
          </a:p>
          <a:p>
            <a:pPr marL="342900" indent="-342900">
              <a:spcBef>
                <a:spcPts val="600"/>
              </a:spcBef>
              <a:buFont typeface="Arial" panose="020B0604020202020204" pitchFamily="34" charset="0"/>
              <a:buChar char="•"/>
            </a:pPr>
            <a:r>
              <a:rPr lang="en-US" sz="2000" dirty="0"/>
              <a:t>Ocean tourism</a:t>
            </a:r>
          </a:p>
          <a:p>
            <a:pPr marL="342900" indent="-342900">
              <a:spcBef>
                <a:spcPts val="600"/>
              </a:spcBef>
              <a:buFont typeface="Arial" panose="020B0604020202020204" pitchFamily="34" charset="0"/>
              <a:buChar char="•"/>
            </a:pPr>
            <a:r>
              <a:rPr lang="en-US" sz="2000" dirty="0"/>
              <a:t>Recreation</a:t>
            </a:r>
          </a:p>
          <a:p>
            <a:pPr marL="342900" indent="-342900">
              <a:spcBef>
                <a:spcPts val="600"/>
              </a:spcBef>
              <a:buFont typeface="Arial" panose="020B0604020202020204" pitchFamily="34" charset="0"/>
              <a:buChar char="•"/>
            </a:pPr>
            <a:r>
              <a:rPr lang="en-US" sz="2000" dirty="0"/>
              <a:t>Water transportation</a:t>
            </a:r>
          </a:p>
          <a:p>
            <a:pPr marL="342900" indent="-342900">
              <a:spcBef>
                <a:spcPts val="600"/>
              </a:spcBef>
              <a:buFont typeface="Arial" panose="020B0604020202020204" pitchFamily="34" charset="0"/>
              <a:buChar char="•"/>
            </a:pPr>
            <a:r>
              <a:rPr lang="en-US" sz="2000" dirty="0"/>
              <a:t>Marine</a:t>
            </a:r>
          </a:p>
          <a:p>
            <a:pPr marL="342900" indent="-342900">
              <a:spcBef>
                <a:spcPts val="600"/>
              </a:spcBef>
              <a:buFont typeface="Arial" panose="020B0604020202020204" pitchFamily="34" charset="0"/>
              <a:buChar char="•"/>
            </a:pPr>
            <a:r>
              <a:rPr lang="en-US" sz="2000" dirty="0"/>
              <a:t>Fishing/living resources</a:t>
            </a:r>
          </a:p>
          <a:p>
            <a:pPr>
              <a:spcBef>
                <a:spcPts val="600"/>
              </a:spcBef>
            </a:pPr>
            <a:r>
              <a:rPr lang="en-US" sz="2000" dirty="0"/>
              <a:t>To maximize returns and benefits, Florida communities are considering the impacts of sea level rise on coastal infrastructure and environments.</a:t>
            </a:r>
          </a:p>
          <a:p>
            <a:pPr>
              <a:spcBef>
                <a:spcPts val="600"/>
              </a:spcBef>
            </a:pPr>
            <a:endParaRPr lang="en-US" sz="700" dirty="0"/>
          </a:p>
          <a:p>
            <a:pPr>
              <a:spcBef>
                <a:spcPts val="600"/>
              </a:spcBef>
            </a:pPr>
            <a:r>
              <a:rPr lang="en-US" sz="2000" dirty="0"/>
              <a:t>Sea level rise affects the safety and well-being of the community in many ways:</a:t>
            </a:r>
          </a:p>
          <a:p>
            <a:pPr marL="285750" indent="-285750">
              <a:spcBef>
                <a:spcPts val="600"/>
              </a:spcBef>
              <a:buFont typeface="Arial" panose="020B0604020202020204" pitchFamily="34" charset="0"/>
              <a:buChar char="•"/>
            </a:pPr>
            <a:r>
              <a:rPr lang="en-US" sz="2000" dirty="0"/>
              <a:t>Halting local business/economy. </a:t>
            </a:r>
          </a:p>
          <a:p>
            <a:pPr marL="285750" indent="-285750">
              <a:spcBef>
                <a:spcPts val="600"/>
              </a:spcBef>
              <a:buFont typeface="Arial" panose="020B0604020202020204" pitchFamily="34" charset="0"/>
              <a:buChar char="•"/>
            </a:pPr>
            <a:r>
              <a:rPr lang="en-US" sz="2000" dirty="0"/>
              <a:t>Damaging homes/apartments/roadways. </a:t>
            </a:r>
          </a:p>
          <a:p>
            <a:pPr marL="285750" indent="-285750">
              <a:spcBef>
                <a:spcPts val="600"/>
              </a:spcBef>
              <a:buFont typeface="Arial" panose="020B0604020202020204" pitchFamily="34" charset="0"/>
              <a:buChar char="•"/>
            </a:pPr>
            <a:r>
              <a:rPr lang="en-US" sz="2000" dirty="0"/>
              <a:t>Eroding coastlines and natural flood buffers. </a:t>
            </a:r>
            <a:endParaRPr lang="en-US" sz="1600" spc="-150" dirty="0">
              <a:cs typeface="Calibri" panose="020F0502020204030204" pitchFamily="34" charset="0"/>
            </a:endParaRPr>
          </a:p>
        </p:txBody>
      </p:sp>
      <p:grpSp>
        <p:nvGrpSpPr>
          <p:cNvPr id="5" name="Group 4" descr="Example aerial photo from the NOAA sea-level-rise on-line viewer, with a red circle around the location of Volusai County">
            <a:extLst>
              <a:ext uri="{FF2B5EF4-FFF2-40B4-BE49-F238E27FC236}">
                <a16:creationId xmlns:a16="http://schemas.microsoft.com/office/drawing/2014/main" id="{FC9285D2-473D-7AC0-4F6D-7BE03839A244}"/>
              </a:ext>
            </a:extLst>
          </p:cNvPr>
          <p:cNvGrpSpPr/>
          <p:nvPr/>
        </p:nvGrpSpPr>
        <p:grpSpPr>
          <a:xfrm>
            <a:off x="7597525" y="1517166"/>
            <a:ext cx="4168653" cy="2948818"/>
            <a:chOff x="7597525" y="1517166"/>
            <a:chExt cx="4168653" cy="2948818"/>
          </a:xfrm>
        </p:grpSpPr>
        <p:pic>
          <p:nvPicPr>
            <p:cNvPr id="12" name="Picture 11">
              <a:extLst>
                <a:ext uri="{FF2B5EF4-FFF2-40B4-BE49-F238E27FC236}">
                  <a16:creationId xmlns:a16="http://schemas.microsoft.com/office/drawing/2014/main" id="{97E441FE-76F7-E66F-8D73-539EE39047C3}"/>
                </a:ext>
              </a:extLst>
            </p:cNvPr>
            <p:cNvPicPr>
              <a:picLocks noChangeAspect="1"/>
            </p:cNvPicPr>
            <p:nvPr/>
          </p:nvPicPr>
          <p:blipFill>
            <a:blip r:embed="rId5"/>
            <a:stretch>
              <a:fillRect/>
            </a:stretch>
          </p:blipFill>
          <p:spPr>
            <a:xfrm>
              <a:off x="7597525" y="1517166"/>
              <a:ext cx="4168653" cy="2948818"/>
            </a:xfrm>
            <a:prstGeom prst="rect">
              <a:avLst/>
            </a:prstGeom>
          </p:spPr>
        </p:pic>
        <p:sp>
          <p:nvSpPr>
            <p:cNvPr id="13" name="Oval 12">
              <a:extLst>
                <a:ext uri="{FF2B5EF4-FFF2-40B4-BE49-F238E27FC236}">
                  <a16:creationId xmlns:a16="http://schemas.microsoft.com/office/drawing/2014/main" id="{9872ED66-DFD5-7BB6-96C4-2AE83ABBBEC3}"/>
                </a:ext>
              </a:extLst>
            </p:cNvPr>
            <p:cNvSpPr/>
            <p:nvPr/>
          </p:nvSpPr>
          <p:spPr>
            <a:xfrm>
              <a:off x="9129713" y="2057400"/>
              <a:ext cx="2243137" cy="234436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TextBox 13">
            <a:extLst>
              <a:ext uri="{FF2B5EF4-FFF2-40B4-BE49-F238E27FC236}">
                <a16:creationId xmlns:a16="http://schemas.microsoft.com/office/drawing/2014/main" id="{79A6F3F8-2520-FB05-AC76-58863A366F64}"/>
              </a:ext>
            </a:extLst>
          </p:cNvPr>
          <p:cNvSpPr txBox="1"/>
          <p:nvPr/>
        </p:nvSpPr>
        <p:spPr>
          <a:xfrm>
            <a:off x="7502483" y="4510723"/>
            <a:ext cx="3548498" cy="307777"/>
          </a:xfrm>
          <a:prstGeom prst="rect">
            <a:avLst/>
          </a:prstGeom>
          <a:noFill/>
        </p:spPr>
        <p:txBody>
          <a:bodyPr wrap="square">
            <a:spAutoFit/>
          </a:bodyPr>
          <a:lstStyle/>
          <a:p>
            <a:r>
              <a:rPr lang="en-US" sz="1400" dirty="0"/>
              <a:t>NOAA SLR Viewer</a:t>
            </a:r>
          </a:p>
        </p:txBody>
      </p:sp>
    </p:spTree>
    <p:extLst>
      <p:ext uri="{BB962C8B-B14F-4D97-AF65-F5344CB8AC3E}">
        <p14:creationId xmlns:p14="http://schemas.microsoft.com/office/powerpoint/2010/main" val="18792466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6" y="14754"/>
            <a:ext cx="9988640"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Example: East Central Florida Regional Resiliency Action Plan</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4" name="TextBox 3">
            <a:extLst>
              <a:ext uri="{FF2B5EF4-FFF2-40B4-BE49-F238E27FC236}">
                <a16:creationId xmlns:a16="http://schemas.microsoft.com/office/drawing/2014/main" id="{6F1C7E32-3185-F7A3-BA29-261FBA93D0F4}"/>
              </a:ext>
            </a:extLst>
          </p:cNvPr>
          <p:cNvSpPr txBox="1"/>
          <p:nvPr/>
        </p:nvSpPr>
        <p:spPr>
          <a:xfrm>
            <a:off x="425822" y="1308609"/>
            <a:ext cx="6065414" cy="5447645"/>
          </a:xfrm>
          <a:prstGeom prst="rect">
            <a:avLst/>
          </a:prstGeom>
          <a:noFill/>
        </p:spPr>
        <p:txBody>
          <a:bodyPr wrap="square" rtlCol="0">
            <a:spAutoFit/>
          </a:bodyPr>
          <a:lstStyle/>
          <a:p>
            <a:pPr>
              <a:spcBef>
                <a:spcPts val="600"/>
              </a:spcBef>
            </a:pPr>
            <a:r>
              <a:rPr lang="en-US" sz="2200" dirty="0">
                <a:effectLst/>
              </a:rPr>
              <a:t>Regional, coordinated approach to identify potential risks to infrastructure, plan for future land uses, and determine appropriate mitigation and adaptation measures to reduce flood risk.</a:t>
            </a:r>
          </a:p>
          <a:p>
            <a:pPr marL="342900" indent="-342900">
              <a:spcBef>
                <a:spcPts val="600"/>
              </a:spcBef>
              <a:buFont typeface="Arial" panose="020B0604020202020204" pitchFamily="34" charset="0"/>
              <a:buChar char="•"/>
            </a:pPr>
            <a:r>
              <a:rPr lang="en-US" sz="2200" dirty="0"/>
              <a:t>Matrix of actions for all levels of government and non-governmental organizations.</a:t>
            </a:r>
          </a:p>
          <a:p>
            <a:pPr marL="342900" indent="-342900">
              <a:spcBef>
                <a:spcPts val="600"/>
              </a:spcBef>
              <a:buFont typeface="Arial" panose="020B0604020202020204" pitchFamily="34" charset="0"/>
              <a:buChar char="•"/>
            </a:pPr>
            <a:r>
              <a:rPr lang="en-US" sz="2200" dirty="0">
                <a:effectLst/>
              </a:rPr>
              <a:t>Actions focus on infrastructure, health, planning, emergency preparedness, </a:t>
            </a:r>
            <a:r>
              <a:rPr lang="en-US" sz="2200" dirty="0"/>
              <a:t>etc.</a:t>
            </a:r>
            <a:endParaRPr lang="en-US" sz="2200" dirty="0">
              <a:effectLst/>
            </a:endParaRPr>
          </a:p>
          <a:p>
            <a:pPr marL="457200" indent="-457200">
              <a:spcBef>
                <a:spcPts val="600"/>
              </a:spcBef>
              <a:buFont typeface="Arial" panose="020B0604020202020204" pitchFamily="34" charset="0"/>
              <a:buChar char="•"/>
            </a:pPr>
            <a:endParaRPr lang="en-US" sz="2200" dirty="0">
              <a:effectLst/>
              <a:highlight>
                <a:srgbClr val="FFFF00"/>
              </a:highlight>
            </a:endParaRPr>
          </a:p>
          <a:p>
            <a:pPr>
              <a:spcBef>
                <a:spcPts val="600"/>
              </a:spcBef>
            </a:pPr>
            <a:r>
              <a:rPr lang="en-US" sz="2200" dirty="0">
                <a:effectLst/>
              </a:rPr>
              <a:t>Goals focus on</a:t>
            </a:r>
            <a:r>
              <a:rPr lang="en-US" sz="2200" dirty="0"/>
              <a:t>:</a:t>
            </a:r>
            <a:endParaRPr lang="en-US" sz="2200" dirty="0">
              <a:effectLst/>
            </a:endParaRPr>
          </a:p>
          <a:p>
            <a:pPr marL="914400" lvl="1" indent="-457200">
              <a:spcBef>
                <a:spcPts val="600"/>
              </a:spcBef>
              <a:buFont typeface="Arial" panose="020B0604020202020204" pitchFamily="34" charset="0"/>
              <a:buChar char="•"/>
            </a:pPr>
            <a:r>
              <a:rPr lang="en-US" sz="2200" dirty="0"/>
              <a:t>Leadership and Strategy</a:t>
            </a:r>
          </a:p>
          <a:p>
            <a:pPr marL="914400" lvl="1" indent="-457200">
              <a:spcBef>
                <a:spcPts val="600"/>
              </a:spcBef>
              <a:buFont typeface="Arial" panose="020B0604020202020204" pitchFamily="34" charset="0"/>
              <a:buChar char="•"/>
            </a:pPr>
            <a:r>
              <a:rPr lang="en-US" sz="2200" dirty="0"/>
              <a:t>Economic and Society</a:t>
            </a:r>
          </a:p>
          <a:p>
            <a:pPr marL="914400" lvl="1" indent="-457200">
              <a:spcBef>
                <a:spcPts val="600"/>
              </a:spcBef>
              <a:buFont typeface="Arial" panose="020B0604020202020204" pitchFamily="34" charset="0"/>
              <a:buChar char="•"/>
            </a:pPr>
            <a:r>
              <a:rPr lang="en-US" sz="2200" dirty="0"/>
              <a:t>Infrastructure and Environment</a:t>
            </a:r>
          </a:p>
          <a:p>
            <a:pPr marL="914400" lvl="1" indent="-457200">
              <a:spcBef>
                <a:spcPts val="600"/>
              </a:spcBef>
              <a:buFont typeface="Arial" panose="020B0604020202020204" pitchFamily="34" charset="0"/>
              <a:buChar char="•"/>
            </a:pPr>
            <a:r>
              <a:rPr lang="en-US" sz="2200" dirty="0"/>
              <a:t>Health and Well Being</a:t>
            </a:r>
          </a:p>
        </p:txBody>
      </p:sp>
      <p:pic>
        <p:nvPicPr>
          <p:cNvPr id="16" name="Picture 15" descr="An example page from the East Central Florida Regional Resiliency Action Plan showing 2070 sea-level rise inundation areas in Volusia County">
            <a:extLst>
              <a:ext uri="{FF2B5EF4-FFF2-40B4-BE49-F238E27FC236}">
                <a16:creationId xmlns:a16="http://schemas.microsoft.com/office/drawing/2014/main" id="{66103228-4C8C-1C30-ED87-563C5DA63344}"/>
              </a:ext>
            </a:extLst>
          </p:cNvPr>
          <p:cNvPicPr>
            <a:picLocks noChangeAspect="1"/>
          </p:cNvPicPr>
          <p:nvPr/>
        </p:nvPicPr>
        <p:blipFill>
          <a:blip r:embed="rId5"/>
          <a:stretch>
            <a:fillRect/>
          </a:stretch>
        </p:blipFill>
        <p:spPr>
          <a:xfrm>
            <a:off x="6762778" y="2688959"/>
            <a:ext cx="3219335" cy="2481638"/>
          </a:xfrm>
          <a:prstGeom prst="rect">
            <a:avLst/>
          </a:prstGeom>
          <a:ln>
            <a:solidFill>
              <a:schemeClr val="tx1"/>
            </a:solidFill>
          </a:ln>
          <a:effectLst>
            <a:outerShdw blurRad="50800" dist="38100" dir="2700000" algn="tl" rotWithShape="0">
              <a:prstClr val="black">
                <a:alpha val="40000"/>
              </a:prstClr>
            </a:outerShdw>
          </a:effectLst>
        </p:spPr>
      </p:pic>
      <p:pic>
        <p:nvPicPr>
          <p:cNvPr id="10" name="Picture 9" descr="Cover of the East Central Florida Regional Resiliency Action Plan">
            <a:extLst>
              <a:ext uri="{FF2B5EF4-FFF2-40B4-BE49-F238E27FC236}">
                <a16:creationId xmlns:a16="http://schemas.microsoft.com/office/drawing/2014/main" id="{76AD8478-A899-1E71-7ADA-23DC4A6DC6B9}"/>
              </a:ext>
            </a:extLst>
          </p:cNvPr>
          <p:cNvPicPr>
            <a:picLocks noChangeAspect="1"/>
          </p:cNvPicPr>
          <p:nvPr/>
        </p:nvPicPr>
        <p:blipFill rotWithShape="1">
          <a:blip r:embed="rId6"/>
          <a:srcRect t="1484" b="1874"/>
          <a:stretch/>
        </p:blipFill>
        <p:spPr>
          <a:xfrm>
            <a:off x="8829003" y="1633158"/>
            <a:ext cx="3182253" cy="2387146"/>
          </a:xfrm>
          <a:prstGeom prst="rect">
            <a:avLst/>
          </a:prstGeom>
          <a:ln>
            <a:solidFill>
              <a:schemeClr val="tx1"/>
            </a:solidFill>
          </a:ln>
          <a:effectLst>
            <a:outerShdw blurRad="50800" dist="38100" dir="2700000" algn="tl" rotWithShape="0">
              <a:prstClr val="black">
                <a:alpha val="40000"/>
              </a:prstClr>
            </a:outerShdw>
          </a:effectLst>
        </p:spPr>
      </p:pic>
      <p:sp>
        <p:nvSpPr>
          <p:cNvPr id="17" name="TextBox 16">
            <a:extLst>
              <a:ext uri="{FF2B5EF4-FFF2-40B4-BE49-F238E27FC236}">
                <a16:creationId xmlns:a16="http://schemas.microsoft.com/office/drawing/2014/main" id="{68E8F8C5-F55A-2474-42BB-FDCF7AF765A0}"/>
              </a:ext>
            </a:extLst>
          </p:cNvPr>
          <p:cNvSpPr txBox="1"/>
          <p:nvPr/>
        </p:nvSpPr>
        <p:spPr>
          <a:xfrm>
            <a:off x="6716747" y="5257156"/>
            <a:ext cx="3265366" cy="523220"/>
          </a:xfrm>
          <a:prstGeom prst="rect">
            <a:avLst/>
          </a:prstGeom>
          <a:noFill/>
        </p:spPr>
        <p:txBody>
          <a:bodyPr wrap="square">
            <a:spAutoFit/>
          </a:bodyPr>
          <a:lstStyle/>
          <a:p>
            <a:r>
              <a:rPr lang="en-US" sz="1400" dirty="0"/>
              <a:t>East Central Florida Regional Resiliency Action Plan (RRAP), 2017</a:t>
            </a:r>
          </a:p>
        </p:txBody>
      </p:sp>
    </p:spTree>
    <p:extLst>
      <p:ext uri="{BB962C8B-B14F-4D97-AF65-F5344CB8AC3E}">
        <p14:creationId xmlns:p14="http://schemas.microsoft.com/office/powerpoint/2010/main" val="106931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1839725" y="176213"/>
            <a:ext cx="8804275" cy="8016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What is Hazard Mitigation?</a:t>
            </a:r>
          </a:p>
        </p:txBody>
      </p:sp>
      <p:sp>
        <p:nvSpPr>
          <p:cNvPr id="17" name="TextBox 16">
            <a:extLst>
              <a:ext uri="{FF2B5EF4-FFF2-40B4-BE49-F238E27FC236}">
                <a16:creationId xmlns:a16="http://schemas.microsoft.com/office/drawing/2014/main" id="{B9E95BDB-8E27-8E48-44F9-F2CF56DC5861}"/>
              </a:ext>
            </a:extLst>
          </p:cNvPr>
          <p:cNvSpPr txBox="1"/>
          <p:nvPr/>
        </p:nvSpPr>
        <p:spPr>
          <a:xfrm>
            <a:off x="604018" y="1579865"/>
            <a:ext cx="6579102" cy="5247590"/>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400" dirty="0"/>
              <a:t>Hazard mitigation is a sustained action taken to reduce or eliminate long-term risk to life and property from a hazard event.</a:t>
            </a:r>
          </a:p>
          <a:p>
            <a:pPr marL="342900" indent="-342900">
              <a:spcBef>
                <a:spcPts val="600"/>
              </a:spcBef>
              <a:spcAft>
                <a:spcPts val="600"/>
              </a:spcAft>
              <a:buFont typeface="Arial" panose="020B0604020202020204" pitchFamily="34" charset="0"/>
              <a:buChar char="•"/>
            </a:pPr>
            <a:r>
              <a:rPr lang="en-US" sz="2400" dirty="0"/>
              <a:t>Hazard mitigation planning refers to the process for identifying community vulnerabilities and risk and then developing long-term strategies for protecting people and property from similar events.</a:t>
            </a:r>
          </a:p>
          <a:p>
            <a:pPr marL="342900" indent="-342900">
              <a:spcBef>
                <a:spcPts val="600"/>
              </a:spcBef>
              <a:spcAft>
                <a:spcPts val="600"/>
              </a:spcAft>
              <a:buFont typeface="Arial" panose="020B0604020202020204" pitchFamily="34" charset="0"/>
              <a:buChar char="•"/>
            </a:pPr>
            <a:r>
              <a:rPr lang="en-US" sz="2400" dirty="0"/>
              <a:t>In Florida, Hazard Mitigation Plans are referred to as the ‘Local Mitigation Strategy’.</a:t>
            </a:r>
          </a:p>
          <a:p>
            <a:pPr>
              <a:spcAft>
                <a:spcPts val="1200"/>
              </a:spcAft>
              <a:tabLst>
                <a:tab pos="333375" algn="l"/>
                <a:tab pos="735013" algn="l"/>
              </a:tabLst>
            </a:pPr>
            <a:endParaRPr lang="en-US" sz="2800" dirty="0">
              <a:effectLst/>
              <a:latin typeface="Helvetica" pitchFamily="2" charset="0"/>
            </a:endParaRPr>
          </a:p>
          <a:p>
            <a:endParaRPr lang="en-US" sz="3200" spc="-150" dirty="0">
              <a:cs typeface="Calibri" panose="020F0502020204030204" pitchFamily="34" charset="0"/>
            </a:endParaRP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pic>
        <p:nvPicPr>
          <p:cNvPr id="4" name="Content Placeholder 5" descr="Diagram showing how preparedness, response, recovery, and mitigation all relate to a hazard event occurrence">
            <a:extLst>
              <a:ext uri="{FF2B5EF4-FFF2-40B4-BE49-F238E27FC236}">
                <a16:creationId xmlns:a16="http://schemas.microsoft.com/office/drawing/2014/main" id="{69C1EFB3-A303-AF87-A900-FD615DD5DE4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980739" y="1579865"/>
            <a:ext cx="3414716" cy="3342351"/>
          </a:xfrm>
          <a:prstGeom prst="rect">
            <a:avLst/>
          </a:prstGeom>
        </p:spPr>
      </p:pic>
      <p:sp>
        <p:nvSpPr>
          <p:cNvPr id="6" name="Star: 12 Points 5">
            <a:extLst>
              <a:ext uri="{FF2B5EF4-FFF2-40B4-BE49-F238E27FC236}">
                <a16:creationId xmlns:a16="http://schemas.microsoft.com/office/drawing/2014/main" id="{64D42DFC-4F81-058F-6599-057EC466727F}"/>
              </a:ext>
            </a:extLst>
          </p:cNvPr>
          <p:cNvSpPr/>
          <p:nvPr/>
        </p:nvSpPr>
        <p:spPr>
          <a:xfrm>
            <a:off x="9852514" y="2312804"/>
            <a:ext cx="1039006" cy="760319"/>
          </a:xfrm>
          <a:prstGeom prst="star12">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Event</a:t>
            </a:r>
          </a:p>
        </p:txBody>
      </p:sp>
    </p:spTree>
    <p:extLst>
      <p:ext uri="{BB962C8B-B14F-4D97-AF65-F5344CB8AC3E}">
        <p14:creationId xmlns:p14="http://schemas.microsoft.com/office/powerpoint/2010/main" val="1080543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13" name="Title 12">
            <a:extLst>
              <a:ext uri="{FF2B5EF4-FFF2-40B4-BE49-F238E27FC236}">
                <a16:creationId xmlns:a16="http://schemas.microsoft.com/office/drawing/2014/main" id="{566CBEDD-D75F-2B32-4A92-F942BD5813A3}"/>
              </a:ext>
            </a:extLst>
          </p:cNvPr>
          <p:cNvSpPr txBox="1">
            <a:spLocks noGrp="1"/>
          </p:cNvSpPr>
          <p:nvPr>
            <p:ph type="title" idx="4294967295"/>
          </p:nvPr>
        </p:nvSpPr>
        <p:spPr>
          <a:xfrm>
            <a:off x="2022616" y="176982"/>
            <a:ext cx="10006824"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Components of a Local Mitigation Strategy</a:t>
            </a:r>
          </a:p>
        </p:txBody>
      </p:sp>
      <p:pic>
        <p:nvPicPr>
          <p:cNvPr id="6" name="Picture 2" descr="Diagram of the nine phases of local hazard mitigation planning&#10;1. Organize resources&#10;2. Conduct capability assessment&#10;3. Update risk assessment&#10;4. Develop mitigation strategy&#10;5. Define plan maintenance&#10;6. Prepare the draft plan&#10;7. Finalize the plan&#10;8. Submit the plan for review&#10;9. Adopt the plan">
            <a:extLst>
              <a:ext uri="{FF2B5EF4-FFF2-40B4-BE49-F238E27FC236}">
                <a16:creationId xmlns:a16="http://schemas.microsoft.com/office/drawing/2014/main" id="{D41C38F0-B131-C8A2-35BE-4CFFA0D099D7}"/>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70181" y="1385484"/>
            <a:ext cx="8198741" cy="5185705"/>
          </a:xfrm>
          <a:prstGeom prst="rect">
            <a:avLst/>
          </a:prstGeom>
          <a:solidFill>
            <a:srgbClr val="FFFFFF"/>
          </a:solidFill>
        </p:spPr>
      </p:pic>
      <p:pic>
        <p:nvPicPr>
          <p:cNvPr id="12" name="Picture 11" descr="Cover of FEMA's local mitigation planning policy guide">
            <a:extLst>
              <a:ext uri="{FF2B5EF4-FFF2-40B4-BE49-F238E27FC236}">
                <a16:creationId xmlns:a16="http://schemas.microsoft.com/office/drawing/2014/main" id="{05801E24-7093-EF3B-AB72-51928E9EEA90}"/>
              </a:ext>
            </a:extLst>
          </p:cNvPr>
          <p:cNvPicPr>
            <a:picLocks noChangeAspect="1"/>
          </p:cNvPicPr>
          <p:nvPr/>
        </p:nvPicPr>
        <p:blipFill>
          <a:blip r:embed="rId6"/>
          <a:stretch>
            <a:fillRect/>
          </a:stretch>
        </p:blipFill>
        <p:spPr>
          <a:xfrm>
            <a:off x="8953675" y="1355994"/>
            <a:ext cx="2356502" cy="2983316"/>
          </a:xfrm>
          <a:prstGeom prst="rect">
            <a:avLst/>
          </a:prstGeom>
          <a:effectLst>
            <a:outerShdw blurRad="50800" dist="38100" dir="2700000" algn="tl" rotWithShape="0">
              <a:prstClr val="black">
                <a:alpha val="40000"/>
              </a:prstClr>
            </a:outerShdw>
          </a:effectLst>
        </p:spPr>
      </p:pic>
      <p:sp>
        <p:nvSpPr>
          <p:cNvPr id="14" name="TextBox 13">
            <a:extLst>
              <a:ext uri="{FF2B5EF4-FFF2-40B4-BE49-F238E27FC236}">
                <a16:creationId xmlns:a16="http://schemas.microsoft.com/office/drawing/2014/main" id="{A8E8171B-E95E-714F-383F-257F1B67FBC9}"/>
              </a:ext>
            </a:extLst>
          </p:cNvPr>
          <p:cNvSpPr txBox="1"/>
          <p:nvPr/>
        </p:nvSpPr>
        <p:spPr>
          <a:xfrm>
            <a:off x="8953676" y="4383067"/>
            <a:ext cx="2356502" cy="523220"/>
          </a:xfrm>
          <a:prstGeom prst="rect">
            <a:avLst/>
          </a:prstGeom>
          <a:noFill/>
        </p:spPr>
        <p:txBody>
          <a:bodyPr wrap="square">
            <a:spAutoFit/>
          </a:bodyPr>
          <a:lstStyle/>
          <a:p>
            <a:r>
              <a:rPr lang="en-US" sz="1400" dirty="0"/>
              <a:t>FEMA Local Mitigation Planning Policy Guide, 2023</a:t>
            </a:r>
          </a:p>
        </p:txBody>
      </p:sp>
    </p:spTree>
    <p:extLst>
      <p:ext uri="{BB962C8B-B14F-4D97-AF65-F5344CB8AC3E}">
        <p14:creationId xmlns:p14="http://schemas.microsoft.com/office/powerpoint/2010/main" val="1876701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6" y="176982"/>
            <a:ext cx="9743562"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Benefits of the Local Mitigation Strategy</a:t>
            </a:r>
          </a:p>
        </p:txBody>
      </p:sp>
      <p:sp>
        <p:nvSpPr>
          <p:cNvPr id="6" name="TextBox 5">
            <a:extLst>
              <a:ext uri="{FF2B5EF4-FFF2-40B4-BE49-F238E27FC236}">
                <a16:creationId xmlns:a16="http://schemas.microsoft.com/office/drawing/2014/main" id="{1E4DA13B-130D-1F48-0F4E-A81D896BF383}"/>
              </a:ext>
            </a:extLst>
          </p:cNvPr>
          <p:cNvSpPr txBox="1"/>
          <p:nvPr/>
        </p:nvSpPr>
        <p:spPr>
          <a:xfrm>
            <a:off x="312421" y="1493275"/>
            <a:ext cx="5251471" cy="4216539"/>
          </a:xfrm>
          <a:prstGeom prst="rect">
            <a:avLst/>
          </a:prstGeom>
          <a:noFill/>
        </p:spPr>
        <p:txBody>
          <a:bodyPr wrap="square" rtlCol="0">
            <a:spAutoFit/>
          </a:bodyPr>
          <a:lstStyle/>
          <a:p>
            <a:pPr marL="342900" indent="-342900">
              <a:buFont typeface="Arial" panose="020B0604020202020204" pitchFamily="34" charset="0"/>
              <a:buChar char="•"/>
            </a:pPr>
            <a:r>
              <a:rPr lang="en-US" sz="2200" dirty="0"/>
              <a:t>Economy: Communities can save $6 for every $1 spent on average to mitigate hazard impacts. </a:t>
            </a:r>
          </a:p>
          <a:p>
            <a:pPr marL="800100" lvl="1" indent="-342900">
              <a:buFont typeface="Arial" panose="020B0604020202020204" pitchFamily="34" charset="0"/>
              <a:buChar char="•"/>
            </a:pPr>
            <a:r>
              <a:rPr lang="en-US" sz="2200" dirty="0"/>
              <a:t>Florida can save up to $100 million.</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a:t>Safety:  Reduces and/or eliminates long-term risk to life. </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a:t>Partnerships: Promotes community engagement and collaboration. </a:t>
            </a:r>
          </a:p>
          <a:p>
            <a:pPr marL="342900" indent="-342900">
              <a:buFont typeface="Arial" panose="020B0604020202020204" pitchFamily="34" charset="0"/>
              <a:buChar char="•"/>
            </a:pPr>
            <a:endParaRPr lang="en-US" sz="2400" spc="-150" dirty="0">
              <a:cs typeface="Calibri" panose="020F0502020204030204" pitchFamily="34" charset="0"/>
            </a:endParaRPr>
          </a:p>
          <a:p>
            <a:pPr marL="342900" indent="-342900">
              <a:buFont typeface="Arial" panose="020B0604020202020204" pitchFamily="34" charset="0"/>
              <a:buChar char="•"/>
            </a:pPr>
            <a:endParaRPr lang="en-US" sz="2400" spc="-150" dirty="0">
              <a:cs typeface="Calibri" panose="020F0502020204030204" pitchFamily="34" charset="0"/>
            </a:endParaRP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pic>
        <p:nvPicPr>
          <p:cNvPr id="12" name="Content Placeholder 5" descr="Chart showing overall benefit-cost ratio for federally funded projects addressing five hazards: river flooding, hurricane surge, wind, earthquake, and wildfire">
            <a:extLst>
              <a:ext uri="{FF2B5EF4-FFF2-40B4-BE49-F238E27FC236}">
                <a16:creationId xmlns:a16="http://schemas.microsoft.com/office/drawing/2014/main" id="{7122F119-D37E-090F-EF0B-43558DDE887A}"/>
              </a:ext>
            </a:extLst>
          </p:cNvPr>
          <p:cNvPicPr>
            <a:picLocks noChangeAspect="1"/>
          </p:cNvPicPr>
          <p:nvPr/>
        </p:nvPicPr>
        <p:blipFill>
          <a:blip r:embed="rId5"/>
          <a:stretch>
            <a:fillRect/>
          </a:stretch>
        </p:blipFill>
        <p:spPr>
          <a:xfrm>
            <a:off x="5728794" y="1814344"/>
            <a:ext cx="5945491" cy="3410031"/>
          </a:xfrm>
          <a:prstGeom prst="rect">
            <a:avLst/>
          </a:prstGeom>
        </p:spPr>
      </p:pic>
      <p:sp>
        <p:nvSpPr>
          <p:cNvPr id="13" name="Content Placeholder 2">
            <a:extLst>
              <a:ext uri="{FF2B5EF4-FFF2-40B4-BE49-F238E27FC236}">
                <a16:creationId xmlns:a16="http://schemas.microsoft.com/office/drawing/2014/main" id="{2A07FCFD-5647-9CA4-344D-37F399C31EFC}"/>
              </a:ext>
            </a:extLst>
          </p:cNvPr>
          <p:cNvSpPr txBox="1">
            <a:spLocks/>
          </p:cNvSpPr>
          <p:nvPr/>
        </p:nvSpPr>
        <p:spPr>
          <a:xfrm>
            <a:off x="7849423" y="5280764"/>
            <a:ext cx="3824862" cy="192501"/>
          </a:xfrm>
          <a:prstGeom prst="rect">
            <a:avLst/>
          </a:prstGeom>
        </p:spPr>
        <p:txBody>
          <a:bodyPr/>
          <a:lstStyle>
            <a:lvl1pPr marL="228600" indent="-228600" algn="l" defTabSz="914400" rtl="0" eaLnBrk="1" latinLnBrk="0" hangingPunct="1">
              <a:lnSpc>
                <a:spcPct val="90000"/>
              </a:lnSpc>
              <a:spcBef>
                <a:spcPts val="10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i="1" dirty="0"/>
              <a:t>Source: National Institute of Building Sciences</a:t>
            </a:r>
          </a:p>
        </p:txBody>
      </p:sp>
      <p:sp>
        <p:nvSpPr>
          <p:cNvPr id="4" name="TextBox 3">
            <a:extLst>
              <a:ext uri="{FF2B5EF4-FFF2-40B4-BE49-F238E27FC236}">
                <a16:creationId xmlns:a16="http://schemas.microsoft.com/office/drawing/2014/main" id="{00842BE2-949D-91F2-4225-1FFA3B6C59CE}"/>
              </a:ext>
            </a:extLst>
          </p:cNvPr>
          <p:cNvSpPr txBox="1"/>
          <p:nvPr/>
        </p:nvSpPr>
        <p:spPr>
          <a:xfrm>
            <a:off x="101600" y="6448477"/>
            <a:ext cx="8239760" cy="307777"/>
          </a:xfrm>
          <a:prstGeom prst="rect">
            <a:avLst/>
          </a:prstGeom>
          <a:noFill/>
        </p:spPr>
        <p:txBody>
          <a:bodyPr wrap="square" rtlCol="0">
            <a:spAutoFit/>
          </a:bodyPr>
          <a:lstStyle/>
          <a:p>
            <a:r>
              <a:rPr lang="en-US" sz="1400" dirty="0">
                <a:latin typeface="Helvetica" pitchFamily="2" charset="0"/>
              </a:rPr>
              <a:t>Sources: National Institute of Building Sciences</a:t>
            </a:r>
            <a:endParaRPr lang="en-US" dirty="0"/>
          </a:p>
        </p:txBody>
      </p:sp>
    </p:spTree>
    <p:extLst>
      <p:ext uri="{BB962C8B-B14F-4D97-AF65-F5344CB8AC3E}">
        <p14:creationId xmlns:p14="http://schemas.microsoft.com/office/powerpoint/2010/main" val="11294901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1645920" y="29502"/>
            <a:ext cx="10546080"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Example: Volusia County Multi-Jurisdictional Local Mitigation Strategy</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13" name="TextBox 12">
            <a:extLst>
              <a:ext uri="{FF2B5EF4-FFF2-40B4-BE49-F238E27FC236}">
                <a16:creationId xmlns:a16="http://schemas.microsoft.com/office/drawing/2014/main" id="{90963693-6E4D-917A-C235-1EBFB9BCD082}"/>
              </a:ext>
            </a:extLst>
          </p:cNvPr>
          <p:cNvSpPr txBox="1"/>
          <p:nvPr/>
        </p:nvSpPr>
        <p:spPr>
          <a:xfrm>
            <a:off x="312421" y="1493275"/>
            <a:ext cx="6427647" cy="5170646"/>
          </a:xfrm>
          <a:prstGeom prst="rect">
            <a:avLst/>
          </a:prstGeom>
          <a:noFill/>
        </p:spPr>
        <p:txBody>
          <a:bodyPr wrap="square" rtlCol="0">
            <a:spAutoFit/>
          </a:bodyPr>
          <a:lstStyle/>
          <a:p>
            <a:r>
              <a:rPr lang="en-US" sz="2200" dirty="0">
                <a:effectLst/>
              </a:rPr>
              <a:t>Hazards Addressed:</a:t>
            </a:r>
          </a:p>
          <a:p>
            <a:pPr marL="914400" lvl="1" indent="-457200">
              <a:buFont typeface="Arial" panose="020B0604020202020204" pitchFamily="34" charset="0"/>
              <a:buChar char="•"/>
            </a:pPr>
            <a:r>
              <a:rPr lang="en-US" sz="2200" dirty="0">
                <a:effectLst/>
              </a:rPr>
              <a:t>Atmospheric (hail, tropical storm, tornado)</a:t>
            </a:r>
          </a:p>
          <a:p>
            <a:pPr marL="914400" lvl="1" indent="-457200">
              <a:buFont typeface="Arial" panose="020B0604020202020204" pitchFamily="34" charset="0"/>
              <a:buChar char="•"/>
            </a:pPr>
            <a:r>
              <a:rPr lang="en-US" sz="2200" dirty="0"/>
              <a:t>Hydrologic (coastal erosion, drought, flood)</a:t>
            </a:r>
          </a:p>
          <a:p>
            <a:pPr marL="914400" lvl="1" indent="-457200">
              <a:buFont typeface="Arial" panose="020B0604020202020204" pitchFamily="34" charset="0"/>
              <a:buChar char="•"/>
            </a:pPr>
            <a:r>
              <a:rPr lang="en-US" sz="2200" dirty="0">
                <a:effectLst/>
              </a:rPr>
              <a:t>Geologic (sinkhole, Tsunami)</a:t>
            </a:r>
          </a:p>
          <a:p>
            <a:pPr marL="914400" lvl="1" indent="-457200">
              <a:buFont typeface="Arial" panose="020B0604020202020204" pitchFamily="34" charset="0"/>
              <a:buChar char="•"/>
            </a:pPr>
            <a:r>
              <a:rPr lang="en-US" sz="2200" dirty="0">
                <a:effectLst/>
              </a:rPr>
              <a:t>H</a:t>
            </a:r>
            <a:r>
              <a:rPr lang="en-US" sz="2200" dirty="0"/>
              <a:t>uman-Caused (cyber attack, oil spill, agricultural infestation)</a:t>
            </a:r>
            <a:endParaRPr lang="en-US" sz="2200" dirty="0">
              <a:effectLst/>
            </a:endParaRPr>
          </a:p>
          <a:p>
            <a:pPr marL="457200" indent="-457200">
              <a:buFont typeface="Arial" panose="020B0604020202020204" pitchFamily="34" charset="0"/>
              <a:buChar char="•"/>
            </a:pPr>
            <a:endParaRPr lang="en-US" sz="2200" dirty="0">
              <a:effectLst/>
            </a:endParaRPr>
          </a:p>
          <a:p>
            <a:r>
              <a:rPr lang="en-US" sz="2200" dirty="0">
                <a:effectLst/>
              </a:rPr>
              <a:t>Goals focus on</a:t>
            </a:r>
            <a:r>
              <a:rPr lang="en-US" sz="2200" dirty="0"/>
              <a:t>:</a:t>
            </a:r>
            <a:endParaRPr lang="en-US" sz="2200" dirty="0">
              <a:effectLst/>
            </a:endParaRPr>
          </a:p>
          <a:p>
            <a:pPr marL="914400" lvl="1" indent="-457200">
              <a:buFont typeface="Arial" panose="020B0604020202020204" pitchFamily="34" charset="0"/>
              <a:buChar char="•"/>
            </a:pPr>
            <a:r>
              <a:rPr lang="en-US" sz="2200" dirty="0"/>
              <a:t>B</a:t>
            </a:r>
            <a:r>
              <a:rPr lang="en-US" sz="2200" dirty="0">
                <a:effectLst/>
              </a:rPr>
              <a:t>uilding capabilities and partnerships</a:t>
            </a:r>
          </a:p>
          <a:p>
            <a:pPr marL="914400" lvl="1" indent="-457200">
              <a:buFont typeface="Arial" panose="020B0604020202020204" pitchFamily="34" charset="0"/>
              <a:buChar char="•"/>
            </a:pPr>
            <a:r>
              <a:rPr lang="en-US" sz="2200" dirty="0"/>
              <a:t>S</a:t>
            </a:r>
            <a:r>
              <a:rPr lang="en-US" sz="2200" dirty="0">
                <a:effectLst/>
              </a:rPr>
              <a:t>trengthening emergency response and recovery</a:t>
            </a:r>
          </a:p>
          <a:p>
            <a:pPr marL="914400" lvl="1" indent="-457200">
              <a:buFont typeface="Arial" panose="020B0604020202020204" pitchFamily="34" charset="0"/>
              <a:buChar char="•"/>
            </a:pPr>
            <a:r>
              <a:rPr lang="en-US" sz="2200" dirty="0">
                <a:effectLst/>
              </a:rPr>
              <a:t>Protecting public safety</a:t>
            </a:r>
          </a:p>
          <a:p>
            <a:pPr marL="914400" lvl="1" indent="-457200">
              <a:buFont typeface="Arial" panose="020B0604020202020204" pitchFamily="34" charset="0"/>
              <a:buChar char="•"/>
            </a:pPr>
            <a:r>
              <a:rPr lang="en-US" sz="2200" dirty="0"/>
              <a:t>Ensuring</a:t>
            </a:r>
            <a:r>
              <a:rPr lang="en-US" sz="2200" dirty="0">
                <a:effectLst/>
              </a:rPr>
              <a:t> economic vitality</a:t>
            </a:r>
          </a:p>
          <a:p>
            <a:pPr marL="914400" lvl="1" indent="-457200">
              <a:buFont typeface="Arial" panose="020B0604020202020204" pitchFamily="34" charset="0"/>
              <a:buChar char="•"/>
            </a:pPr>
            <a:r>
              <a:rPr lang="en-US" sz="2200" dirty="0"/>
              <a:t>Increasing </a:t>
            </a:r>
            <a:r>
              <a:rPr lang="en-US" sz="2200" dirty="0">
                <a:effectLst/>
              </a:rPr>
              <a:t>property protection</a:t>
            </a:r>
          </a:p>
          <a:p>
            <a:pPr marL="914400" lvl="1" indent="-457200">
              <a:buFont typeface="Arial" panose="020B0604020202020204" pitchFamily="34" charset="0"/>
              <a:buChar char="•"/>
            </a:pPr>
            <a:r>
              <a:rPr lang="en-US" sz="2200" dirty="0"/>
              <a:t>Increasing p</a:t>
            </a:r>
            <a:r>
              <a:rPr lang="en-US" sz="2200" dirty="0">
                <a:effectLst/>
              </a:rPr>
              <a:t>ublic education</a:t>
            </a:r>
            <a:endParaRPr lang="en-US" sz="2200" spc="-150" dirty="0">
              <a:cs typeface="Calibri" panose="020F0502020204030204" pitchFamily="34" charset="0"/>
            </a:endParaRPr>
          </a:p>
        </p:txBody>
      </p:sp>
      <p:sp>
        <p:nvSpPr>
          <p:cNvPr id="4" name="TextBox 3">
            <a:extLst>
              <a:ext uri="{FF2B5EF4-FFF2-40B4-BE49-F238E27FC236}">
                <a16:creationId xmlns:a16="http://schemas.microsoft.com/office/drawing/2014/main" id="{94A03A0B-FF58-1F61-7A19-E1611D19EA7D}"/>
              </a:ext>
            </a:extLst>
          </p:cNvPr>
          <p:cNvSpPr txBox="1"/>
          <p:nvPr/>
        </p:nvSpPr>
        <p:spPr>
          <a:xfrm>
            <a:off x="9926638" y="5112067"/>
            <a:ext cx="2112255" cy="523220"/>
          </a:xfrm>
          <a:prstGeom prst="rect">
            <a:avLst/>
          </a:prstGeom>
          <a:noFill/>
        </p:spPr>
        <p:txBody>
          <a:bodyPr wrap="square">
            <a:spAutoFit/>
          </a:bodyPr>
          <a:lstStyle/>
          <a:p>
            <a:r>
              <a:rPr lang="en-US" sz="1400" dirty="0"/>
              <a:t>Multi-Jurisdictional Local Mitigation Strategy, 2020</a:t>
            </a:r>
          </a:p>
        </p:txBody>
      </p:sp>
      <p:pic>
        <p:nvPicPr>
          <p:cNvPr id="15" name="Picture 14" descr="Sample page from the Volusia County local mitigation strategy showing a map of typical tornado activity in the United States">
            <a:extLst>
              <a:ext uri="{FF2B5EF4-FFF2-40B4-BE49-F238E27FC236}">
                <a16:creationId xmlns:a16="http://schemas.microsoft.com/office/drawing/2014/main" id="{28859785-39BF-426D-6047-3F4381E4E8DB}"/>
              </a:ext>
            </a:extLst>
          </p:cNvPr>
          <p:cNvPicPr>
            <a:picLocks noChangeAspect="1"/>
          </p:cNvPicPr>
          <p:nvPr/>
        </p:nvPicPr>
        <p:blipFill rotWithShape="1">
          <a:blip r:embed="rId5"/>
          <a:srcRect r="1317"/>
          <a:stretch/>
        </p:blipFill>
        <p:spPr>
          <a:xfrm>
            <a:off x="9102652" y="1292713"/>
            <a:ext cx="2936241" cy="3819354"/>
          </a:xfrm>
          <a:prstGeom prst="rect">
            <a:avLst/>
          </a:prstGeom>
          <a:ln>
            <a:solidFill>
              <a:schemeClr val="tx1"/>
            </a:solidFill>
          </a:ln>
          <a:effectLst>
            <a:outerShdw blurRad="50800" dist="38100" dir="2700000" algn="tl" rotWithShape="0">
              <a:prstClr val="black">
                <a:alpha val="40000"/>
              </a:prstClr>
            </a:outerShdw>
          </a:effectLst>
        </p:spPr>
      </p:pic>
      <p:pic>
        <p:nvPicPr>
          <p:cNvPr id="12" name="Picture 11" descr="Cover of the Volusia County Local Mitigation Strategy">
            <a:extLst>
              <a:ext uri="{FF2B5EF4-FFF2-40B4-BE49-F238E27FC236}">
                <a16:creationId xmlns:a16="http://schemas.microsoft.com/office/drawing/2014/main" id="{795408D4-B465-EAB0-8523-DFB0949CA9B5}"/>
              </a:ext>
            </a:extLst>
          </p:cNvPr>
          <p:cNvPicPr>
            <a:picLocks noChangeAspect="1"/>
          </p:cNvPicPr>
          <p:nvPr/>
        </p:nvPicPr>
        <p:blipFill>
          <a:blip r:embed="rId6"/>
          <a:stretch>
            <a:fillRect/>
          </a:stretch>
        </p:blipFill>
        <p:spPr>
          <a:xfrm>
            <a:off x="6819575" y="1717281"/>
            <a:ext cx="2856734" cy="3755984"/>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071306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417" y="176213"/>
            <a:ext cx="8804275" cy="8016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Adaptation vs. Mitigation</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5" name="TextBox 4">
            <a:extLst>
              <a:ext uri="{FF2B5EF4-FFF2-40B4-BE49-F238E27FC236}">
                <a16:creationId xmlns:a16="http://schemas.microsoft.com/office/drawing/2014/main" id="{6BAB91BE-F8B5-BDAC-D7C9-B72F5CD139BA}"/>
              </a:ext>
            </a:extLst>
          </p:cNvPr>
          <p:cNvSpPr txBox="1"/>
          <p:nvPr/>
        </p:nvSpPr>
        <p:spPr>
          <a:xfrm>
            <a:off x="766838" y="1587275"/>
            <a:ext cx="5657717" cy="4231928"/>
          </a:xfrm>
          <a:prstGeom prst="rect">
            <a:avLst/>
          </a:prstGeom>
          <a:noFill/>
        </p:spPr>
        <p:txBody>
          <a:bodyPr wrap="square" rtlCol="0">
            <a:spAutoFit/>
          </a:bodyPr>
          <a:lstStyle/>
          <a:p>
            <a:r>
              <a:rPr lang="en-US" sz="2800" dirty="0"/>
              <a:t>Adaptation </a:t>
            </a:r>
          </a:p>
          <a:p>
            <a:pPr marL="914400" lvl="1" indent="-457200">
              <a:spcBef>
                <a:spcPts val="600"/>
              </a:spcBef>
              <a:spcAft>
                <a:spcPts val="600"/>
              </a:spcAft>
              <a:buFont typeface="Arial" panose="020B0604020202020204" pitchFamily="34" charset="0"/>
              <a:buChar char="•"/>
            </a:pPr>
            <a:r>
              <a:rPr lang="en-US" sz="2400" dirty="0"/>
              <a:t>Anticipating the possible consequences/impacts of climate change. </a:t>
            </a:r>
          </a:p>
          <a:p>
            <a:pPr marL="914400" lvl="1" indent="-457200">
              <a:spcBef>
                <a:spcPts val="600"/>
              </a:spcBef>
              <a:spcAft>
                <a:spcPts val="600"/>
              </a:spcAft>
              <a:buFont typeface="Arial" panose="020B0604020202020204" pitchFamily="34" charset="0"/>
              <a:buChar char="•"/>
            </a:pPr>
            <a:r>
              <a:rPr lang="en-US" sz="2400" dirty="0">
                <a:effectLst/>
              </a:rPr>
              <a:t>Actively taking steps t</a:t>
            </a:r>
            <a:r>
              <a:rPr lang="en-US" sz="2400" dirty="0"/>
              <a:t>o build resilience in human, natural, economic, and cultural systems.</a:t>
            </a:r>
          </a:p>
          <a:p>
            <a:pPr marL="914400" lvl="1" indent="-457200">
              <a:spcBef>
                <a:spcPts val="600"/>
              </a:spcBef>
              <a:spcAft>
                <a:spcPts val="600"/>
              </a:spcAft>
              <a:buFont typeface="Arial" panose="020B0604020202020204" pitchFamily="34" charset="0"/>
              <a:buChar char="•"/>
            </a:pPr>
            <a:r>
              <a:rPr lang="en-US" sz="2400" dirty="0">
                <a:effectLst/>
              </a:rPr>
              <a:t>Assumes a long timeframe for impact, and therefore a longer timeframe for implementation.</a:t>
            </a:r>
            <a:endParaRPr lang="en-US" sz="2400" spc="-150" dirty="0">
              <a:cs typeface="Calibri" panose="020F0502020204030204" pitchFamily="34" charset="0"/>
            </a:endParaRPr>
          </a:p>
        </p:txBody>
      </p:sp>
      <p:sp>
        <p:nvSpPr>
          <p:cNvPr id="10" name="TextBox 9">
            <a:extLst>
              <a:ext uri="{FF2B5EF4-FFF2-40B4-BE49-F238E27FC236}">
                <a16:creationId xmlns:a16="http://schemas.microsoft.com/office/drawing/2014/main" id="{D9C6824A-5A06-5AE4-6D22-EE56371EDC6C}"/>
              </a:ext>
            </a:extLst>
          </p:cNvPr>
          <p:cNvSpPr txBox="1"/>
          <p:nvPr/>
        </p:nvSpPr>
        <p:spPr>
          <a:xfrm>
            <a:off x="6424555" y="1587275"/>
            <a:ext cx="5554085" cy="4431983"/>
          </a:xfrm>
          <a:prstGeom prst="rect">
            <a:avLst/>
          </a:prstGeom>
          <a:noFill/>
        </p:spPr>
        <p:txBody>
          <a:bodyPr wrap="square" rtlCol="0">
            <a:spAutoFit/>
          </a:bodyPr>
          <a:lstStyle/>
          <a:p>
            <a:r>
              <a:rPr lang="en-US" sz="2800" dirty="0"/>
              <a:t>Mitigation </a:t>
            </a:r>
          </a:p>
          <a:p>
            <a:pPr marL="914400" lvl="1" indent="-457200">
              <a:spcBef>
                <a:spcPts val="600"/>
              </a:spcBef>
              <a:spcAft>
                <a:spcPts val="600"/>
              </a:spcAft>
              <a:buFont typeface="Arial" panose="020B0604020202020204" pitchFamily="34" charset="0"/>
              <a:buChar char="•"/>
            </a:pPr>
            <a:r>
              <a:rPr lang="en-US" sz="2400" dirty="0"/>
              <a:t>Actions to reduce and/or slow climate change impacts.</a:t>
            </a:r>
          </a:p>
          <a:p>
            <a:pPr marL="914400" lvl="1" indent="-457200">
              <a:spcBef>
                <a:spcPts val="600"/>
              </a:spcBef>
              <a:spcAft>
                <a:spcPts val="600"/>
              </a:spcAft>
              <a:buFont typeface="Arial" panose="020B0604020202020204" pitchFamily="34" charset="0"/>
              <a:buChar char="•"/>
            </a:pPr>
            <a:r>
              <a:rPr lang="en-US" sz="2400" dirty="0"/>
              <a:t>Prioritizes actions related to planning/regulations, structures/infrastructure, natural systems, and education/awareness. </a:t>
            </a:r>
          </a:p>
          <a:p>
            <a:pPr marL="914400" lvl="1" indent="-457200">
              <a:spcBef>
                <a:spcPts val="600"/>
              </a:spcBef>
              <a:spcAft>
                <a:spcPts val="600"/>
              </a:spcAft>
              <a:buFont typeface="Arial" panose="020B0604020202020204" pitchFamily="34" charset="0"/>
              <a:buChar char="•"/>
            </a:pPr>
            <a:r>
              <a:rPr lang="en-US" sz="2400" dirty="0"/>
              <a:t>Often planning for a shorter timeframe of 5-years.</a:t>
            </a:r>
          </a:p>
          <a:p>
            <a:endParaRPr lang="en-US" sz="3200" spc="-150" dirty="0">
              <a:cs typeface="Calibri" panose="020F0502020204030204" pitchFamily="34" charset="0"/>
            </a:endParaRPr>
          </a:p>
        </p:txBody>
      </p:sp>
    </p:spTree>
    <p:extLst>
      <p:ext uri="{BB962C8B-B14F-4D97-AF65-F5344CB8AC3E}">
        <p14:creationId xmlns:p14="http://schemas.microsoft.com/office/powerpoint/2010/main" val="35861190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Volusia Resilience Jeopardy</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4" name="TextBox 3">
            <a:extLst>
              <a:ext uri="{FF2B5EF4-FFF2-40B4-BE49-F238E27FC236}">
                <a16:creationId xmlns:a16="http://schemas.microsoft.com/office/drawing/2014/main" id="{6F1C7E32-3185-F7A3-BA29-261FBA93D0F4}"/>
              </a:ext>
            </a:extLst>
          </p:cNvPr>
          <p:cNvSpPr txBox="1"/>
          <p:nvPr/>
        </p:nvSpPr>
        <p:spPr>
          <a:xfrm>
            <a:off x="4837802" y="2721114"/>
            <a:ext cx="3173505" cy="1415772"/>
          </a:xfrm>
          <a:prstGeom prst="rect">
            <a:avLst/>
          </a:prstGeom>
          <a:noFill/>
        </p:spPr>
        <p:txBody>
          <a:bodyPr wrap="square" rtlCol="0">
            <a:spAutoFit/>
          </a:bodyPr>
          <a:lstStyle/>
          <a:p>
            <a:pPr marR="0"/>
            <a:r>
              <a:rPr lang="en-US" sz="5400" u="sng" dirty="0">
                <a:effectLst/>
                <a:latin typeface="Calibri" panose="020F0502020204030204" pitchFamily="34" charset="0"/>
                <a:ea typeface="Calibri" panose="020F0502020204030204" pitchFamily="34" charset="0"/>
              </a:rPr>
              <a:t>Jeopardy</a:t>
            </a:r>
            <a:r>
              <a:rPr lang="en-US" sz="5400" dirty="0">
                <a:effectLst/>
                <a:latin typeface="Calibri" panose="020F0502020204030204" pitchFamily="34" charset="0"/>
                <a:ea typeface="Calibri" panose="020F0502020204030204" pitchFamily="34" charset="0"/>
              </a:rPr>
              <a:t> </a:t>
            </a:r>
            <a:endParaRPr lang="en-US" sz="2800" dirty="0">
              <a:effectLst/>
              <a:latin typeface="Calibri" panose="020F0502020204030204" pitchFamily="34" charset="0"/>
              <a:ea typeface="Calibri" panose="020F0502020204030204" pitchFamily="34" charset="0"/>
            </a:endParaRPr>
          </a:p>
          <a:p>
            <a:endParaRPr lang="en-US" sz="3200" spc="-150" dirty="0">
              <a:cs typeface="Calibri" panose="020F0502020204030204" pitchFamily="34" charset="0"/>
            </a:endParaRPr>
          </a:p>
        </p:txBody>
      </p:sp>
    </p:spTree>
    <p:extLst>
      <p:ext uri="{BB962C8B-B14F-4D97-AF65-F5344CB8AC3E}">
        <p14:creationId xmlns:p14="http://schemas.microsoft.com/office/powerpoint/2010/main" val="162816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35DC83-55D5-DBC8-F2F0-3D9FFAF2F307}"/>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1BC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4961928" y="3044279"/>
            <a:ext cx="6308283"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Adaptation and Resilience Planning in Florida</a:t>
            </a:r>
          </a:p>
        </p:txBody>
      </p:sp>
      <p:sp>
        <p:nvSpPr>
          <p:cNvPr id="5" name="Freeform 4">
            <a:extLst>
              <a:ext uri="{FF2B5EF4-FFF2-40B4-BE49-F238E27FC236}">
                <a16:creationId xmlns:a16="http://schemas.microsoft.com/office/drawing/2014/main" id="{92475970-84C3-C5C5-9C18-021E1D8E0CDF}"/>
              </a:ext>
              <a:ext uri="{C183D7F6-B498-43B3-948B-1728B52AA6E4}">
                <adec:decorative xmlns:adec="http://schemas.microsoft.com/office/drawing/2017/decorative" val="1"/>
              </a:ext>
            </a:extLst>
          </p:cNvPr>
          <p:cNvSpPr/>
          <p:nvPr/>
        </p:nvSpPr>
        <p:spPr>
          <a:xfrm>
            <a:off x="0" y="0"/>
            <a:ext cx="4579777" cy="3477105"/>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685184"/>
              <a:gd name="connsiteY0" fmla="*/ 13252 h 3458817"/>
              <a:gd name="connsiteX1" fmla="*/ 3538330 w 5685184"/>
              <a:gd name="connsiteY1" fmla="*/ 0 h 3458817"/>
              <a:gd name="connsiteX2" fmla="*/ 5685184 w 5685184"/>
              <a:gd name="connsiteY2" fmla="*/ 3445566 h 3458817"/>
              <a:gd name="connsiteX3" fmla="*/ 13252 w 5685184"/>
              <a:gd name="connsiteY3" fmla="*/ 3458817 h 3458817"/>
              <a:gd name="connsiteX4" fmla="*/ 0 w 5685184"/>
              <a:gd name="connsiteY4" fmla="*/ 13252 h 3458817"/>
              <a:gd name="connsiteX0" fmla="*/ 0 w 5712616"/>
              <a:gd name="connsiteY0" fmla="*/ 13252 h 3472998"/>
              <a:gd name="connsiteX1" fmla="*/ 3538330 w 5712616"/>
              <a:gd name="connsiteY1" fmla="*/ 0 h 3472998"/>
              <a:gd name="connsiteX2" fmla="*/ 5712616 w 5712616"/>
              <a:gd name="connsiteY2" fmla="*/ 3472998 h 3472998"/>
              <a:gd name="connsiteX3" fmla="*/ 13252 w 5712616"/>
              <a:gd name="connsiteY3" fmla="*/ 3458817 h 3472998"/>
              <a:gd name="connsiteX4" fmla="*/ 0 w 5712616"/>
              <a:gd name="connsiteY4" fmla="*/ 13252 h 3472998"/>
              <a:gd name="connsiteX0" fmla="*/ 0 w 5712616"/>
              <a:gd name="connsiteY0" fmla="*/ 13252 h 3477105"/>
              <a:gd name="connsiteX1" fmla="*/ 3538330 w 5712616"/>
              <a:gd name="connsiteY1" fmla="*/ 0 h 3477105"/>
              <a:gd name="connsiteX2" fmla="*/ 5712616 w 5712616"/>
              <a:gd name="connsiteY2" fmla="*/ 3472998 h 3477105"/>
              <a:gd name="connsiteX3" fmla="*/ 13252 w 5712616"/>
              <a:gd name="connsiteY3" fmla="*/ 3477105 h 3477105"/>
              <a:gd name="connsiteX4" fmla="*/ 0 w 5712616"/>
              <a:gd name="connsiteY4" fmla="*/ 13252 h 3477105"/>
              <a:gd name="connsiteX0" fmla="*/ 0 w 5662626"/>
              <a:gd name="connsiteY0" fmla="*/ 13252 h 3477105"/>
              <a:gd name="connsiteX1" fmla="*/ 353833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5662626"/>
              <a:gd name="connsiteY0" fmla="*/ 13252 h 3477105"/>
              <a:gd name="connsiteX1" fmla="*/ 228857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6015151"/>
              <a:gd name="connsiteY0" fmla="*/ 13252 h 3477105"/>
              <a:gd name="connsiteX1" fmla="*/ 2288570 w 6015151"/>
              <a:gd name="connsiteY1" fmla="*/ 0 h 3477105"/>
              <a:gd name="connsiteX2" fmla="*/ 6015151 w 6015151"/>
              <a:gd name="connsiteY2" fmla="*/ 3422198 h 3477105"/>
              <a:gd name="connsiteX3" fmla="*/ 13252 w 6015151"/>
              <a:gd name="connsiteY3" fmla="*/ 3477105 h 3477105"/>
              <a:gd name="connsiteX4" fmla="*/ 0 w 6015151"/>
              <a:gd name="connsiteY4" fmla="*/ 13252 h 3477105"/>
              <a:gd name="connsiteX0" fmla="*/ 0 w 5675216"/>
              <a:gd name="connsiteY0" fmla="*/ 13252 h 3477105"/>
              <a:gd name="connsiteX1" fmla="*/ 2288570 w 5675216"/>
              <a:gd name="connsiteY1" fmla="*/ 0 h 3477105"/>
              <a:gd name="connsiteX2" fmla="*/ 5675216 w 5675216"/>
              <a:gd name="connsiteY2" fmla="*/ 3472998 h 3477105"/>
              <a:gd name="connsiteX3" fmla="*/ 13252 w 5675216"/>
              <a:gd name="connsiteY3" fmla="*/ 3477105 h 3477105"/>
              <a:gd name="connsiteX4" fmla="*/ 0 w 5675216"/>
              <a:gd name="connsiteY4" fmla="*/ 13252 h 3477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5216" h="3477105">
                <a:moveTo>
                  <a:pt x="0" y="13252"/>
                </a:moveTo>
                <a:lnTo>
                  <a:pt x="2288570" y="0"/>
                </a:lnTo>
                <a:lnTo>
                  <a:pt x="5675216" y="3472998"/>
                </a:lnTo>
                <a:lnTo>
                  <a:pt x="13252" y="3477105"/>
                </a:lnTo>
                <a:cubicBezTo>
                  <a:pt x="8835" y="2399262"/>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reeform 5">
            <a:extLst>
              <a:ext uri="{FF2B5EF4-FFF2-40B4-BE49-F238E27FC236}">
                <a16:creationId xmlns:a16="http://schemas.microsoft.com/office/drawing/2014/main" id="{ABB1819E-FE40-48CB-BD66-19E430A8960D}"/>
              </a:ext>
              <a:ext uri="{C183D7F6-B498-43B3-948B-1728B52AA6E4}">
                <adec:decorative xmlns:adec="http://schemas.microsoft.com/office/drawing/2017/decorative" val="1"/>
              </a:ext>
            </a:extLst>
          </p:cNvPr>
          <p:cNvSpPr/>
          <p:nvPr/>
        </p:nvSpPr>
        <p:spPr>
          <a:xfrm rot="10800000" flipH="1">
            <a:off x="0" y="3465442"/>
            <a:ext cx="4582134" cy="3392558"/>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711688"/>
              <a:gd name="connsiteY0" fmla="*/ 13252 h 3458817"/>
              <a:gd name="connsiteX1" fmla="*/ 3538330 w 5711688"/>
              <a:gd name="connsiteY1" fmla="*/ 0 h 3458817"/>
              <a:gd name="connsiteX2" fmla="*/ 5711688 w 5711688"/>
              <a:gd name="connsiteY2" fmla="*/ 3432314 h 3458817"/>
              <a:gd name="connsiteX3" fmla="*/ 13252 w 5711688"/>
              <a:gd name="connsiteY3" fmla="*/ 3458817 h 3458817"/>
              <a:gd name="connsiteX4" fmla="*/ 0 w 5711688"/>
              <a:gd name="connsiteY4" fmla="*/ 13252 h 3458817"/>
              <a:gd name="connsiteX0" fmla="*/ 0 w 5711688"/>
              <a:gd name="connsiteY0" fmla="*/ 13252 h 3432314"/>
              <a:gd name="connsiteX1" fmla="*/ 3538330 w 5711688"/>
              <a:gd name="connsiteY1" fmla="*/ 0 h 3432314"/>
              <a:gd name="connsiteX2" fmla="*/ 5711688 w 5711688"/>
              <a:gd name="connsiteY2" fmla="*/ 3432314 h 3432314"/>
              <a:gd name="connsiteX3" fmla="*/ 13252 w 5711688"/>
              <a:gd name="connsiteY3" fmla="*/ 3392556 h 3432314"/>
              <a:gd name="connsiteX4" fmla="*/ 0 w 5711688"/>
              <a:gd name="connsiteY4" fmla="*/ 13252 h 3432314"/>
              <a:gd name="connsiteX0" fmla="*/ 0 w 5698435"/>
              <a:gd name="connsiteY0" fmla="*/ 13252 h 3392556"/>
              <a:gd name="connsiteX1" fmla="*/ 3538330 w 5698435"/>
              <a:gd name="connsiteY1" fmla="*/ 0 h 3392556"/>
              <a:gd name="connsiteX2" fmla="*/ 5698435 w 5698435"/>
              <a:gd name="connsiteY2" fmla="*/ 3366054 h 3392556"/>
              <a:gd name="connsiteX3" fmla="*/ 13252 w 5698435"/>
              <a:gd name="connsiteY3" fmla="*/ 3392556 h 3392556"/>
              <a:gd name="connsiteX4" fmla="*/ 0 w 5698435"/>
              <a:gd name="connsiteY4" fmla="*/ 13252 h 3392556"/>
              <a:gd name="connsiteX0" fmla="*/ 0 w 5711687"/>
              <a:gd name="connsiteY0" fmla="*/ 13252 h 3392558"/>
              <a:gd name="connsiteX1" fmla="*/ 3538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 name="connsiteX0" fmla="*/ 0 w 5711687"/>
              <a:gd name="connsiteY0" fmla="*/ 13252 h 3392558"/>
              <a:gd name="connsiteX1" fmla="*/ 2482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1687" h="3392558">
                <a:moveTo>
                  <a:pt x="0" y="13252"/>
                </a:moveTo>
                <a:lnTo>
                  <a:pt x="2482330" y="0"/>
                </a:lnTo>
                <a:lnTo>
                  <a:pt x="5711687" y="3392558"/>
                </a:lnTo>
                <a:lnTo>
                  <a:pt x="13252" y="3392556"/>
                </a:lnTo>
                <a:cubicBezTo>
                  <a:pt x="8835" y="2314713"/>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A1D2CBC7-0EBD-4177-451C-490196996C5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598" y="1818666"/>
            <a:ext cx="3022450" cy="3281514"/>
          </a:xfrm>
          <a:prstGeom prst="rect">
            <a:avLst/>
          </a:prstGeom>
        </p:spPr>
      </p:pic>
    </p:spTree>
    <p:extLst>
      <p:ext uri="{BB962C8B-B14F-4D97-AF65-F5344CB8AC3E}">
        <p14:creationId xmlns:p14="http://schemas.microsoft.com/office/powerpoint/2010/main" val="13247001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Adaptation Planning in Volusia County</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4" name="TextBox 3">
            <a:extLst>
              <a:ext uri="{FF2B5EF4-FFF2-40B4-BE49-F238E27FC236}">
                <a16:creationId xmlns:a16="http://schemas.microsoft.com/office/drawing/2014/main" id="{6F1C7E32-3185-F7A3-BA29-261FBA93D0F4}"/>
              </a:ext>
            </a:extLst>
          </p:cNvPr>
          <p:cNvSpPr txBox="1"/>
          <p:nvPr/>
        </p:nvSpPr>
        <p:spPr>
          <a:xfrm>
            <a:off x="425822" y="1638183"/>
            <a:ext cx="5049562" cy="4231928"/>
          </a:xfrm>
          <a:prstGeom prst="rect">
            <a:avLst/>
          </a:prstGeom>
          <a:noFill/>
        </p:spPr>
        <p:txBody>
          <a:bodyPr wrap="square" rtlCol="0">
            <a:spAutoFit/>
          </a:bodyPr>
          <a:lstStyle/>
          <a:p>
            <a:pPr>
              <a:spcBef>
                <a:spcPts val="600"/>
              </a:spcBef>
              <a:spcAft>
                <a:spcPts val="600"/>
              </a:spcAft>
            </a:pPr>
            <a:r>
              <a:rPr lang="en-US" sz="2400" dirty="0"/>
              <a:t>Current</a:t>
            </a:r>
          </a:p>
          <a:p>
            <a:pPr marL="342900" indent="-342900">
              <a:spcBef>
                <a:spcPts val="600"/>
              </a:spcBef>
              <a:spcAft>
                <a:spcPts val="600"/>
              </a:spcAft>
              <a:buFont typeface="Arial" panose="020B0604020202020204" pitchFamily="34" charset="0"/>
              <a:buChar char="•"/>
            </a:pPr>
            <a:r>
              <a:rPr lang="en-US" sz="2400" dirty="0"/>
              <a:t>Resilient Volusia County Phase 2 – Adaptation Action Plan Areas (2021)</a:t>
            </a:r>
          </a:p>
          <a:p>
            <a:pPr marL="342900" indent="-342900">
              <a:spcBef>
                <a:spcPts val="600"/>
              </a:spcBef>
              <a:spcAft>
                <a:spcPts val="600"/>
              </a:spcAft>
              <a:buFont typeface="Arial" panose="020B0604020202020204" pitchFamily="34" charset="0"/>
              <a:buChar char="•"/>
            </a:pPr>
            <a:r>
              <a:rPr lang="en-US" sz="2400" dirty="0"/>
              <a:t>Resilient Volusia County Phase 1 (2017)</a:t>
            </a:r>
          </a:p>
          <a:p>
            <a:pPr marL="342900" indent="-342900">
              <a:spcBef>
                <a:spcPts val="600"/>
              </a:spcBef>
              <a:spcAft>
                <a:spcPts val="600"/>
              </a:spcAft>
              <a:buFont typeface="Arial" panose="020B0604020202020204" pitchFamily="34" charset="0"/>
              <a:buChar char="•"/>
            </a:pPr>
            <a:r>
              <a:rPr lang="en-US" sz="2400" dirty="0"/>
              <a:t>East Central Florida Regional Resiliency Action Plan (RRAP) (2017)</a:t>
            </a:r>
          </a:p>
          <a:p>
            <a:pPr>
              <a:spcBef>
                <a:spcPts val="600"/>
              </a:spcBef>
              <a:spcAft>
                <a:spcPts val="600"/>
              </a:spcAft>
            </a:pPr>
            <a:endParaRPr lang="en-US" sz="2400" dirty="0"/>
          </a:p>
          <a:p>
            <a:endParaRPr lang="en-US" sz="3200" spc="-150" dirty="0">
              <a:cs typeface="Calibri" panose="020F0502020204030204" pitchFamily="34" charset="0"/>
            </a:endParaRPr>
          </a:p>
        </p:txBody>
      </p:sp>
      <p:sp>
        <p:nvSpPr>
          <p:cNvPr id="6" name="TextBox 5">
            <a:extLst>
              <a:ext uri="{FF2B5EF4-FFF2-40B4-BE49-F238E27FC236}">
                <a16:creationId xmlns:a16="http://schemas.microsoft.com/office/drawing/2014/main" id="{5AB1F9CF-6FD3-F8A3-ED02-79E153C7181A}"/>
              </a:ext>
            </a:extLst>
          </p:cNvPr>
          <p:cNvSpPr txBox="1"/>
          <p:nvPr/>
        </p:nvSpPr>
        <p:spPr>
          <a:xfrm>
            <a:off x="6096000" y="1684234"/>
            <a:ext cx="5670178" cy="3493264"/>
          </a:xfrm>
          <a:prstGeom prst="rect">
            <a:avLst/>
          </a:prstGeom>
          <a:noFill/>
        </p:spPr>
        <p:txBody>
          <a:bodyPr wrap="square">
            <a:spAutoFit/>
          </a:bodyPr>
          <a:lstStyle/>
          <a:p>
            <a:pPr>
              <a:spcBef>
                <a:spcPts val="600"/>
              </a:spcBef>
              <a:spcAft>
                <a:spcPts val="600"/>
              </a:spcAft>
            </a:pPr>
            <a:r>
              <a:rPr lang="en-US" sz="2400" dirty="0"/>
              <a:t>Upcoming</a:t>
            </a:r>
          </a:p>
          <a:p>
            <a:pPr marL="342900" indent="-342900">
              <a:spcBef>
                <a:spcPts val="600"/>
              </a:spcBef>
              <a:spcAft>
                <a:spcPts val="600"/>
              </a:spcAft>
              <a:buFont typeface="Arial" panose="020B0604020202020204" pitchFamily="34" charset="0"/>
              <a:buChar char="•"/>
            </a:pPr>
            <a:r>
              <a:rPr lang="en-US" sz="2400" dirty="0">
                <a:effectLst>
                  <a:outerShdw blurRad="38100" dist="38100" dir="2700000" algn="tl">
                    <a:srgbClr val="000000">
                      <a:alpha val="43137"/>
                    </a:srgbClr>
                  </a:outerShdw>
                </a:effectLst>
              </a:rPr>
              <a:t>Countywide Vulnerability Assessment </a:t>
            </a:r>
          </a:p>
          <a:p>
            <a:pPr marL="342900" indent="-342900">
              <a:spcBef>
                <a:spcPts val="600"/>
              </a:spcBef>
              <a:spcAft>
                <a:spcPts val="600"/>
              </a:spcAft>
              <a:buFont typeface="Arial" panose="020B0604020202020204" pitchFamily="34" charset="0"/>
              <a:buChar char="•"/>
            </a:pPr>
            <a:r>
              <a:rPr lang="en-US" sz="2400" dirty="0"/>
              <a:t>Vulnerability Assessment and/or Adaptation plans for the following cities:</a:t>
            </a:r>
          </a:p>
          <a:p>
            <a:pPr marL="800100" lvl="1" indent="-342900">
              <a:buFont typeface="Arial" panose="020B0604020202020204" pitchFamily="34" charset="0"/>
              <a:buChar char="•"/>
            </a:pPr>
            <a:r>
              <a:rPr lang="en-US" sz="2000" dirty="0"/>
              <a:t>New Smyrna Beach </a:t>
            </a:r>
          </a:p>
          <a:p>
            <a:pPr marL="800100" lvl="1" indent="-342900">
              <a:buFont typeface="Arial" panose="020B0604020202020204" pitchFamily="34" charset="0"/>
              <a:buChar char="•"/>
            </a:pPr>
            <a:r>
              <a:rPr lang="en-US" sz="2000" dirty="0"/>
              <a:t>Edgewater</a:t>
            </a:r>
          </a:p>
          <a:p>
            <a:pPr marL="800100" lvl="1" indent="-342900">
              <a:buFont typeface="Arial" panose="020B0604020202020204" pitchFamily="34" charset="0"/>
              <a:buChar char="•"/>
            </a:pPr>
            <a:r>
              <a:rPr lang="en-US" sz="2000" dirty="0"/>
              <a:t>Daytona Beach Shores</a:t>
            </a:r>
          </a:p>
          <a:p>
            <a:pPr marL="800100" lvl="1" indent="-342900">
              <a:buFont typeface="Arial" panose="020B0604020202020204" pitchFamily="34" charset="0"/>
              <a:buChar char="•"/>
            </a:pPr>
            <a:r>
              <a:rPr lang="en-US" sz="2000" dirty="0"/>
              <a:t>Deland</a:t>
            </a:r>
          </a:p>
          <a:p>
            <a:pPr marL="800100" lvl="1" indent="-342900">
              <a:buFont typeface="Arial" panose="020B0604020202020204" pitchFamily="34" charset="0"/>
              <a:buChar char="•"/>
            </a:pPr>
            <a:r>
              <a:rPr lang="en-US" sz="2000" dirty="0"/>
              <a:t>Orange City</a:t>
            </a:r>
          </a:p>
        </p:txBody>
      </p:sp>
      <p:sp>
        <p:nvSpPr>
          <p:cNvPr id="5" name="TextBox 4">
            <a:extLst>
              <a:ext uri="{FF2B5EF4-FFF2-40B4-BE49-F238E27FC236}">
                <a16:creationId xmlns:a16="http://schemas.microsoft.com/office/drawing/2014/main" id="{2269F58C-39CC-0127-BB7E-5564DF508C53}"/>
              </a:ext>
            </a:extLst>
          </p:cNvPr>
          <p:cNvSpPr txBox="1"/>
          <p:nvPr/>
        </p:nvSpPr>
        <p:spPr>
          <a:xfrm>
            <a:off x="8931089" y="3872485"/>
            <a:ext cx="3336663" cy="1323439"/>
          </a:xfrm>
          <a:prstGeom prst="rect">
            <a:avLst/>
          </a:prstGeom>
          <a:noFill/>
        </p:spPr>
        <p:txBody>
          <a:bodyPr wrap="square">
            <a:spAutoFit/>
          </a:bodyPr>
          <a:lstStyle/>
          <a:p>
            <a:pPr marL="800100" lvl="1" indent="-342900">
              <a:buFont typeface="Arial" panose="020B0604020202020204" pitchFamily="34" charset="0"/>
              <a:buChar char="•"/>
            </a:pPr>
            <a:r>
              <a:rPr lang="en-US" sz="2000" dirty="0"/>
              <a:t>DeBary </a:t>
            </a:r>
          </a:p>
          <a:p>
            <a:pPr marL="800100" lvl="1" indent="-342900">
              <a:buFont typeface="Arial" panose="020B0604020202020204" pitchFamily="34" charset="0"/>
              <a:buChar char="•"/>
            </a:pPr>
            <a:r>
              <a:rPr lang="en-US" sz="2000" dirty="0"/>
              <a:t>Holly Hill</a:t>
            </a:r>
          </a:p>
          <a:p>
            <a:pPr marL="800100" lvl="1" indent="-342900">
              <a:buFont typeface="Arial" panose="020B0604020202020204" pitchFamily="34" charset="0"/>
              <a:buChar char="•"/>
            </a:pPr>
            <a:r>
              <a:rPr lang="en-US" sz="2000" dirty="0"/>
              <a:t>Ormond Beach</a:t>
            </a:r>
          </a:p>
          <a:p>
            <a:pPr marL="800100" lvl="1" indent="-342900">
              <a:buFont typeface="Arial" panose="020B0604020202020204" pitchFamily="34" charset="0"/>
              <a:buChar char="•"/>
            </a:pPr>
            <a:r>
              <a:rPr lang="en-US" sz="2000" dirty="0"/>
              <a:t>Town of Ponce Inlet</a:t>
            </a:r>
          </a:p>
        </p:txBody>
      </p:sp>
    </p:spTree>
    <p:extLst>
      <p:ext uri="{BB962C8B-B14F-4D97-AF65-F5344CB8AC3E}">
        <p14:creationId xmlns:p14="http://schemas.microsoft.com/office/powerpoint/2010/main" val="119350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Planning in Volusia County</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grpSp>
        <p:nvGrpSpPr>
          <p:cNvPr id="4" name="Group 3" descr="Diagram highlighting the Vulnerability Assessment among the steps included in adaptation planning">
            <a:extLst>
              <a:ext uri="{FF2B5EF4-FFF2-40B4-BE49-F238E27FC236}">
                <a16:creationId xmlns:a16="http://schemas.microsoft.com/office/drawing/2014/main" id="{E0DBCF85-8A25-F53A-7892-B01E26C0A18F}"/>
              </a:ext>
            </a:extLst>
          </p:cNvPr>
          <p:cNvGrpSpPr/>
          <p:nvPr/>
        </p:nvGrpSpPr>
        <p:grpSpPr>
          <a:xfrm>
            <a:off x="1922033" y="1208502"/>
            <a:ext cx="8347934" cy="5534054"/>
            <a:chOff x="1922033" y="1208502"/>
            <a:chExt cx="8347934" cy="5534054"/>
          </a:xfrm>
        </p:grpSpPr>
        <p:pic>
          <p:nvPicPr>
            <p:cNvPr id="10" name="Picture 9">
              <a:extLst>
                <a:ext uri="{FF2B5EF4-FFF2-40B4-BE49-F238E27FC236}">
                  <a16:creationId xmlns:a16="http://schemas.microsoft.com/office/drawing/2014/main" id="{3FF86FB5-FEB3-5647-B294-59CE94FD0566}"/>
                </a:ext>
              </a:extLst>
            </p:cNvPr>
            <p:cNvPicPr>
              <a:picLocks noChangeAspect="1"/>
            </p:cNvPicPr>
            <p:nvPr/>
          </p:nvPicPr>
          <p:blipFill rotWithShape="1">
            <a:blip r:embed="rId4"/>
            <a:srcRect l="4051" r="2733"/>
            <a:stretch/>
          </p:blipFill>
          <p:spPr>
            <a:xfrm>
              <a:off x="1922033" y="1208502"/>
              <a:ext cx="8347934" cy="5534054"/>
            </a:xfrm>
            <a:prstGeom prst="rect">
              <a:avLst/>
            </a:prstGeom>
          </p:spPr>
        </p:pic>
        <p:sp>
          <p:nvSpPr>
            <p:cNvPr id="12" name="Oval 11">
              <a:extLst>
                <a:ext uri="{FF2B5EF4-FFF2-40B4-BE49-F238E27FC236}">
                  <a16:creationId xmlns:a16="http://schemas.microsoft.com/office/drawing/2014/main" id="{C3166C5C-D661-6792-B5C8-79FE7487EB61}"/>
                </a:ext>
              </a:extLst>
            </p:cNvPr>
            <p:cNvSpPr/>
            <p:nvPr/>
          </p:nvSpPr>
          <p:spPr>
            <a:xfrm>
              <a:off x="6282813" y="1774482"/>
              <a:ext cx="3082413" cy="179930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1674551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615484" y="5492657"/>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6" y="176982"/>
            <a:ext cx="1016938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Vulnerability Assessments for Adaptation  Planning </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10" name="TextBox 9">
            <a:extLst>
              <a:ext uri="{FF2B5EF4-FFF2-40B4-BE49-F238E27FC236}">
                <a16:creationId xmlns:a16="http://schemas.microsoft.com/office/drawing/2014/main" id="{D9C6824A-5A06-5AE4-6D22-EE56371EDC6C}"/>
              </a:ext>
            </a:extLst>
          </p:cNvPr>
          <p:cNvSpPr txBox="1"/>
          <p:nvPr/>
        </p:nvSpPr>
        <p:spPr>
          <a:xfrm>
            <a:off x="730809" y="1571506"/>
            <a:ext cx="5576461" cy="3785652"/>
          </a:xfrm>
          <a:prstGeom prst="rect">
            <a:avLst/>
          </a:prstGeom>
          <a:noFill/>
        </p:spPr>
        <p:txBody>
          <a:bodyPr wrap="square" rtlCol="0">
            <a:spAutoFit/>
          </a:bodyPr>
          <a:lstStyle/>
          <a:p>
            <a:pPr marL="457200" indent="-457200">
              <a:buFont typeface="Arial" panose="020B0604020202020204" pitchFamily="34" charset="0"/>
              <a:buChar char="•"/>
            </a:pPr>
            <a:r>
              <a:rPr lang="en-US" sz="2400" dirty="0"/>
              <a:t>Exposure Analysis: Identifies baseline risk and allows the community to understand risk through spatial extent and level of exposure.</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Sensitivity Analysis: An inventory of community assets (populations, structures, economic functions) and quantifies/measures the impacts of sea level rise on those assets. </a:t>
            </a:r>
            <a:endParaRPr lang="en-US" sz="2400" spc="-150" dirty="0">
              <a:cs typeface="Calibri" panose="020F0502020204030204" pitchFamily="34" charset="0"/>
            </a:endParaRPr>
          </a:p>
        </p:txBody>
      </p:sp>
      <p:sp>
        <p:nvSpPr>
          <p:cNvPr id="5" name="Oval 4">
            <a:extLst>
              <a:ext uri="{FF2B5EF4-FFF2-40B4-BE49-F238E27FC236}">
                <a16:creationId xmlns:a16="http://schemas.microsoft.com/office/drawing/2014/main" id="{69EA71CB-3A44-239F-ECF2-CF7DCF16CBDE}"/>
              </a:ext>
              <a:ext uri="{C183D7F6-B498-43B3-948B-1728B52AA6E4}">
                <adec:decorative xmlns:adec="http://schemas.microsoft.com/office/drawing/2017/decorative" val="1"/>
              </a:ext>
            </a:extLst>
          </p:cNvPr>
          <p:cNvSpPr/>
          <p:nvPr/>
        </p:nvSpPr>
        <p:spPr>
          <a:xfrm>
            <a:off x="6052916" y="1437400"/>
            <a:ext cx="4016801" cy="3919758"/>
          </a:xfrm>
          <a:prstGeom prst="ellipse">
            <a:avLst/>
          </a:prstGeom>
          <a:solidFill>
            <a:schemeClr val="accent1">
              <a:lumMod val="40000"/>
              <a:lumOff val="60000"/>
              <a:alpha val="6588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419BE8B2-37A3-FF9C-97E2-920CA74BA5A6}"/>
              </a:ext>
              <a:ext uri="{C183D7F6-B498-43B3-948B-1728B52AA6E4}">
                <adec:decorative xmlns:adec="http://schemas.microsoft.com/office/drawing/2017/decorative" val="1"/>
              </a:ext>
            </a:extLst>
          </p:cNvPr>
          <p:cNvSpPr/>
          <p:nvPr/>
        </p:nvSpPr>
        <p:spPr>
          <a:xfrm>
            <a:off x="8132968" y="1473681"/>
            <a:ext cx="3928143" cy="3813611"/>
          </a:xfrm>
          <a:prstGeom prst="ellipse">
            <a:avLst/>
          </a:prstGeom>
          <a:solidFill>
            <a:schemeClr val="accent3">
              <a:lumMod val="20000"/>
              <a:lumOff val="80000"/>
              <a:alpha val="4588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CC5E8B89-A4E7-63D8-E7F8-12382820B427}"/>
              </a:ext>
            </a:extLst>
          </p:cNvPr>
          <p:cNvSpPr txBox="1"/>
          <p:nvPr/>
        </p:nvSpPr>
        <p:spPr>
          <a:xfrm>
            <a:off x="1111320" y="5593523"/>
            <a:ext cx="5195950" cy="1015663"/>
          </a:xfrm>
          <a:prstGeom prst="rect">
            <a:avLst/>
          </a:prstGeom>
          <a:solidFill>
            <a:schemeClr val="accent6">
              <a:lumMod val="75000"/>
            </a:schemeClr>
          </a:solidFill>
        </p:spPr>
        <p:txBody>
          <a:bodyPr wrap="square" rtlCol="0">
            <a:spAutoFit/>
          </a:bodyPr>
          <a:lstStyle/>
          <a:p>
            <a:r>
              <a:rPr lang="en-US" sz="2000" dirty="0">
                <a:solidFill>
                  <a:schemeClr val="bg1"/>
                </a:solidFill>
              </a:rPr>
              <a:t>Helps a community determine which structural and social assets are likely to be impacted by future coastal flooding and sea level rise.</a:t>
            </a:r>
          </a:p>
        </p:txBody>
      </p:sp>
      <p:sp>
        <p:nvSpPr>
          <p:cNvPr id="17" name="TextBox 16">
            <a:extLst>
              <a:ext uri="{FF2B5EF4-FFF2-40B4-BE49-F238E27FC236}">
                <a16:creationId xmlns:a16="http://schemas.microsoft.com/office/drawing/2014/main" id="{E8548EBE-F554-82B8-6396-A50882BAEB01}"/>
              </a:ext>
            </a:extLst>
          </p:cNvPr>
          <p:cNvSpPr txBox="1"/>
          <p:nvPr/>
        </p:nvSpPr>
        <p:spPr>
          <a:xfrm>
            <a:off x="8180227" y="3026544"/>
            <a:ext cx="1872645" cy="707886"/>
          </a:xfrm>
          <a:prstGeom prst="rect">
            <a:avLst/>
          </a:prstGeom>
          <a:noFill/>
        </p:spPr>
        <p:txBody>
          <a:bodyPr wrap="square">
            <a:spAutoFit/>
          </a:bodyPr>
          <a:lstStyle/>
          <a:p>
            <a:pPr algn="ctr"/>
            <a:r>
              <a:rPr lang="en-US" sz="2000" b="1" dirty="0">
                <a:solidFill>
                  <a:srgbClr val="2682C5"/>
                </a:solidFill>
              </a:rPr>
              <a:t>Vulnerability </a:t>
            </a:r>
          </a:p>
          <a:p>
            <a:pPr algn="ctr"/>
            <a:r>
              <a:rPr lang="en-US" sz="2000" b="1" dirty="0">
                <a:solidFill>
                  <a:srgbClr val="2682C5"/>
                </a:solidFill>
              </a:rPr>
              <a:t>Assessment</a:t>
            </a:r>
          </a:p>
        </p:txBody>
      </p:sp>
      <p:sp>
        <p:nvSpPr>
          <p:cNvPr id="15" name="Subtitle 3">
            <a:extLst>
              <a:ext uri="{FF2B5EF4-FFF2-40B4-BE49-F238E27FC236}">
                <a16:creationId xmlns:a16="http://schemas.microsoft.com/office/drawing/2014/main" id="{360340DA-C13D-9965-BD83-3E83E311FA4E}"/>
              </a:ext>
            </a:extLst>
          </p:cNvPr>
          <p:cNvSpPr txBox="1">
            <a:spLocks/>
          </p:cNvSpPr>
          <p:nvPr/>
        </p:nvSpPr>
        <p:spPr>
          <a:xfrm>
            <a:off x="6052917" y="2526635"/>
            <a:ext cx="2046010" cy="1804730"/>
          </a:xfrm>
          <a:prstGeom prst="rect">
            <a:avLst/>
          </a:prstGeom>
        </p:spPr>
        <p:txBody>
          <a:bodyPr/>
          <a:lstStyle>
            <a:lvl1pPr marL="228600" indent="-228600" algn="l" defTabSz="914400" rtl="0" eaLnBrk="1" latinLnBrk="0" hangingPunct="1">
              <a:lnSpc>
                <a:spcPct val="90000"/>
              </a:lnSpc>
              <a:spcBef>
                <a:spcPts val="10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000" b="1" dirty="0">
              <a:latin typeface="+mn-lt"/>
            </a:endParaRPr>
          </a:p>
          <a:p>
            <a:pPr marL="0" indent="0" algn="ctr">
              <a:buNone/>
            </a:pPr>
            <a:r>
              <a:rPr lang="en-US" b="1" dirty="0">
                <a:latin typeface="+mn-lt"/>
              </a:rPr>
              <a:t>Exposure Analysis </a:t>
            </a:r>
          </a:p>
          <a:p>
            <a:endParaRPr lang="en-US" b="1" dirty="0">
              <a:latin typeface="+mn-lt"/>
            </a:endParaRPr>
          </a:p>
          <a:p>
            <a:endParaRPr lang="en-US" sz="1600" b="1" dirty="0">
              <a:latin typeface="+mn-lt"/>
            </a:endParaRPr>
          </a:p>
        </p:txBody>
      </p:sp>
      <p:sp>
        <p:nvSpPr>
          <p:cNvPr id="16" name="Subtitle 3">
            <a:extLst>
              <a:ext uri="{FF2B5EF4-FFF2-40B4-BE49-F238E27FC236}">
                <a16:creationId xmlns:a16="http://schemas.microsoft.com/office/drawing/2014/main" id="{4F0842D0-1B31-052F-4A6F-D2DEF9317B26}"/>
              </a:ext>
            </a:extLst>
          </p:cNvPr>
          <p:cNvSpPr txBox="1">
            <a:spLocks/>
          </p:cNvSpPr>
          <p:nvPr/>
        </p:nvSpPr>
        <p:spPr>
          <a:xfrm>
            <a:off x="6021053" y="3194605"/>
            <a:ext cx="2231572" cy="634642"/>
          </a:xfrm>
          <a:prstGeom prst="rect">
            <a:avLst/>
          </a:prstGeom>
        </p:spPr>
        <p:txBody>
          <a:bodyPr/>
          <a:lstStyle>
            <a:lvl1pPr marL="228600" indent="-228600" algn="l" defTabSz="914400" rtl="0" eaLnBrk="1" latinLnBrk="0" hangingPunct="1">
              <a:lnSpc>
                <a:spcPct val="90000"/>
              </a:lnSpc>
              <a:spcBef>
                <a:spcPts val="10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800" dirty="0">
              <a:latin typeface="+mn-lt"/>
            </a:endParaRPr>
          </a:p>
          <a:p>
            <a:pPr marL="0" indent="0" algn="ctr">
              <a:buNone/>
            </a:pPr>
            <a:r>
              <a:rPr lang="en-US" dirty="0">
                <a:latin typeface="+mn-lt"/>
              </a:rPr>
              <a:t>What will get wet?</a:t>
            </a:r>
          </a:p>
          <a:p>
            <a:endParaRPr lang="en-US" sz="1600" dirty="0">
              <a:latin typeface="+mn-lt"/>
            </a:endParaRPr>
          </a:p>
          <a:p>
            <a:endParaRPr lang="en-US" sz="1200" dirty="0">
              <a:latin typeface="+mn-lt"/>
            </a:endParaRPr>
          </a:p>
        </p:txBody>
      </p:sp>
      <p:sp>
        <p:nvSpPr>
          <p:cNvPr id="13" name="Subtitle 3">
            <a:extLst>
              <a:ext uri="{FF2B5EF4-FFF2-40B4-BE49-F238E27FC236}">
                <a16:creationId xmlns:a16="http://schemas.microsoft.com/office/drawing/2014/main" id="{B3EC7957-56EB-7707-0C03-BEAA209F9ED5}"/>
              </a:ext>
            </a:extLst>
          </p:cNvPr>
          <p:cNvSpPr txBox="1">
            <a:spLocks/>
          </p:cNvSpPr>
          <p:nvPr/>
        </p:nvSpPr>
        <p:spPr>
          <a:xfrm>
            <a:off x="10138445" y="2515303"/>
            <a:ext cx="1872645" cy="890747"/>
          </a:xfrm>
          <a:prstGeom prst="rect">
            <a:avLst/>
          </a:prstGeom>
        </p:spPr>
        <p:txBody>
          <a:bodyPr/>
          <a:lstStyle>
            <a:lvl1pPr marL="228600" indent="-228600" algn="l" defTabSz="914400" rtl="0" eaLnBrk="1" latinLnBrk="0" hangingPunct="1">
              <a:lnSpc>
                <a:spcPct val="90000"/>
              </a:lnSpc>
              <a:spcBef>
                <a:spcPts val="10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000" b="1" dirty="0">
              <a:latin typeface="+mn-lt"/>
            </a:endParaRPr>
          </a:p>
          <a:p>
            <a:pPr marL="0" indent="0" algn="ctr">
              <a:buNone/>
            </a:pPr>
            <a:r>
              <a:rPr lang="en-US" b="1" dirty="0">
                <a:latin typeface="+mn-lt"/>
              </a:rPr>
              <a:t>Sensitivity Analysis </a:t>
            </a:r>
          </a:p>
          <a:p>
            <a:endParaRPr lang="en-US" b="1" dirty="0">
              <a:latin typeface="+mn-lt"/>
            </a:endParaRPr>
          </a:p>
          <a:p>
            <a:endParaRPr lang="en-US" sz="1600" b="1" dirty="0">
              <a:latin typeface="+mn-lt"/>
            </a:endParaRPr>
          </a:p>
        </p:txBody>
      </p:sp>
      <p:sp>
        <p:nvSpPr>
          <p:cNvPr id="14" name="Subtitle 3">
            <a:extLst>
              <a:ext uri="{FF2B5EF4-FFF2-40B4-BE49-F238E27FC236}">
                <a16:creationId xmlns:a16="http://schemas.microsoft.com/office/drawing/2014/main" id="{30AE1784-0907-D499-CB61-75A7862FDB58}"/>
              </a:ext>
            </a:extLst>
          </p:cNvPr>
          <p:cNvSpPr txBox="1">
            <a:spLocks/>
          </p:cNvSpPr>
          <p:nvPr/>
        </p:nvSpPr>
        <p:spPr>
          <a:xfrm>
            <a:off x="9914760" y="3146650"/>
            <a:ext cx="2231572" cy="642929"/>
          </a:xfrm>
          <a:prstGeom prst="rect">
            <a:avLst/>
          </a:prstGeom>
        </p:spPr>
        <p:txBody>
          <a:bodyPr/>
          <a:lstStyle>
            <a:lvl1pPr marL="228600" indent="-228600" algn="l" defTabSz="914400" rtl="0" eaLnBrk="1" latinLnBrk="0" hangingPunct="1">
              <a:lnSpc>
                <a:spcPct val="90000"/>
              </a:lnSpc>
              <a:spcBef>
                <a:spcPts val="10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800" dirty="0">
              <a:latin typeface="+mn-lt"/>
            </a:endParaRPr>
          </a:p>
          <a:p>
            <a:pPr marL="0" indent="0" algn="ctr">
              <a:buNone/>
            </a:pPr>
            <a:r>
              <a:rPr lang="en-US" dirty="0">
                <a:latin typeface="+mn-lt"/>
              </a:rPr>
              <a:t>How wet will it get?</a:t>
            </a:r>
          </a:p>
          <a:p>
            <a:endParaRPr lang="en-US" sz="1600" dirty="0">
              <a:latin typeface="+mn-lt"/>
            </a:endParaRPr>
          </a:p>
          <a:p>
            <a:endParaRPr lang="en-US" sz="1200" dirty="0">
              <a:latin typeface="+mn-lt"/>
            </a:endParaRPr>
          </a:p>
        </p:txBody>
      </p:sp>
    </p:spTree>
    <p:extLst>
      <p:ext uri="{BB962C8B-B14F-4D97-AF65-F5344CB8AC3E}">
        <p14:creationId xmlns:p14="http://schemas.microsoft.com/office/powerpoint/2010/main" val="29656131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Exposure: What will get wet? </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10" name="TextBox 9">
            <a:extLst>
              <a:ext uri="{FF2B5EF4-FFF2-40B4-BE49-F238E27FC236}">
                <a16:creationId xmlns:a16="http://schemas.microsoft.com/office/drawing/2014/main" id="{D9C6824A-5A06-5AE4-6D22-EE56371EDC6C}"/>
              </a:ext>
            </a:extLst>
          </p:cNvPr>
          <p:cNvSpPr txBox="1"/>
          <p:nvPr/>
        </p:nvSpPr>
        <p:spPr>
          <a:xfrm>
            <a:off x="425822" y="1342190"/>
            <a:ext cx="6272166" cy="5401479"/>
          </a:xfrm>
          <a:prstGeom prst="rect">
            <a:avLst/>
          </a:prstGeom>
          <a:noFill/>
        </p:spPr>
        <p:txBody>
          <a:bodyPr wrap="square" rtlCol="0">
            <a:spAutoFit/>
          </a:bodyPr>
          <a:lstStyle/>
          <a:p>
            <a:pPr marL="457200" indent="-457200">
              <a:buFont typeface="Arial" panose="020B0604020202020204" pitchFamily="34" charset="0"/>
              <a:buChar char="•"/>
            </a:pPr>
            <a:r>
              <a:rPr lang="en-US" sz="2300" b="1" dirty="0"/>
              <a:t>Critical Assets</a:t>
            </a:r>
            <a:r>
              <a:rPr lang="en-US" sz="2300" dirty="0"/>
              <a:t>: Community assets that are essential for critical government and business functions, national security, public health and safety, the economy, flood and storm protection, water quality management, and wildlife habitat management.</a:t>
            </a:r>
          </a:p>
          <a:p>
            <a:pPr marL="457200" indent="-457200">
              <a:buFont typeface="Arial" panose="020B0604020202020204" pitchFamily="34" charset="0"/>
              <a:buChar char="•"/>
            </a:pPr>
            <a:endParaRPr lang="en-US" sz="2300" dirty="0"/>
          </a:p>
          <a:p>
            <a:pPr marL="457200" indent="-457200">
              <a:buFont typeface="Arial" panose="020B0604020202020204" pitchFamily="34" charset="0"/>
              <a:buChar char="•"/>
            </a:pPr>
            <a:r>
              <a:rPr lang="en-US" sz="2300" b="1" dirty="0"/>
              <a:t>Regionally Significant Assets</a:t>
            </a:r>
            <a:r>
              <a:rPr lang="en-US" sz="2300" dirty="0"/>
              <a:t>: Critical assets that support the needs of communities spanning multiple geopolitical jurisdictions, including, nut not limited to, water resource facilities, regional medical centers, emergency operation centers, regional utilities, major transportation hubs and corridors, airports, and seaports.</a:t>
            </a:r>
            <a:endParaRPr lang="en-US" sz="2300" spc="-150" dirty="0">
              <a:cs typeface="Calibri" panose="020F0502020204030204" pitchFamily="34" charset="0"/>
            </a:endParaRPr>
          </a:p>
        </p:txBody>
      </p:sp>
      <p:pic>
        <p:nvPicPr>
          <p:cNvPr id="13" name="Picture 12" descr="Icons for four categories of critical assets: communications, energy, food/hydration/shelter, and hazardous materials">
            <a:extLst>
              <a:ext uri="{FF2B5EF4-FFF2-40B4-BE49-F238E27FC236}">
                <a16:creationId xmlns:a16="http://schemas.microsoft.com/office/drawing/2014/main" id="{92B56069-95DD-778E-6F39-F111863959C1}"/>
              </a:ext>
              <a:ext uri="{C183D7F6-B498-43B3-948B-1728B52AA6E4}">
                <adec:decorative xmlns:adec="http://schemas.microsoft.com/office/drawing/2017/decorative" val="0"/>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6832964" y="2169875"/>
            <a:ext cx="5359036" cy="1119463"/>
          </a:xfrm>
          <a:prstGeom prst="rect">
            <a:avLst/>
          </a:prstGeom>
        </p:spPr>
      </p:pic>
      <p:pic>
        <p:nvPicPr>
          <p:cNvPr id="15" name="Picture 14" descr="Icons for four categories of critical assets: health/medical, safety/security, transportation, water systems">
            <a:extLst>
              <a:ext uri="{FF2B5EF4-FFF2-40B4-BE49-F238E27FC236}">
                <a16:creationId xmlns:a16="http://schemas.microsoft.com/office/drawing/2014/main" id="{93C27471-BBA8-53E8-D4F9-65A99ED4395F}"/>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6697988" y="3568662"/>
            <a:ext cx="5359036" cy="1140542"/>
          </a:xfrm>
          <a:prstGeom prst="rect">
            <a:avLst/>
          </a:prstGeom>
        </p:spPr>
      </p:pic>
    </p:spTree>
    <p:extLst>
      <p:ext uri="{BB962C8B-B14F-4D97-AF65-F5344CB8AC3E}">
        <p14:creationId xmlns:p14="http://schemas.microsoft.com/office/powerpoint/2010/main" val="20415443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06604C8-4A83-6FEB-26B5-95D7D45B4EB0}"/>
              </a:ext>
              <a:ext uri="{C183D7F6-B498-43B3-948B-1728B52AA6E4}">
                <adec:decorative xmlns:adec="http://schemas.microsoft.com/office/drawing/2017/decorative" val="1"/>
              </a:ext>
            </a:extLst>
          </p:cNvPr>
          <p:cNvPicPr>
            <a:picLocks/>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508000" y="2209800"/>
            <a:ext cx="2438400" cy="2438400"/>
          </a:xfrm>
          <a:prstGeom prst="rect">
            <a:avLst/>
          </a:prstGeom>
        </p:spPr>
      </p:pic>
      <p:sp>
        <p:nvSpPr>
          <p:cNvPr id="6" name="Title 5">
            <a:extLst>
              <a:ext uri="{FF2B5EF4-FFF2-40B4-BE49-F238E27FC236}">
                <a16:creationId xmlns:a16="http://schemas.microsoft.com/office/drawing/2014/main" id="{726E3D26-1F76-E491-DB5E-A7790E199259}"/>
              </a:ext>
            </a:extLst>
          </p:cNvPr>
          <p:cNvSpPr>
            <a:spLocks noGrp="1"/>
          </p:cNvSpPr>
          <p:nvPr>
            <p:ph type="title" idx="4294967295"/>
            <p:custDataLst>
              <p:tags r:id="rId3"/>
            </p:custDataLst>
          </p:nvPr>
        </p:nvSpPr>
        <p:spPr>
          <a:xfrm>
            <a:off x="3200400" y="2571750"/>
            <a:ext cx="8483600" cy="1714500"/>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5B5B5B"/>
                </a:solidFill>
                <a:effectLst/>
                <a:uLnTx/>
                <a:uFillTx/>
                <a:latin typeface="+mn-lt"/>
                <a:ea typeface="+mn-ea"/>
                <a:cs typeface="+mn-cs"/>
              </a:rPr>
              <a:t>What assets in the community are most important to you?</a:t>
            </a:r>
          </a:p>
        </p:txBody>
      </p:sp>
      <p:sp>
        <p:nvSpPr>
          <p:cNvPr id="7" name="Rectangle 6">
            <a:extLst>
              <a:ext uri="{FF2B5EF4-FFF2-40B4-BE49-F238E27FC236}">
                <a16:creationId xmlns:a16="http://schemas.microsoft.com/office/drawing/2014/main" id="{E4447931-A6A7-8742-FA4D-EE48144005F1}"/>
              </a:ext>
              <a:ext uri="{C183D7F6-B498-43B3-948B-1728B52AA6E4}">
                <adec:decorative xmlns:adec="http://schemas.microsoft.com/office/drawing/2017/decorative" val="1"/>
              </a:ext>
            </a:extLst>
          </p:cNvPr>
          <p:cNvSpPr/>
          <p:nvPr>
            <p:custDataLst>
              <p:tags r:id="rId4"/>
            </p:custDataLst>
          </p:nvPr>
        </p:nvSpPr>
        <p:spPr>
          <a:xfrm>
            <a:off x="3200400" y="6096000"/>
            <a:ext cx="8737600" cy="510125"/>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300" b="1" dirty="0">
                <a:solidFill>
                  <a:srgbClr val="5B5B5B"/>
                </a:solidFill>
              </a:rPr>
              <a:t>ⓘ</a:t>
            </a:r>
            <a:r>
              <a:rPr lang="en-US" sz="1400" dirty="0">
                <a:solidFill>
                  <a:srgbClr val="5B5B5B"/>
                </a:solidFill>
              </a:rPr>
              <a:t> Start presenting to display the poll results on this slide.</a:t>
            </a:r>
          </a:p>
        </p:txBody>
      </p:sp>
      <p:pic>
        <p:nvPicPr>
          <p:cNvPr id="3" name="Picture 2" descr="Slido logo">
            <a:extLst>
              <a:ext uri="{FF2B5EF4-FFF2-40B4-BE49-F238E27FC236}">
                <a16:creationId xmlns:a16="http://schemas.microsoft.com/office/drawing/2014/main" id="{B930474B-2133-EBCC-9022-C745AC24AF4E}"/>
              </a:ext>
            </a:extLst>
          </p:cNvPr>
          <p:cNvPicPr>
            <a:picLocks/>
          </p:cNvPicPr>
          <p:nvPr>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3201670" y="508000"/>
            <a:ext cx="1219200" cy="510126"/>
          </a:xfrm>
          <a:prstGeom prst="rect">
            <a:avLst/>
          </a:prstGeom>
        </p:spPr>
      </p:pic>
    </p:spTree>
    <p:custDataLst>
      <p:tags r:id="rId1"/>
    </p:custDataLst>
    <p:extLst>
      <p:ext uri="{BB962C8B-B14F-4D97-AF65-F5344CB8AC3E}">
        <p14:creationId xmlns:p14="http://schemas.microsoft.com/office/powerpoint/2010/main" val="6050959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Potential Impacts</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10" name="TextBox 9">
            <a:extLst>
              <a:ext uri="{FF2B5EF4-FFF2-40B4-BE49-F238E27FC236}">
                <a16:creationId xmlns:a16="http://schemas.microsoft.com/office/drawing/2014/main" id="{D9C6824A-5A06-5AE4-6D22-EE56371EDC6C}"/>
              </a:ext>
            </a:extLst>
          </p:cNvPr>
          <p:cNvSpPr txBox="1"/>
          <p:nvPr/>
        </p:nvSpPr>
        <p:spPr>
          <a:xfrm>
            <a:off x="683103" y="1460373"/>
            <a:ext cx="5254123" cy="830997"/>
          </a:xfrm>
          <a:prstGeom prst="rect">
            <a:avLst/>
          </a:prstGeom>
          <a:solidFill>
            <a:schemeClr val="accent6">
              <a:lumMod val="75000"/>
            </a:schemeClr>
          </a:solidFill>
        </p:spPr>
        <p:txBody>
          <a:bodyPr wrap="square" rtlCol="0" anchor="ctr" anchorCtr="0">
            <a:spAutoFit/>
          </a:bodyPr>
          <a:lstStyle/>
          <a:p>
            <a:pPr algn="ctr"/>
            <a:r>
              <a:rPr lang="en-US" sz="2800" b="1" dirty="0">
                <a:solidFill>
                  <a:schemeClr val="bg1"/>
                </a:solidFill>
              </a:rPr>
              <a:t>Transportation</a:t>
            </a:r>
          </a:p>
          <a:p>
            <a:pPr algn="ctr"/>
            <a:r>
              <a:rPr lang="en-US" sz="2000" dirty="0">
                <a:solidFill>
                  <a:schemeClr val="bg1"/>
                </a:solidFill>
              </a:rPr>
              <a:t>Transportation assets and evacuation routes.</a:t>
            </a:r>
          </a:p>
        </p:txBody>
      </p:sp>
      <p:sp>
        <p:nvSpPr>
          <p:cNvPr id="4" name="TextBox 3">
            <a:extLst>
              <a:ext uri="{FF2B5EF4-FFF2-40B4-BE49-F238E27FC236}">
                <a16:creationId xmlns:a16="http://schemas.microsoft.com/office/drawing/2014/main" id="{3C3D20C3-01FE-5CA9-7280-B1A2769336EC}"/>
              </a:ext>
            </a:extLst>
          </p:cNvPr>
          <p:cNvSpPr txBox="1"/>
          <p:nvPr/>
        </p:nvSpPr>
        <p:spPr>
          <a:xfrm>
            <a:off x="683102" y="2534332"/>
            <a:ext cx="5254123" cy="1138773"/>
          </a:xfrm>
          <a:prstGeom prst="rect">
            <a:avLst/>
          </a:prstGeom>
          <a:solidFill>
            <a:schemeClr val="accent6">
              <a:lumMod val="75000"/>
            </a:schemeClr>
          </a:solidFill>
        </p:spPr>
        <p:txBody>
          <a:bodyPr wrap="square" rtlCol="0" anchor="ctr">
            <a:spAutoFit/>
          </a:bodyPr>
          <a:lstStyle/>
          <a:p>
            <a:pPr algn="ctr"/>
            <a:r>
              <a:rPr lang="en-US" sz="2800" b="1" dirty="0">
                <a:solidFill>
                  <a:schemeClr val="bg1"/>
                </a:solidFill>
              </a:rPr>
              <a:t>Critical Infrastructure</a:t>
            </a:r>
          </a:p>
          <a:p>
            <a:pPr algn="ctr"/>
            <a:r>
              <a:rPr lang="en-US" sz="2000" dirty="0">
                <a:solidFill>
                  <a:schemeClr val="bg1"/>
                </a:solidFill>
              </a:rPr>
              <a:t>Wastewater facilities, utilities, communication towers.</a:t>
            </a:r>
          </a:p>
        </p:txBody>
      </p:sp>
      <p:sp>
        <p:nvSpPr>
          <p:cNvPr id="6" name="TextBox 5">
            <a:extLst>
              <a:ext uri="{FF2B5EF4-FFF2-40B4-BE49-F238E27FC236}">
                <a16:creationId xmlns:a16="http://schemas.microsoft.com/office/drawing/2014/main" id="{D06A76E8-C8FE-A1C7-A0FE-524B4D58D1DB}"/>
              </a:ext>
            </a:extLst>
          </p:cNvPr>
          <p:cNvSpPr txBox="1"/>
          <p:nvPr/>
        </p:nvSpPr>
        <p:spPr>
          <a:xfrm>
            <a:off x="683101" y="3935679"/>
            <a:ext cx="5254123" cy="1261884"/>
          </a:xfrm>
          <a:prstGeom prst="rect">
            <a:avLst/>
          </a:prstGeom>
          <a:solidFill>
            <a:schemeClr val="accent6">
              <a:lumMod val="75000"/>
            </a:schemeClr>
          </a:solidFill>
        </p:spPr>
        <p:txBody>
          <a:bodyPr wrap="square" rtlCol="0">
            <a:spAutoFit/>
          </a:bodyPr>
          <a:lstStyle/>
          <a:p>
            <a:pPr algn="ctr"/>
            <a:r>
              <a:rPr lang="en-US" sz="2800" b="1" dirty="0">
                <a:solidFill>
                  <a:schemeClr val="bg1"/>
                </a:solidFill>
              </a:rPr>
              <a:t>Critical Community &amp; Emergency Facilities  </a:t>
            </a:r>
          </a:p>
          <a:p>
            <a:pPr algn="ctr"/>
            <a:r>
              <a:rPr lang="en-US" sz="2000" dirty="0">
                <a:solidFill>
                  <a:schemeClr val="bg1"/>
                </a:solidFill>
              </a:rPr>
              <a:t>Community center, library, fire station, hospital.</a:t>
            </a:r>
          </a:p>
        </p:txBody>
      </p:sp>
      <p:sp>
        <p:nvSpPr>
          <p:cNvPr id="13" name="TextBox 12">
            <a:extLst>
              <a:ext uri="{FF2B5EF4-FFF2-40B4-BE49-F238E27FC236}">
                <a16:creationId xmlns:a16="http://schemas.microsoft.com/office/drawing/2014/main" id="{6F288A2C-EE0C-F113-F062-F05C66384FE1}"/>
              </a:ext>
            </a:extLst>
          </p:cNvPr>
          <p:cNvSpPr txBox="1"/>
          <p:nvPr/>
        </p:nvSpPr>
        <p:spPr>
          <a:xfrm>
            <a:off x="6254773" y="1433661"/>
            <a:ext cx="5254123" cy="1261884"/>
          </a:xfrm>
          <a:prstGeom prst="rect">
            <a:avLst/>
          </a:prstGeom>
          <a:solidFill>
            <a:schemeClr val="accent6">
              <a:lumMod val="75000"/>
            </a:schemeClr>
          </a:solidFill>
        </p:spPr>
        <p:txBody>
          <a:bodyPr wrap="square" rtlCol="0">
            <a:spAutoFit/>
          </a:bodyPr>
          <a:lstStyle/>
          <a:p>
            <a:pPr algn="ctr"/>
            <a:r>
              <a:rPr lang="en-US" sz="2800" b="1" dirty="0">
                <a:solidFill>
                  <a:schemeClr val="bg1"/>
                </a:solidFill>
              </a:rPr>
              <a:t>Natural, Cultural, &amp; Historical Resources</a:t>
            </a:r>
          </a:p>
          <a:p>
            <a:pPr algn="ctr"/>
            <a:r>
              <a:rPr lang="en-US" sz="2000" dirty="0">
                <a:solidFill>
                  <a:schemeClr val="bg1"/>
                </a:solidFill>
              </a:rPr>
              <a:t>Greenspace, historical preservation, state parks.</a:t>
            </a:r>
          </a:p>
        </p:txBody>
      </p:sp>
      <p:sp>
        <p:nvSpPr>
          <p:cNvPr id="14" name="TextBox 13">
            <a:extLst>
              <a:ext uri="{FF2B5EF4-FFF2-40B4-BE49-F238E27FC236}">
                <a16:creationId xmlns:a16="http://schemas.microsoft.com/office/drawing/2014/main" id="{4E9C4754-083B-29D3-CAEA-2F0F6930392D}"/>
              </a:ext>
            </a:extLst>
          </p:cNvPr>
          <p:cNvSpPr txBox="1"/>
          <p:nvPr/>
        </p:nvSpPr>
        <p:spPr>
          <a:xfrm>
            <a:off x="6254772" y="2949830"/>
            <a:ext cx="5254123" cy="1446550"/>
          </a:xfrm>
          <a:prstGeom prst="rect">
            <a:avLst/>
          </a:prstGeom>
          <a:solidFill>
            <a:schemeClr val="accent6">
              <a:lumMod val="75000"/>
            </a:schemeClr>
          </a:solidFill>
        </p:spPr>
        <p:txBody>
          <a:bodyPr wrap="square" rtlCol="0">
            <a:spAutoFit/>
          </a:bodyPr>
          <a:lstStyle/>
          <a:p>
            <a:pPr algn="ctr"/>
            <a:r>
              <a:rPr lang="en-US" sz="2800" b="1" dirty="0">
                <a:solidFill>
                  <a:schemeClr val="bg1"/>
                </a:solidFill>
              </a:rPr>
              <a:t>Regionally Significant Assets </a:t>
            </a:r>
          </a:p>
          <a:p>
            <a:pPr algn="ctr"/>
            <a:r>
              <a:rPr lang="en-US" sz="2000" dirty="0">
                <a:solidFill>
                  <a:schemeClr val="bg1"/>
                </a:solidFill>
              </a:rPr>
              <a:t>Major transportation hubs and corridors, airports/seaports, regional utilities, regional medical centers, emergency operation centers. </a:t>
            </a:r>
          </a:p>
        </p:txBody>
      </p:sp>
      <p:sp>
        <p:nvSpPr>
          <p:cNvPr id="5" name="TextBox 4">
            <a:extLst>
              <a:ext uri="{FF2B5EF4-FFF2-40B4-BE49-F238E27FC236}">
                <a16:creationId xmlns:a16="http://schemas.microsoft.com/office/drawing/2014/main" id="{9D3F24B7-5604-427F-0371-CB676E0BE6CD}"/>
              </a:ext>
            </a:extLst>
          </p:cNvPr>
          <p:cNvSpPr txBox="1"/>
          <p:nvPr/>
        </p:nvSpPr>
        <p:spPr>
          <a:xfrm>
            <a:off x="683101" y="5460137"/>
            <a:ext cx="5254123" cy="1138773"/>
          </a:xfrm>
          <a:prstGeom prst="rect">
            <a:avLst/>
          </a:prstGeom>
          <a:solidFill>
            <a:schemeClr val="accent6">
              <a:lumMod val="75000"/>
            </a:schemeClr>
          </a:solidFill>
        </p:spPr>
        <p:txBody>
          <a:bodyPr wrap="square" rtlCol="0">
            <a:spAutoFit/>
          </a:bodyPr>
          <a:lstStyle/>
          <a:p>
            <a:pPr algn="ctr"/>
            <a:r>
              <a:rPr lang="en-US" sz="2800" b="1" dirty="0">
                <a:solidFill>
                  <a:schemeClr val="bg1"/>
                </a:solidFill>
              </a:rPr>
              <a:t>Population</a:t>
            </a:r>
          </a:p>
          <a:p>
            <a:pPr algn="ctr"/>
            <a:r>
              <a:rPr lang="en-US" sz="2000" dirty="0">
                <a:solidFill>
                  <a:schemeClr val="bg1"/>
                </a:solidFill>
              </a:rPr>
              <a:t>Children, Older Adults, Individuals with Disabilities, Economically Disadvantaged.</a:t>
            </a:r>
          </a:p>
        </p:txBody>
      </p:sp>
    </p:spTree>
    <p:extLst>
      <p:ext uri="{BB962C8B-B14F-4D97-AF65-F5344CB8AC3E}">
        <p14:creationId xmlns:p14="http://schemas.microsoft.com/office/powerpoint/2010/main" val="13614465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extBox 14">
            <a:extLst>
              <a:ext uri="{FF2B5EF4-FFF2-40B4-BE49-F238E27FC236}">
                <a16:creationId xmlns:a16="http://schemas.microsoft.com/office/drawing/2014/main" id="{8CF72252-509A-A9AB-66FF-3499FCB8D493}"/>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404379701"/>
              </p:ext>
            </p:extLst>
          </p:nvPr>
        </p:nvGraphicFramePr>
        <p:xfrm>
          <a:off x="425821" y="1342190"/>
          <a:ext cx="11340357" cy="54014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Types of Adaptation Strategies</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16" name="Rectangle 1">
            <a:extLst>
              <a:ext uri="{FF2B5EF4-FFF2-40B4-BE49-F238E27FC236}">
                <a16:creationId xmlns:a16="http://schemas.microsoft.com/office/drawing/2014/main" id="{8A1ACCF2-6A38-C605-B3DA-BA1392E48497}"/>
              </a:ext>
              <a:ext uri="{C183D7F6-B498-43B3-948B-1728B52AA6E4}">
                <adec:decorative xmlns:adec="http://schemas.microsoft.com/office/drawing/2017/decorative" val="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Tree>
    <p:extLst>
      <p:ext uri="{BB962C8B-B14F-4D97-AF65-F5344CB8AC3E}">
        <p14:creationId xmlns:p14="http://schemas.microsoft.com/office/powerpoint/2010/main" val="33824669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7CC09B-9F34-284A-AC6D-3320967CFBBF}"/>
              </a:ext>
              <a:ext uri="{C183D7F6-B498-43B3-948B-1728B52AA6E4}">
                <adec:decorative xmlns:adec="http://schemas.microsoft.com/office/drawing/2017/decorative" val="1"/>
              </a:ext>
            </a:extLst>
          </p:cNvPr>
          <p:cNvPicPr>
            <a:picLocks/>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508000" y="2209800"/>
            <a:ext cx="2438400" cy="2438400"/>
          </a:xfrm>
          <a:prstGeom prst="rect">
            <a:avLst/>
          </a:prstGeom>
        </p:spPr>
      </p:pic>
      <p:sp>
        <p:nvSpPr>
          <p:cNvPr id="6" name="Title 5">
            <a:extLst>
              <a:ext uri="{FF2B5EF4-FFF2-40B4-BE49-F238E27FC236}">
                <a16:creationId xmlns:a16="http://schemas.microsoft.com/office/drawing/2014/main" id="{55F6B1ED-AA4E-2C45-B5A8-1E1B4B73FC92}"/>
              </a:ext>
            </a:extLst>
          </p:cNvPr>
          <p:cNvSpPr>
            <a:spLocks noGrp="1"/>
          </p:cNvSpPr>
          <p:nvPr>
            <p:ph type="title" idx="4294967295"/>
            <p:custDataLst>
              <p:tags r:id="rId3"/>
            </p:custDataLst>
          </p:nvPr>
        </p:nvSpPr>
        <p:spPr>
          <a:xfrm>
            <a:off x="3200400" y="2571750"/>
            <a:ext cx="8483600" cy="1714500"/>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5B5B5B"/>
                </a:solidFill>
                <a:effectLst/>
                <a:uLnTx/>
                <a:uFillTx/>
                <a:latin typeface="+mn-lt"/>
                <a:ea typeface="+mn-ea"/>
                <a:cs typeface="+mn-cs"/>
              </a:rPr>
              <a:t>What type of adaptation strategies would you prefer?</a:t>
            </a:r>
          </a:p>
        </p:txBody>
      </p:sp>
      <p:sp>
        <p:nvSpPr>
          <p:cNvPr id="7" name="Rectangle 6">
            <a:extLst>
              <a:ext uri="{FF2B5EF4-FFF2-40B4-BE49-F238E27FC236}">
                <a16:creationId xmlns:a16="http://schemas.microsoft.com/office/drawing/2014/main" id="{817B224B-D620-A6F7-7EB6-4A62307EC3A4}"/>
              </a:ext>
              <a:ext uri="{C183D7F6-B498-43B3-948B-1728B52AA6E4}">
                <adec:decorative xmlns:adec="http://schemas.microsoft.com/office/drawing/2017/decorative" val="1"/>
              </a:ext>
            </a:extLst>
          </p:cNvPr>
          <p:cNvSpPr/>
          <p:nvPr>
            <p:custDataLst>
              <p:tags r:id="rId4"/>
            </p:custDataLst>
          </p:nvPr>
        </p:nvSpPr>
        <p:spPr>
          <a:xfrm>
            <a:off x="3200400" y="6096000"/>
            <a:ext cx="8737600" cy="510125"/>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300" b="1" dirty="0">
                <a:solidFill>
                  <a:srgbClr val="5B5B5B"/>
                </a:solidFill>
              </a:rPr>
              <a:t>ⓘ</a:t>
            </a:r>
            <a:r>
              <a:rPr lang="en-US" sz="1400" dirty="0">
                <a:solidFill>
                  <a:srgbClr val="5B5B5B"/>
                </a:solidFill>
              </a:rPr>
              <a:t> Start presenting to display the poll results on this slide.</a:t>
            </a:r>
          </a:p>
        </p:txBody>
      </p:sp>
      <p:pic>
        <p:nvPicPr>
          <p:cNvPr id="3" name="Picture 2" descr="Slido logo">
            <a:extLst>
              <a:ext uri="{FF2B5EF4-FFF2-40B4-BE49-F238E27FC236}">
                <a16:creationId xmlns:a16="http://schemas.microsoft.com/office/drawing/2014/main" id="{C7B3F17D-5D68-1420-EB72-79C8DC4847DC}"/>
              </a:ext>
            </a:extLst>
          </p:cNvPr>
          <p:cNvPicPr>
            <a:picLocks/>
          </p:cNvPicPr>
          <p:nvPr>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3201670" y="508000"/>
            <a:ext cx="1219200" cy="510126"/>
          </a:xfrm>
          <a:prstGeom prst="rect">
            <a:avLst/>
          </a:prstGeom>
        </p:spPr>
      </p:pic>
    </p:spTree>
    <p:custDataLst>
      <p:tags r:id="rId1"/>
    </p:custDataLst>
    <p:extLst>
      <p:ext uri="{BB962C8B-B14F-4D97-AF65-F5344CB8AC3E}">
        <p14:creationId xmlns:p14="http://schemas.microsoft.com/office/powerpoint/2010/main" val="63488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35DC83-55D5-DBC8-F2F0-3D9FFAF2F307}"/>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1BC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4961928" y="3044279"/>
            <a:ext cx="6308283"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Breakout Session: Overcoming Barriers</a:t>
            </a:r>
          </a:p>
        </p:txBody>
      </p:sp>
      <p:sp>
        <p:nvSpPr>
          <p:cNvPr id="5" name="Freeform 4">
            <a:extLst>
              <a:ext uri="{FF2B5EF4-FFF2-40B4-BE49-F238E27FC236}">
                <a16:creationId xmlns:a16="http://schemas.microsoft.com/office/drawing/2014/main" id="{92475970-84C3-C5C5-9C18-021E1D8E0CDF}"/>
              </a:ext>
              <a:ext uri="{C183D7F6-B498-43B3-948B-1728B52AA6E4}">
                <adec:decorative xmlns:adec="http://schemas.microsoft.com/office/drawing/2017/decorative" val="1"/>
              </a:ext>
            </a:extLst>
          </p:cNvPr>
          <p:cNvSpPr/>
          <p:nvPr/>
        </p:nvSpPr>
        <p:spPr>
          <a:xfrm>
            <a:off x="0" y="0"/>
            <a:ext cx="4579777" cy="3477105"/>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685184"/>
              <a:gd name="connsiteY0" fmla="*/ 13252 h 3458817"/>
              <a:gd name="connsiteX1" fmla="*/ 3538330 w 5685184"/>
              <a:gd name="connsiteY1" fmla="*/ 0 h 3458817"/>
              <a:gd name="connsiteX2" fmla="*/ 5685184 w 5685184"/>
              <a:gd name="connsiteY2" fmla="*/ 3445566 h 3458817"/>
              <a:gd name="connsiteX3" fmla="*/ 13252 w 5685184"/>
              <a:gd name="connsiteY3" fmla="*/ 3458817 h 3458817"/>
              <a:gd name="connsiteX4" fmla="*/ 0 w 5685184"/>
              <a:gd name="connsiteY4" fmla="*/ 13252 h 3458817"/>
              <a:gd name="connsiteX0" fmla="*/ 0 w 5712616"/>
              <a:gd name="connsiteY0" fmla="*/ 13252 h 3472998"/>
              <a:gd name="connsiteX1" fmla="*/ 3538330 w 5712616"/>
              <a:gd name="connsiteY1" fmla="*/ 0 h 3472998"/>
              <a:gd name="connsiteX2" fmla="*/ 5712616 w 5712616"/>
              <a:gd name="connsiteY2" fmla="*/ 3472998 h 3472998"/>
              <a:gd name="connsiteX3" fmla="*/ 13252 w 5712616"/>
              <a:gd name="connsiteY3" fmla="*/ 3458817 h 3472998"/>
              <a:gd name="connsiteX4" fmla="*/ 0 w 5712616"/>
              <a:gd name="connsiteY4" fmla="*/ 13252 h 3472998"/>
              <a:gd name="connsiteX0" fmla="*/ 0 w 5712616"/>
              <a:gd name="connsiteY0" fmla="*/ 13252 h 3477105"/>
              <a:gd name="connsiteX1" fmla="*/ 3538330 w 5712616"/>
              <a:gd name="connsiteY1" fmla="*/ 0 h 3477105"/>
              <a:gd name="connsiteX2" fmla="*/ 5712616 w 5712616"/>
              <a:gd name="connsiteY2" fmla="*/ 3472998 h 3477105"/>
              <a:gd name="connsiteX3" fmla="*/ 13252 w 5712616"/>
              <a:gd name="connsiteY3" fmla="*/ 3477105 h 3477105"/>
              <a:gd name="connsiteX4" fmla="*/ 0 w 5712616"/>
              <a:gd name="connsiteY4" fmla="*/ 13252 h 3477105"/>
              <a:gd name="connsiteX0" fmla="*/ 0 w 5662626"/>
              <a:gd name="connsiteY0" fmla="*/ 13252 h 3477105"/>
              <a:gd name="connsiteX1" fmla="*/ 353833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5662626"/>
              <a:gd name="connsiteY0" fmla="*/ 13252 h 3477105"/>
              <a:gd name="connsiteX1" fmla="*/ 228857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6015151"/>
              <a:gd name="connsiteY0" fmla="*/ 13252 h 3477105"/>
              <a:gd name="connsiteX1" fmla="*/ 2288570 w 6015151"/>
              <a:gd name="connsiteY1" fmla="*/ 0 h 3477105"/>
              <a:gd name="connsiteX2" fmla="*/ 6015151 w 6015151"/>
              <a:gd name="connsiteY2" fmla="*/ 3422198 h 3477105"/>
              <a:gd name="connsiteX3" fmla="*/ 13252 w 6015151"/>
              <a:gd name="connsiteY3" fmla="*/ 3477105 h 3477105"/>
              <a:gd name="connsiteX4" fmla="*/ 0 w 6015151"/>
              <a:gd name="connsiteY4" fmla="*/ 13252 h 3477105"/>
              <a:gd name="connsiteX0" fmla="*/ 0 w 5675216"/>
              <a:gd name="connsiteY0" fmla="*/ 13252 h 3477105"/>
              <a:gd name="connsiteX1" fmla="*/ 2288570 w 5675216"/>
              <a:gd name="connsiteY1" fmla="*/ 0 h 3477105"/>
              <a:gd name="connsiteX2" fmla="*/ 5675216 w 5675216"/>
              <a:gd name="connsiteY2" fmla="*/ 3472998 h 3477105"/>
              <a:gd name="connsiteX3" fmla="*/ 13252 w 5675216"/>
              <a:gd name="connsiteY3" fmla="*/ 3477105 h 3477105"/>
              <a:gd name="connsiteX4" fmla="*/ 0 w 5675216"/>
              <a:gd name="connsiteY4" fmla="*/ 13252 h 3477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5216" h="3477105">
                <a:moveTo>
                  <a:pt x="0" y="13252"/>
                </a:moveTo>
                <a:lnTo>
                  <a:pt x="2288570" y="0"/>
                </a:lnTo>
                <a:lnTo>
                  <a:pt x="5675216" y="3472998"/>
                </a:lnTo>
                <a:lnTo>
                  <a:pt x="13252" y="3477105"/>
                </a:lnTo>
                <a:cubicBezTo>
                  <a:pt x="8835" y="2399262"/>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reeform 5">
            <a:extLst>
              <a:ext uri="{FF2B5EF4-FFF2-40B4-BE49-F238E27FC236}">
                <a16:creationId xmlns:a16="http://schemas.microsoft.com/office/drawing/2014/main" id="{ABB1819E-FE40-48CB-BD66-19E430A8960D}"/>
              </a:ext>
              <a:ext uri="{C183D7F6-B498-43B3-948B-1728B52AA6E4}">
                <adec:decorative xmlns:adec="http://schemas.microsoft.com/office/drawing/2017/decorative" val="1"/>
              </a:ext>
            </a:extLst>
          </p:cNvPr>
          <p:cNvSpPr/>
          <p:nvPr/>
        </p:nvSpPr>
        <p:spPr>
          <a:xfrm rot="10800000" flipH="1">
            <a:off x="0" y="3465442"/>
            <a:ext cx="4582134" cy="3392558"/>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711688"/>
              <a:gd name="connsiteY0" fmla="*/ 13252 h 3458817"/>
              <a:gd name="connsiteX1" fmla="*/ 3538330 w 5711688"/>
              <a:gd name="connsiteY1" fmla="*/ 0 h 3458817"/>
              <a:gd name="connsiteX2" fmla="*/ 5711688 w 5711688"/>
              <a:gd name="connsiteY2" fmla="*/ 3432314 h 3458817"/>
              <a:gd name="connsiteX3" fmla="*/ 13252 w 5711688"/>
              <a:gd name="connsiteY3" fmla="*/ 3458817 h 3458817"/>
              <a:gd name="connsiteX4" fmla="*/ 0 w 5711688"/>
              <a:gd name="connsiteY4" fmla="*/ 13252 h 3458817"/>
              <a:gd name="connsiteX0" fmla="*/ 0 w 5711688"/>
              <a:gd name="connsiteY0" fmla="*/ 13252 h 3432314"/>
              <a:gd name="connsiteX1" fmla="*/ 3538330 w 5711688"/>
              <a:gd name="connsiteY1" fmla="*/ 0 h 3432314"/>
              <a:gd name="connsiteX2" fmla="*/ 5711688 w 5711688"/>
              <a:gd name="connsiteY2" fmla="*/ 3432314 h 3432314"/>
              <a:gd name="connsiteX3" fmla="*/ 13252 w 5711688"/>
              <a:gd name="connsiteY3" fmla="*/ 3392556 h 3432314"/>
              <a:gd name="connsiteX4" fmla="*/ 0 w 5711688"/>
              <a:gd name="connsiteY4" fmla="*/ 13252 h 3432314"/>
              <a:gd name="connsiteX0" fmla="*/ 0 w 5698435"/>
              <a:gd name="connsiteY0" fmla="*/ 13252 h 3392556"/>
              <a:gd name="connsiteX1" fmla="*/ 3538330 w 5698435"/>
              <a:gd name="connsiteY1" fmla="*/ 0 h 3392556"/>
              <a:gd name="connsiteX2" fmla="*/ 5698435 w 5698435"/>
              <a:gd name="connsiteY2" fmla="*/ 3366054 h 3392556"/>
              <a:gd name="connsiteX3" fmla="*/ 13252 w 5698435"/>
              <a:gd name="connsiteY3" fmla="*/ 3392556 h 3392556"/>
              <a:gd name="connsiteX4" fmla="*/ 0 w 5698435"/>
              <a:gd name="connsiteY4" fmla="*/ 13252 h 3392556"/>
              <a:gd name="connsiteX0" fmla="*/ 0 w 5711687"/>
              <a:gd name="connsiteY0" fmla="*/ 13252 h 3392558"/>
              <a:gd name="connsiteX1" fmla="*/ 3538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 name="connsiteX0" fmla="*/ 0 w 5711687"/>
              <a:gd name="connsiteY0" fmla="*/ 13252 h 3392558"/>
              <a:gd name="connsiteX1" fmla="*/ 2482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1687" h="3392558">
                <a:moveTo>
                  <a:pt x="0" y="13252"/>
                </a:moveTo>
                <a:lnTo>
                  <a:pt x="2482330" y="0"/>
                </a:lnTo>
                <a:lnTo>
                  <a:pt x="5711687" y="3392558"/>
                </a:lnTo>
                <a:lnTo>
                  <a:pt x="13252" y="3392556"/>
                </a:lnTo>
                <a:cubicBezTo>
                  <a:pt x="8835" y="2314713"/>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A1D2CBC7-0EBD-4177-451C-490196996C5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598" y="1818666"/>
            <a:ext cx="3022450" cy="3281514"/>
          </a:xfrm>
          <a:prstGeom prst="rect">
            <a:avLst/>
          </a:prstGeom>
        </p:spPr>
      </p:pic>
    </p:spTree>
    <p:extLst>
      <p:ext uri="{BB962C8B-B14F-4D97-AF65-F5344CB8AC3E}">
        <p14:creationId xmlns:p14="http://schemas.microsoft.com/office/powerpoint/2010/main" val="38573546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Breakout Group Discussion Questions</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pic>
        <p:nvPicPr>
          <p:cNvPr id="18" name="Graphic 17">
            <a:extLst>
              <a:ext uri="{FF2B5EF4-FFF2-40B4-BE49-F238E27FC236}">
                <a16:creationId xmlns:a16="http://schemas.microsoft.com/office/drawing/2014/main" id="{9AF750D0-EA3C-4871-ABDA-5C4CB4E0297C}"/>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834730" y="2042344"/>
            <a:ext cx="2773312" cy="2773312"/>
          </a:xfrm>
          <a:prstGeom prst="rect">
            <a:avLst/>
          </a:prstGeom>
        </p:spPr>
      </p:pic>
      <p:sp>
        <p:nvSpPr>
          <p:cNvPr id="4" name="TextBox 3">
            <a:extLst>
              <a:ext uri="{FF2B5EF4-FFF2-40B4-BE49-F238E27FC236}">
                <a16:creationId xmlns:a16="http://schemas.microsoft.com/office/drawing/2014/main" id="{DB9B95B4-D039-44A8-1FF1-EC471FC59E52}"/>
              </a:ext>
            </a:extLst>
          </p:cNvPr>
          <p:cNvSpPr txBox="1"/>
          <p:nvPr/>
        </p:nvSpPr>
        <p:spPr>
          <a:xfrm>
            <a:off x="766838" y="1646190"/>
            <a:ext cx="8357911" cy="4401205"/>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400" dirty="0"/>
              <a:t>What specific climate-related hazards are you most concerned about? Why?</a:t>
            </a:r>
          </a:p>
          <a:p>
            <a:pPr marL="342900" indent="-342900">
              <a:spcBef>
                <a:spcPts val="600"/>
              </a:spcBef>
              <a:spcAft>
                <a:spcPts val="600"/>
              </a:spcAft>
              <a:buFont typeface="Arial" panose="020B0604020202020204" pitchFamily="34" charset="0"/>
              <a:buChar char="•"/>
            </a:pPr>
            <a:r>
              <a:rPr lang="en-US" sz="2400" dirty="0"/>
              <a:t>What existing efforts to address these impacts have worked well? What has not worked?</a:t>
            </a:r>
          </a:p>
          <a:p>
            <a:pPr marL="342900" indent="-342900">
              <a:spcBef>
                <a:spcPts val="600"/>
              </a:spcBef>
              <a:spcAft>
                <a:spcPts val="600"/>
              </a:spcAft>
              <a:buFont typeface="Arial" panose="020B0604020202020204" pitchFamily="34" charset="0"/>
              <a:buChar char="•"/>
            </a:pPr>
            <a:r>
              <a:rPr lang="en-US" sz="2400" dirty="0"/>
              <a:t>What role do you think the County plays in addressing these impacts?</a:t>
            </a:r>
          </a:p>
          <a:p>
            <a:pPr marL="800100" lvl="1" indent="-342900">
              <a:spcBef>
                <a:spcPts val="600"/>
              </a:spcBef>
              <a:spcAft>
                <a:spcPts val="600"/>
              </a:spcAft>
              <a:buFont typeface="Arial" panose="020B0604020202020204" pitchFamily="34" charset="0"/>
              <a:buChar char="•"/>
            </a:pPr>
            <a:r>
              <a:rPr lang="en-US" sz="2400" dirty="0"/>
              <a:t>What actions can the County take to reduce or eliminate impacts for climate-related hazards?</a:t>
            </a:r>
          </a:p>
          <a:p>
            <a:pPr marL="342900" indent="-342900">
              <a:spcBef>
                <a:spcPts val="600"/>
              </a:spcBef>
              <a:spcAft>
                <a:spcPts val="600"/>
              </a:spcAft>
              <a:buFont typeface="Arial" panose="020B0604020202020204" pitchFamily="34" charset="0"/>
              <a:buChar char="•"/>
            </a:pPr>
            <a:r>
              <a:rPr lang="en-US" sz="2400" dirty="0"/>
              <a:t>What benefits do you see with supporting adaptation strategies? What drawbacks do you see?</a:t>
            </a:r>
          </a:p>
        </p:txBody>
      </p:sp>
    </p:spTree>
    <p:extLst>
      <p:ext uri="{BB962C8B-B14F-4D97-AF65-F5344CB8AC3E}">
        <p14:creationId xmlns:p14="http://schemas.microsoft.com/office/powerpoint/2010/main" val="9903729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35DC83-55D5-DBC8-F2F0-3D9FFAF2F307}"/>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1BC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4961928" y="3044279"/>
            <a:ext cx="6308283"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Looking Ahead</a:t>
            </a:r>
          </a:p>
        </p:txBody>
      </p:sp>
      <p:sp>
        <p:nvSpPr>
          <p:cNvPr id="5" name="Freeform 4">
            <a:extLst>
              <a:ext uri="{FF2B5EF4-FFF2-40B4-BE49-F238E27FC236}">
                <a16:creationId xmlns:a16="http://schemas.microsoft.com/office/drawing/2014/main" id="{92475970-84C3-C5C5-9C18-021E1D8E0CDF}"/>
              </a:ext>
              <a:ext uri="{C183D7F6-B498-43B3-948B-1728B52AA6E4}">
                <adec:decorative xmlns:adec="http://schemas.microsoft.com/office/drawing/2017/decorative" val="1"/>
              </a:ext>
            </a:extLst>
          </p:cNvPr>
          <p:cNvSpPr/>
          <p:nvPr/>
        </p:nvSpPr>
        <p:spPr>
          <a:xfrm>
            <a:off x="0" y="0"/>
            <a:ext cx="4579777" cy="3477105"/>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685184"/>
              <a:gd name="connsiteY0" fmla="*/ 13252 h 3458817"/>
              <a:gd name="connsiteX1" fmla="*/ 3538330 w 5685184"/>
              <a:gd name="connsiteY1" fmla="*/ 0 h 3458817"/>
              <a:gd name="connsiteX2" fmla="*/ 5685184 w 5685184"/>
              <a:gd name="connsiteY2" fmla="*/ 3445566 h 3458817"/>
              <a:gd name="connsiteX3" fmla="*/ 13252 w 5685184"/>
              <a:gd name="connsiteY3" fmla="*/ 3458817 h 3458817"/>
              <a:gd name="connsiteX4" fmla="*/ 0 w 5685184"/>
              <a:gd name="connsiteY4" fmla="*/ 13252 h 3458817"/>
              <a:gd name="connsiteX0" fmla="*/ 0 w 5712616"/>
              <a:gd name="connsiteY0" fmla="*/ 13252 h 3472998"/>
              <a:gd name="connsiteX1" fmla="*/ 3538330 w 5712616"/>
              <a:gd name="connsiteY1" fmla="*/ 0 h 3472998"/>
              <a:gd name="connsiteX2" fmla="*/ 5712616 w 5712616"/>
              <a:gd name="connsiteY2" fmla="*/ 3472998 h 3472998"/>
              <a:gd name="connsiteX3" fmla="*/ 13252 w 5712616"/>
              <a:gd name="connsiteY3" fmla="*/ 3458817 h 3472998"/>
              <a:gd name="connsiteX4" fmla="*/ 0 w 5712616"/>
              <a:gd name="connsiteY4" fmla="*/ 13252 h 3472998"/>
              <a:gd name="connsiteX0" fmla="*/ 0 w 5712616"/>
              <a:gd name="connsiteY0" fmla="*/ 13252 h 3477105"/>
              <a:gd name="connsiteX1" fmla="*/ 3538330 w 5712616"/>
              <a:gd name="connsiteY1" fmla="*/ 0 h 3477105"/>
              <a:gd name="connsiteX2" fmla="*/ 5712616 w 5712616"/>
              <a:gd name="connsiteY2" fmla="*/ 3472998 h 3477105"/>
              <a:gd name="connsiteX3" fmla="*/ 13252 w 5712616"/>
              <a:gd name="connsiteY3" fmla="*/ 3477105 h 3477105"/>
              <a:gd name="connsiteX4" fmla="*/ 0 w 5712616"/>
              <a:gd name="connsiteY4" fmla="*/ 13252 h 3477105"/>
              <a:gd name="connsiteX0" fmla="*/ 0 w 5662626"/>
              <a:gd name="connsiteY0" fmla="*/ 13252 h 3477105"/>
              <a:gd name="connsiteX1" fmla="*/ 353833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5662626"/>
              <a:gd name="connsiteY0" fmla="*/ 13252 h 3477105"/>
              <a:gd name="connsiteX1" fmla="*/ 228857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6015151"/>
              <a:gd name="connsiteY0" fmla="*/ 13252 h 3477105"/>
              <a:gd name="connsiteX1" fmla="*/ 2288570 w 6015151"/>
              <a:gd name="connsiteY1" fmla="*/ 0 h 3477105"/>
              <a:gd name="connsiteX2" fmla="*/ 6015151 w 6015151"/>
              <a:gd name="connsiteY2" fmla="*/ 3422198 h 3477105"/>
              <a:gd name="connsiteX3" fmla="*/ 13252 w 6015151"/>
              <a:gd name="connsiteY3" fmla="*/ 3477105 h 3477105"/>
              <a:gd name="connsiteX4" fmla="*/ 0 w 6015151"/>
              <a:gd name="connsiteY4" fmla="*/ 13252 h 3477105"/>
              <a:gd name="connsiteX0" fmla="*/ 0 w 5675216"/>
              <a:gd name="connsiteY0" fmla="*/ 13252 h 3477105"/>
              <a:gd name="connsiteX1" fmla="*/ 2288570 w 5675216"/>
              <a:gd name="connsiteY1" fmla="*/ 0 h 3477105"/>
              <a:gd name="connsiteX2" fmla="*/ 5675216 w 5675216"/>
              <a:gd name="connsiteY2" fmla="*/ 3472998 h 3477105"/>
              <a:gd name="connsiteX3" fmla="*/ 13252 w 5675216"/>
              <a:gd name="connsiteY3" fmla="*/ 3477105 h 3477105"/>
              <a:gd name="connsiteX4" fmla="*/ 0 w 5675216"/>
              <a:gd name="connsiteY4" fmla="*/ 13252 h 3477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5216" h="3477105">
                <a:moveTo>
                  <a:pt x="0" y="13252"/>
                </a:moveTo>
                <a:lnTo>
                  <a:pt x="2288570" y="0"/>
                </a:lnTo>
                <a:lnTo>
                  <a:pt x="5675216" y="3472998"/>
                </a:lnTo>
                <a:lnTo>
                  <a:pt x="13252" y="3477105"/>
                </a:lnTo>
                <a:cubicBezTo>
                  <a:pt x="8835" y="2399262"/>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reeform 5">
            <a:extLst>
              <a:ext uri="{FF2B5EF4-FFF2-40B4-BE49-F238E27FC236}">
                <a16:creationId xmlns:a16="http://schemas.microsoft.com/office/drawing/2014/main" id="{ABB1819E-FE40-48CB-BD66-19E430A8960D}"/>
              </a:ext>
              <a:ext uri="{C183D7F6-B498-43B3-948B-1728B52AA6E4}">
                <adec:decorative xmlns:adec="http://schemas.microsoft.com/office/drawing/2017/decorative" val="1"/>
              </a:ext>
            </a:extLst>
          </p:cNvPr>
          <p:cNvSpPr/>
          <p:nvPr/>
        </p:nvSpPr>
        <p:spPr>
          <a:xfrm rot="10800000" flipH="1">
            <a:off x="0" y="3465442"/>
            <a:ext cx="4582134" cy="3392558"/>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711688"/>
              <a:gd name="connsiteY0" fmla="*/ 13252 h 3458817"/>
              <a:gd name="connsiteX1" fmla="*/ 3538330 w 5711688"/>
              <a:gd name="connsiteY1" fmla="*/ 0 h 3458817"/>
              <a:gd name="connsiteX2" fmla="*/ 5711688 w 5711688"/>
              <a:gd name="connsiteY2" fmla="*/ 3432314 h 3458817"/>
              <a:gd name="connsiteX3" fmla="*/ 13252 w 5711688"/>
              <a:gd name="connsiteY3" fmla="*/ 3458817 h 3458817"/>
              <a:gd name="connsiteX4" fmla="*/ 0 w 5711688"/>
              <a:gd name="connsiteY4" fmla="*/ 13252 h 3458817"/>
              <a:gd name="connsiteX0" fmla="*/ 0 w 5711688"/>
              <a:gd name="connsiteY0" fmla="*/ 13252 h 3432314"/>
              <a:gd name="connsiteX1" fmla="*/ 3538330 w 5711688"/>
              <a:gd name="connsiteY1" fmla="*/ 0 h 3432314"/>
              <a:gd name="connsiteX2" fmla="*/ 5711688 w 5711688"/>
              <a:gd name="connsiteY2" fmla="*/ 3432314 h 3432314"/>
              <a:gd name="connsiteX3" fmla="*/ 13252 w 5711688"/>
              <a:gd name="connsiteY3" fmla="*/ 3392556 h 3432314"/>
              <a:gd name="connsiteX4" fmla="*/ 0 w 5711688"/>
              <a:gd name="connsiteY4" fmla="*/ 13252 h 3432314"/>
              <a:gd name="connsiteX0" fmla="*/ 0 w 5698435"/>
              <a:gd name="connsiteY0" fmla="*/ 13252 h 3392556"/>
              <a:gd name="connsiteX1" fmla="*/ 3538330 w 5698435"/>
              <a:gd name="connsiteY1" fmla="*/ 0 h 3392556"/>
              <a:gd name="connsiteX2" fmla="*/ 5698435 w 5698435"/>
              <a:gd name="connsiteY2" fmla="*/ 3366054 h 3392556"/>
              <a:gd name="connsiteX3" fmla="*/ 13252 w 5698435"/>
              <a:gd name="connsiteY3" fmla="*/ 3392556 h 3392556"/>
              <a:gd name="connsiteX4" fmla="*/ 0 w 5698435"/>
              <a:gd name="connsiteY4" fmla="*/ 13252 h 3392556"/>
              <a:gd name="connsiteX0" fmla="*/ 0 w 5711687"/>
              <a:gd name="connsiteY0" fmla="*/ 13252 h 3392558"/>
              <a:gd name="connsiteX1" fmla="*/ 3538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 name="connsiteX0" fmla="*/ 0 w 5711687"/>
              <a:gd name="connsiteY0" fmla="*/ 13252 h 3392558"/>
              <a:gd name="connsiteX1" fmla="*/ 2482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1687" h="3392558">
                <a:moveTo>
                  <a:pt x="0" y="13252"/>
                </a:moveTo>
                <a:lnTo>
                  <a:pt x="2482330" y="0"/>
                </a:lnTo>
                <a:lnTo>
                  <a:pt x="5711687" y="3392558"/>
                </a:lnTo>
                <a:lnTo>
                  <a:pt x="13252" y="3392556"/>
                </a:lnTo>
                <a:cubicBezTo>
                  <a:pt x="8835" y="2314713"/>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A1D2CBC7-0EBD-4177-451C-490196996C5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598" y="1818666"/>
            <a:ext cx="3022450" cy="3281514"/>
          </a:xfrm>
          <a:prstGeom prst="rect">
            <a:avLst/>
          </a:prstGeom>
        </p:spPr>
      </p:pic>
    </p:spTree>
    <p:extLst>
      <p:ext uri="{BB962C8B-B14F-4D97-AF65-F5344CB8AC3E}">
        <p14:creationId xmlns:p14="http://schemas.microsoft.com/office/powerpoint/2010/main" val="35435773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35DC83-55D5-DBC8-F2F0-3D9FFAF2F307}"/>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1BC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4961928" y="3044279"/>
            <a:ext cx="6308283"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Looking Ahead</a:t>
            </a:r>
          </a:p>
        </p:txBody>
      </p:sp>
      <p:sp>
        <p:nvSpPr>
          <p:cNvPr id="5" name="Freeform 4">
            <a:extLst>
              <a:ext uri="{FF2B5EF4-FFF2-40B4-BE49-F238E27FC236}">
                <a16:creationId xmlns:a16="http://schemas.microsoft.com/office/drawing/2014/main" id="{92475970-84C3-C5C5-9C18-021E1D8E0CDF}"/>
              </a:ext>
              <a:ext uri="{C183D7F6-B498-43B3-948B-1728B52AA6E4}">
                <adec:decorative xmlns:adec="http://schemas.microsoft.com/office/drawing/2017/decorative" val="1"/>
              </a:ext>
            </a:extLst>
          </p:cNvPr>
          <p:cNvSpPr/>
          <p:nvPr/>
        </p:nvSpPr>
        <p:spPr>
          <a:xfrm>
            <a:off x="0" y="0"/>
            <a:ext cx="4579777" cy="3477105"/>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685184"/>
              <a:gd name="connsiteY0" fmla="*/ 13252 h 3458817"/>
              <a:gd name="connsiteX1" fmla="*/ 3538330 w 5685184"/>
              <a:gd name="connsiteY1" fmla="*/ 0 h 3458817"/>
              <a:gd name="connsiteX2" fmla="*/ 5685184 w 5685184"/>
              <a:gd name="connsiteY2" fmla="*/ 3445566 h 3458817"/>
              <a:gd name="connsiteX3" fmla="*/ 13252 w 5685184"/>
              <a:gd name="connsiteY3" fmla="*/ 3458817 h 3458817"/>
              <a:gd name="connsiteX4" fmla="*/ 0 w 5685184"/>
              <a:gd name="connsiteY4" fmla="*/ 13252 h 3458817"/>
              <a:gd name="connsiteX0" fmla="*/ 0 w 5712616"/>
              <a:gd name="connsiteY0" fmla="*/ 13252 h 3472998"/>
              <a:gd name="connsiteX1" fmla="*/ 3538330 w 5712616"/>
              <a:gd name="connsiteY1" fmla="*/ 0 h 3472998"/>
              <a:gd name="connsiteX2" fmla="*/ 5712616 w 5712616"/>
              <a:gd name="connsiteY2" fmla="*/ 3472998 h 3472998"/>
              <a:gd name="connsiteX3" fmla="*/ 13252 w 5712616"/>
              <a:gd name="connsiteY3" fmla="*/ 3458817 h 3472998"/>
              <a:gd name="connsiteX4" fmla="*/ 0 w 5712616"/>
              <a:gd name="connsiteY4" fmla="*/ 13252 h 3472998"/>
              <a:gd name="connsiteX0" fmla="*/ 0 w 5712616"/>
              <a:gd name="connsiteY0" fmla="*/ 13252 h 3477105"/>
              <a:gd name="connsiteX1" fmla="*/ 3538330 w 5712616"/>
              <a:gd name="connsiteY1" fmla="*/ 0 h 3477105"/>
              <a:gd name="connsiteX2" fmla="*/ 5712616 w 5712616"/>
              <a:gd name="connsiteY2" fmla="*/ 3472998 h 3477105"/>
              <a:gd name="connsiteX3" fmla="*/ 13252 w 5712616"/>
              <a:gd name="connsiteY3" fmla="*/ 3477105 h 3477105"/>
              <a:gd name="connsiteX4" fmla="*/ 0 w 5712616"/>
              <a:gd name="connsiteY4" fmla="*/ 13252 h 3477105"/>
              <a:gd name="connsiteX0" fmla="*/ 0 w 5662626"/>
              <a:gd name="connsiteY0" fmla="*/ 13252 h 3477105"/>
              <a:gd name="connsiteX1" fmla="*/ 353833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5662626"/>
              <a:gd name="connsiteY0" fmla="*/ 13252 h 3477105"/>
              <a:gd name="connsiteX1" fmla="*/ 228857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6015151"/>
              <a:gd name="connsiteY0" fmla="*/ 13252 h 3477105"/>
              <a:gd name="connsiteX1" fmla="*/ 2288570 w 6015151"/>
              <a:gd name="connsiteY1" fmla="*/ 0 h 3477105"/>
              <a:gd name="connsiteX2" fmla="*/ 6015151 w 6015151"/>
              <a:gd name="connsiteY2" fmla="*/ 3422198 h 3477105"/>
              <a:gd name="connsiteX3" fmla="*/ 13252 w 6015151"/>
              <a:gd name="connsiteY3" fmla="*/ 3477105 h 3477105"/>
              <a:gd name="connsiteX4" fmla="*/ 0 w 6015151"/>
              <a:gd name="connsiteY4" fmla="*/ 13252 h 3477105"/>
              <a:gd name="connsiteX0" fmla="*/ 0 w 5675216"/>
              <a:gd name="connsiteY0" fmla="*/ 13252 h 3477105"/>
              <a:gd name="connsiteX1" fmla="*/ 2288570 w 5675216"/>
              <a:gd name="connsiteY1" fmla="*/ 0 h 3477105"/>
              <a:gd name="connsiteX2" fmla="*/ 5675216 w 5675216"/>
              <a:gd name="connsiteY2" fmla="*/ 3472998 h 3477105"/>
              <a:gd name="connsiteX3" fmla="*/ 13252 w 5675216"/>
              <a:gd name="connsiteY3" fmla="*/ 3477105 h 3477105"/>
              <a:gd name="connsiteX4" fmla="*/ 0 w 5675216"/>
              <a:gd name="connsiteY4" fmla="*/ 13252 h 3477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5216" h="3477105">
                <a:moveTo>
                  <a:pt x="0" y="13252"/>
                </a:moveTo>
                <a:lnTo>
                  <a:pt x="2288570" y="0"/>
                </a:lnTo>
                <a:lnTo>
                  <a:pt x="5675216" y="3472998"/>
                </a:lnTo>
                <a:lnTo>
                  <a:pt x="13252" y="3477105"/>
                </a:lnTo>
                <a:cubicBezTo>
                  <a:pt x="8835" y="2399262"/>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reeform 5">
            <a:extLst>
              <a:ext uri="{FF2B5EF4-FFF2-40B4-BE49-F238E27FC236}">
                <a16:creationId xmlns:a16="http://schemas.microsoft.com/office/drawing/2014/main" id="{ABB1819E-FE40-48CB-BD66-19E430A8960D}"/>
              </a:ext>
              <a:ext uri="{C183D7F6-B498-43B3-948B-1728B52AA6E4}">
                <adec:decorative xmlns:adec="http://schemas.microsoft.com/office/drawing/2017/decorative" val="1"/>
              </a:ext>
            </a:extLst>
          </p:cNvPr>
          <p:cNvSpPr/>
          <p:nvPr/>
        </p:nvSpPr>
        <p:spPr>
          <a:xfrm rot="10800000" flipH="1">
            <a:off x="0" y="3465442"/>
            <a:ext cx="4582134" cy="3392558"/>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711688"/>
              <a:gd name="connsiteY0" fmla="*/ 13252 h 3458817"/>
              <a:gd name="connsiteX1" fmla="*/ 3538330 w 5711688"/>
              <a:gd name="connsiteY1" fmla="*/ 0 h 3458817"/>
              <a:gd name="connsiteX2" fmla="*/ 5711688 w 5711688"/>
              <a:gd name="connsiteY2" fmla="*/ 3432314 h 3458817"/>
              <a:gd name="connsiteX3" fmla="*/ 13252 w 5711688"/>
              <a:gd name="connsiteY3" fmla="*/ 3458817 h 3458817"/>
              <a:gd name="connsiteX4" fmla="*/ 0 w 5711688"/>
              <a:gd name="connsiteY4" fmla="*/ 13252 h 3458817"/>
              <a:gd name="connsiteX0" fmla="*/ 0 w 5711688"/>
              <a:gd name="connsiteY0" fmla="*/ 13252 h 3432314"/>
              <a:gd name="connsiteX1" fmla="*/ 3538330 w 5711688"/>
              <a:gd name="connsiteY1" fmla="*/ 0 h 3432314"/>
              <a:gd name="connsiteX2" fmla="*/ 5711688 w 5711688"/>
              <a:gd name="connsiteY2" fmla="*/ 3432314 h 3432314"/>
              <a:gd name="connsiteX3" fmla="*/ 13252 w 5711688"/>
              <a:gd name="connsiteY3" fmla="*/ 3392556 h 3432314"/>
              <a:gd name="connsiteX4" fmla="*/ 0 w 5711688"/>
              <a:gd name="connsiteY4" fmla="*/ 13252 h 3432314"/>
              <a:gd name="connsiteX0" fmla="*/ 0 w 5698435"/>
              <a:gd name="connsiteY0" fmla="*/ 13252 h 3392556"/>
              <a:gd name="connsiteX1" fmla="*/ 3538330 w 5698435"/>
              <a:gd name="connsiteY1" fmla="*/ 0 h 3392556"/>
              <a:gd name="connsiteX2" fmla="*/ 5698435 w 5698435"/>
              <a:gd name="connsiteY2" fmla="*/ 3366054 h 3392556"/>
              <a:gd name="connsiteX3" fmla="*/ 13252 w 5698435"/>
              <a:gd name="connsiteY3" fmla="*/ 3392556 h 3392556"/>
              <a:gd name="connsiteX4" fmla="*/ 0 w 5698435"/>
              <a:gd name="connsiteY4" fmla="*/ 13252 h 3392556"/>
              <a:gd name="connsiteX0" fmla="*/ 0 w 5711687"/>
              <a:gd name="connsiteY0" fmla="*/ 13252 h 3392558"/>
              <a:gd name="connsiteX1" fmla="*/ 3538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 name="connsiteX0" fmla="*/ 0 w 5711687"/>
              <a:gd name="connsiteY0" fmla="*/ 13252 h 3392558"/>
              <a:gd name="connsiteX1" fmla="*/ 2482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1687" h="3392558">
                <a:moveTo>
                  <a:pt x="0" y="13252"/>
                </a:moveTo>
                <a:lnTo>
                  <a:pt x="2482330" y="0"/>
                </a:lnTo>
                <a:lnTo>
                  <a:pt x="5711687" y="3392558"/>
                </a:lnTo>
                <a:lnTo>
                  <a:pt x="13252" y="3392556"/>
                </a:lnTo>
                <a:cubicBezTo>
                  <a:pt x="8835" y="2314713"/>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A1D2CBC7-0EBD-4177-451C-490196996C5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598" y="1818666"/>
            <a:ext cx="3022450" cy="3281514"/>
          </a:xfrm>
          <a:prstGeom prst="rect">
            <a:avLst/>
          </a:prstGeom>
        </p:spPr>
      </p:pic>
    </p:spTree>
    <p:extLst>
      <p:ext uri="{BB962C8B-B14F-4D97-AF65-F5344CB8AC3E}">
        <p14:creationId xmlns:p14="http://schemas.microsoft.com/office/powerpoint/2010/main" val="28330136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Available Tools and Resources</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graphicFrame>
        <p:nvGraphicFramePr>
          <p:cNvPr id="13" name="TextBox 3">
            <a:extLst>
              <a:ext uri="{FF2B5EF4-FFF2-40B4-BE49-F238E27FC236}">
                <a16:creationId xmlns:a16="http://schemas.microsoft.com/office/drawing/2014/main" id="{AB117F78-7803-A2F5-00ED-46022333FBC0}"/>
              </a:ext>
              <a:ext uri="{C183D7F6-B498-43B3-948B-1728B52AA6E4}">
                <adec:decorative xmlns:adec="http://schemas.microsoft.com/office/drawing/2017/decorative" val="1"/>
              </a:ext>
            </a:extLst>
          </p:cNvPr>
          <p:cNvGraphicFramePr/>
          <p:nvPr/>
        </p:nvGraphicFramePr>
        <p:xfrm>
          <a:off x="766838" y="1646190"/>
          <a:ext cx="10912018" cy="367472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8258381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Available Tools and Resources</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graphicFrame>
        <p:nvGraphicFramePr>
          <p:cNvPr id="13" name="TextBox 3">
            <a:extLst>
              <a:ext uri="{FF2B5EF4-FFF2-40B4-BE49-F238E27FC236}">
                <a16:creationId xmlns:a16="http://schemas.microsoft.com/office/drawing/2014/main" id="{AB117F78-7803-A2F5-00ED-46022333FBC0}"/>
              </a:ext>
              <a:ext uri="{C183D7F6-B498-43B3-948B-1728B52AA6E4}">
                <adec:decorative xmlns:adec="http://schemas.microsoft.com/office/drawing/2017/decorative" val="1"/>
              </a:ext>
            </a:extLst>
          </p:cNvPr>
          <p:cNvGraphicFramePr/>
          <p:nvPr/>
        </p:nvGraphicFramePr>
        <p:xfrm>
          <a:off x="766838" y="1646190"/>
          <a:ext cx="10912018" cy="367472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638620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35DC83-55D5-DBC8-F2F0-3D9FFAF2F307}"/>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1BC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4961928" y="3044279"/>
            <a:ext cx="6308283"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Workshop Survey</a:t>
            </a:r>
          </a:p>
        </p:txBody>
      </p:sp>
      <p:sp>
        <p:nvSpPr>
          <p:cNvPr id="5" name="Freeform 4">
            <a:extLst>
              <a:ext uri="{FF2B5EF4-FFF2-40B4-BE49-F238E27FC236}">
                <a16:creationId xmlns:a16="http://schemas.microsoft.com/office/drawing/2014/main" id="{92475970-84C3-C5C5-9C18-021E1D8E0CDF}"/>
              </a:ext>
              <a:ext uri="{C183D7F6-B498-43B3-948B-1728B52AA6E4}">
                <adec:decorative xmlns:adec="http://schemas.microsoft.com/office/drawing/2017/decorative" val="1"/>
              </a:ext>
            </a:extLst>
          </p:cNvPr>
          <p:cNvSpPr/>
          <p:nvPr/>
        </p:nvSpPr>
        <p:spPr>
          <a:xfrm>
            <a:off x="0" y="0"/>
            <a:ext cx="4579777" cy="3477105"/>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685184"/>
              <a:gd name="connsiteY0" fmla="*/ 13252 h 3458817"/>
              <a:gd name="connsiteX1" fmla="*/ 3538330 w 5685184"/>
              <a:gd name="connsiteY1" fmla="*/ 0 h 3458817"/>
              <a:gd name="connsiteX2" fmla="*/ 5685184 w 5685184"/>
              <a:gd name="connsiteY2" fmla="*/ 3445566 h 3458817"/>
              <a:gd name="connsiteX3" fmla="*/ 13252 w 5685184"/>
              <a:gd name="connsiteY3" fmla="*/ 3458817 h 3458817"/>
              <a:gd name="connsiteX4" fmla="*/ 0 w 5685184"/>
              <a:gd name="connsiteY4" fmla="*/ 13252 h 3458817"/>
              <a:gd name="connsiteX0" fmla="*/ 0 w 5712616"/>
              <a:gd name="connsiteY0" fmla="*/ 13252 h 3472998"/>
              <a:gd name="connsiteX1" fmla="*/ 3538330 w 5712616"/>
              <a:gd name="connsiteY1" fmla="*/ 0 h 3472998"/>
              <a:gd name="connsiteX2" fmla="*/ 5712616 w 5712616"/>
              <a:gd name="connsiteY2" fmla="*/ 3472998 h 3472998"/>
              <a:gd name="connsiteX3" fmla="*/ 13252 w 5712616"/>
              <a:gd name="connsiteY3" fmla="*/ 3458817 h 3472998"/>
              <a:gd name="connsiteX4" fmla="*/ 0 w 5712616"/>
              <a:gd name="connsiteY4" fmla="*/ 13252 h 3472998"/>
              <a:gd name="connsiteX0" fmla="*/ 0 w 5712616"/>
              <a:gd name="connsiteY0" fmla="*/ 13252 h 3477105"/>
              <a:gd name="connsiteX1" fmla="*/ 3538330 w 5712616"/>
              <a:gd name="connsiteY1" fmla="*/ 0 h 3477105"/>
              <a:gd name="connsiteX2" fmla="*/ 5712616 w 5712616"/>
              <a:gd name="connsiteY2" fmla="*/ 3472998 h 3477105"/>
              <a:gd name="connsiteX3" fmla="*/ 13252 w 5712616"/>
              <a:gd name="connsiteY3" fmla="*/ 3477105 h 3477105"/>
              <a:gd name="connsiteX4" fmla="*/ 0 w 5712616"/>
              <a:gd name="connsiteY4" fmla="*/ 13252 h 3477105"/>
              <a:gd name="connsiteX0" fmla="*/ 0 w 5662626"/>
              <a:gd name="connsiteY0" fmla="*/ 13252 h 3477105"/>
              <a:gd name="connsiteX1" fmla="*/ 353833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5662626"/>
              <a:gd name="connsiteY0" fmla="*/ 13252 h 3477105"/>
              <a:gd name="connsiteX1" fmla="*/ 228857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6015151"/>
              <a:gd name="connsiteY0" fmla="*/ 13252 h 3477105"/>
              <a:gd name="connsiteX1" fmla="*/ 2288570 w 6015151"/>
              <a:gd name="connsiteY1" fmla="*/ 0 h 3477105"/>
              <a:gd name="connsiteX2" fmla="*/ 6015151 w 6015151"/>
              <a:gd name="connsiteY2" fmla="*/ 3422198 h 3477105"/>
              <a:gd name="connsiteX3" fmla="*/ 13252 w 6015151"/>
              <a:gd name="connsiteY3" fmla="*/ 3477105 h 3477105"/>
              <a:gd name="connsiteX4" fmla="*/ 0 w 6015151"/>
              <a:gd name="connsiteY4" fmla="*/ 13252 h 3477105"/>
              <a:gd name="connsiteX0" fmla="*/ 0 w 5675216"/>
              <a:gd name="connsiteY0" fmla="*/ 13252 h 3477105"/>
              <a:gd name="connsiteX1" fmla="*/ 2288570 w 5675216"/>
              <a:gd name="connsiteY1" fmla="*/ 0 h 3477105"/>
              <a:gd name="connsiteX2" fmla="*/ 5675216 w 5675216"/>
              <a:gd name="connsiteY2" fmla="*/ 3472998 h 3477105"/>
              <a:gd name="connsiteX3" fmla="*/ 13252 w 5675216"/>
              <a:gd name="connsiteY3" fmla="*/ 3477105 h 3477105"/>
              <a:gd name="connsiteX4" fmla="*/ 0 w 5675216"/>
              <a:gd name="connsiteY4" fmla="*/ 13252 h 3477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5216" h="3477105">
                <a:moveTo>
                  <a:pt x="0" y="13252"/>
                </a:moveTo>
                <a:lnTo>
                  <a:pt x="2288570" y="0"/>
                </a:lnTo>
                <a:lnTo>
                  <a:pt x="5675216" y="3472998"/>
                </a:lnTo>
                <a:lnTo>
                  <a:pt x="13252" y="3477105"/>
                </a:lnTo>
                <a:cubicBezTo>
                  <a:pt x="8835" y="2399262"/>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reeform 5">
            <a:extLst>
              <a:ext uri="{FF2B5EF4-FFF2-40B4-BE49-F238E27FC236}">
                <a16:creationId xmlns:a16="http://schemas.microsoft.com/office/drawing/2014/main" id="{ABB1819E-FE40-48CB-BD66-19E430A8960D}"/>
              </a:ext>
              <a:ext uri="{C183D7F6-B498-43B3-948B-1728B52AA6E4}">
                <adec:decorative xmlns:adec="http://schemas.microsoft.com/office/drawing/2017/decorative" val="1"/>
              </a:ext>
            </a:extLst>
          </p:cNvPr>
          <p:cNvSpPr/>
          <p:nvPr/>
        </p:nvSpPr>
        <p:spPr>
          <a:xfrm rot="10800000" flipH="1">
            <a:off x="0" y="3465442"/>
            <a:ext cx="4582134" cy="3392558"/>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711688"/>
              <a:gd name="connsiteY0" fmla="*/ 13252 h 3458817"/>
              <a:gd name="connsiteX1" fmla="*/ 3538330 w 5711688"/>
              <a:gd name="connsiteY1" fmla="*/ 0 h 3458817"/>
              <a:gd name="connsiteX2" fmla="*/ 5711688 w 5711688"/>
              <a:gd name="connsiteY2" fmla="*/ 3432314 h 3458817"/>
              <a:gd name="connsiteX3" fmla="*/ 13252 w 5711688"/>
              <a:gd name="connsiteY3" fmla="*/ 3458817 h 3458817"/>
              <a:gd name="connsiteX4" fmla="*/ 0 w 5711688"/>
              <a:gd name="connsiteY4" fmla="*/ 13252 h 3458817"/>
              <a:gd name="connsiteX0" fmla="*/ 0 w 5711688"/>
              <a:gd name="connsiteY0" fmla="*/ 13252 h 3432314"/>
              <a:gd name="connsiteX1" fmla="*/ 3538330 w 5711688"/>
              <a:gd name="connsiteY1" fmla="*/ 0 h 3432314"/>
              <a:gd name="connsiteX2" fmla="*/ 5711688 w 5711688"/>
              <a:gd name="connsiteY2" fmla="*/ 3432314 h 3432314"/>
              <a:gd name="connsiteX3" fmla="*/ 13252 w 5711688"/>
              <a:gd name="connsiteY3" fmla="*/ 3392556 h 3432314"/>
              <a:gd name="connsiteX4" fmla="*/ 0 w 5711688"/>
              <a:gd name="connsiteY4" fmla="*/ 13252 h 3432314"/>
              <a:gd name="connsiteX0" fmla="*/ 0 w 5698435"/>
              <a:gd name="connsiteY0" fmla="*/ 13252 h 3392556"/>
              <a:gd name="connsiteX1" fmla="*/ 3538330 w 5698435"/>
              <a:gd name="connsiteY1" fmla="*/ 0 h 3392556"/>
              <a:gd name="connsiteX2" fmla="*/ 5698435 w 5698435"/>
              <a:gd name="connsiteY2" fmla="*/ 3366054 h 3392556"/>
              <a:gd name="connsiteX3" fmla="*/ 13252 w 5698435"/>
              <a:gd name="connsiteY3" fmla="*/ 3392556 h 3392556"/>
              <a:gd name="connsiteX4" fmla="*/ 0 w 5698435"/>
              <a:gd name="connsiteY4" fmla="*/ 13252 h 3392556"/>
              <a:gd name="connsiteX0" fmla="*/ 0 w 5711687"/>
              <a:gd name="connsiteY0" fmla="*/ 13252 h 3392558"/>
              <a:gd name="connsiteX1" fmla="*/ 3538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 name="connsiteX0" fmla="*/ 0 w 5711687"/>
              <a:gd name="connsiteY0" fmla="*/ 13252 h 3392558"/>
              <a:gd name="connsiteX1" fmla="*/ 2482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1687" h="3392558">
                <a:moveTo>
                  <a:pt x="0" y="13252"/>
                </a:moveTo>
                <a:lnTo>
                  <a:pt x="2482330" y="0"/>
                </a:lnTo>
                <a:lnTo>
                  <a:pt x="5711687" y="3392558"/>
                </a:lnTo>
                <a:lnTo>
                  <a:pt x="13252" y="3392556"/>
                </a:lnTo>
                <a:cubicBezTo>
                  <a:pt x="8835" y="2314713"/>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A1D2CBC7-0EBD-4177-451C-490196996C5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598" y="1818666"/>
            <a:ext cx="3022450" cy="3281514"/>
          </a:xfrm>
          <a:prstGeom prst="rect">
            <a:avLst/>
          </a:prstGeom>
        </p:spPr>
      </p:pic>
    </p:spTree>
    <p:extLst>
      <p:ext uri="{BB962C8B-B14F-4D97-AF65-F5344CB8AC3E}">
        <p14:creationId xmlns:p14="http://schemas.microsoft.com/office/powerpoint/2010/main" val="29991787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Post-Workshop Survey</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4" name="TextBox 3">
            <a:extLst>
              <a:ext uri="{FF2B5EF4-FFF2-40B4-BE49-F238E27FC236}">
                <a16:creationId xmlns:a16="http://schemas.microsoft.com/office/drawing/2014/main" id="{8CAD472D-FAC2-AFF7-42F8-05EC383BEE97}"/>
              </a:ext>
            </a:extLst>
          </p:cNvPr>
          <p:cNvSpPr txBox="1"/>
          <p:nvPr/>
        </p:nvSpPr>
        <p:spPr>
          <a:xfrm>
            <a:off x="766838" y="1646190"/>
            <a:ext cx="5602789" cy="1569660"/>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3200" dirty="0"/>
              <a:t>Please take 5 minutes to take the survey. Scan the QR code to the right.</a:t>
            </a:r>
          </a:p>
        </p:txBody>
      </p:sp>
      <p:pic>
        <p:nvPicPr>
          <p:cNvPr id="6" name="Picture 5" descr="A qr code on a white background&#10;">
            <a:extLst>
              <a:ext uri="{FF2B5EF4-FFF2-40B4-BE49-F238E27FC236}">
                <a16:creationId xmlns:a16="http://schemas.microsoft.com/office/drawing/2014/main" id="{DE54AEB6-929C-6AC5-AAC3-500ECA4878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47817" y="1303309"/>
            <a:ext cx="4114286" cy="411428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489689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Next Steps </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10" name="TextBox 9">
            <a:extLst>
              <a:ext uri="{FF2B5EF4-FFF2-40B4-BE49-F238E27FC236}">
                <a16:creationId xmlns:a16="http://schemas.microsoft.com/office/drawing/2014/main" id="{D9C6824A-5A06-5AE4-6D22-EE56371EDC6C}"/>
              </a:ext>
            </a:extLst>
          </p:cNvPr>
          <p:cNvSpPr txBox="1"/>
          <p:nvPr/>
        </p:nvSpPr>
        <p:spPr>
          <a:xfrm>
            <a:off x="822960" y="1823722"/>
            <a:ext cx="10850880" cy="1877437"/>
          </a:xfrm>
          <a:prstGeom prst="rect">
            <a:avLst/>
          </a:prstGeom>
          <a:noFill/>
        </p:spPr>
        <p:txBody>
          <a:bodyPr wrap="square" rtlCol="0">
            <a:spAutoFit/>
          </a:bodyPr>
          <a:lstStyle/>
          <a:p>
            <a:pPr marL="457200" indent="-457200">
              <a:spcAft>
                <a:spcPts val="1200"/>
              </a:spcAft>
              <a:buFont typeface="Arial" panose="020B0604020202020204" pitchFamily="34" charset="0"/>
              <a:buChar char="•"/>
              <a:tabLst>
                <a:tab pos="333375" algn="l"/>
                <a:tab pos="735013" algn="l"/>
              </a:tabLst>
            </a:pPr>
            <a:r>
              <a:rPr lang="en-US" sz="3200" dirty="0"/>
              <a:t>Be on the lookout for emails regarding the next workshop! </a:t>
            </a:r>
          </a:p>
          <a:p>
            <a:pPr>
              <a:spcAft>
                <a:spcPts val="1200"/>
              </a:spcAft>
              <a:tabLst>
                <a:tab pos="333375" algn="l"/>
                <a:tab pos="735013" algn="l"/>
              </a:tabLst>
            </a:pPr>
            <a:endParaRPr lang="en-US" sz="3200" dirty="0">
              <a:effectLst/>
            </a:endParaRPr>
          </a:p>
          <a:p>
            <a:endParaRPr lang="en-US" sz="3200" spc="-150" dirty="0">
              <a:cs typeface="Calibri" panose="020F0502020204030204" pitchFamily="34" charset="0"/>
            </a:endParaRPr>
          </a:p>
        </p:txBody>
      </p:sp>
    </p:spTree>
    <p:extLst>
      <p:ext uri="{BB962C8B-B14F-4D97-AF65-F5344CB8AC3E}">
        <p14:creationId xmlns:p14="http://schemas.microsoft.com/office/powerpoint/2010/main" val="24782013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584DBA-0EE6-4A67-9B96-93695130BFD8}"/>
              </a:ext>
              <a:ext uri="{C183D7F6-B498-43B3-948B-1728B52AA6E4}">
                <adec:decorative xmlns:adec="http://schemas.microsoft.com/office/drawing/2017/decorative" val="1"/>
              </a:ext>
            </a:extLst>
          </p:cNvPr>
          <p:cNvSpPr/>
          <p:nvPr/>
        </p:nvSpPr>
        <p:spPr>
          <a:xfrm rot="10800000">
            <a:off x="0" y="0"/>
            <a:ext cx="12214510" cy="6858000"/>
          </a:xfrm>
          <a:prstGeom prst="rect">
            <a:avLst/>
          </a:prstGeom>
          <a:solidFill>
            <a:srgbClr val="1C6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Title 41">
            <a:extLst>
              <a:ext uri="{FF2B5EF4-FFF2-40B4-BE49-F238E27FC236}">
                <a16:creationId xmlns:a16="http://schemas.microsoft.com/office/drawing/2014/main" id="{10C29F67-C881-4EF3-8B1C-85C35B62243A}"/>
              </a:ext>
            </a:extLst>
          </p:cNvPr>
          <p:cNvSpPr txBox="1">
            <a:spLocks noGrp="1"/>
          </p:cNvSpPr>
          <p:nvPr>
            <p:ph type="title" idx="4294967295"/>
          </p:nvPr>
        </p:nvSpPr>
        <p:spPr>
          <a:xfrm>
            <a:off x="1423585" y="3028890"/>
            <a:ext cx="9344829" cy="800219"/>
          </a:xfrm>
          <a:prstGeom prst="rect">
            <a:avLst/>
          </a:prstGeom>
          <a:solidFill>
            <a:srgbClr val="1C609E"/>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0" normalizeH="0" baseline="0" noProof="0" dirty="0">
                <a:ln>
                  <a:noFill/>
                </a:ln>
                <a:solidFill>
                  <a:schemeClr val="accent1">
                    <a:lumMod val="60000"/>
                    <a:lumOff val="40000"/>
                  </a:schemeClr>
                </a:solidFill>
                <a:effectLst/>
                <a:uLnTx/>
                <a:uFillTx/>
                <a:latin typeface="Calibri" panose="020F0502020204030204" pitchFamily="34" charset="0"/>
                <a:ea typeface="+mn-ea"/>
                <a:cs typeface="Calibri" panose="020F0502020204030204" pitchFamily="34" charset="0"/>
              </a:rPr>
              <a:t>Questions?</a:t>
            </a:r>
          </a:p>
        </p:txBody>
      </p:sp>
    </p:spTree>
    <p:extLst>
      <p:ext uri="{BB962C8B-B14F-4D97-AF65-F5344CB8AC3E}">
        <p14:creationId xmlns:p14="http://schemas.microsoft.com/office/powerpoint/2010/main" val="15540355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083CF-E316-8BA4-2A15-104E84FD0EC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Contact information</a:t>
            </a:r>
          </a:p>
        </p:txBody>
      </p:sp>
      <p:pic>
        <p:nvPicPr>
          <p:cNvPr id="7" name="Picture 6" descr="The logo for Volusia Forward, with the catch phrase &quot;Volusia County Florida's Sustainable Future Starts Here.&quot;">
            <a:extLst>
              <a:ext uri="{FF2B5EF4-FFF2-40B4-BE49-F238E27FC236}">
                <a16:creationId xmlns:a16="http://schemas.microsoft.com/office/drawing/2014/main" id="{A2D6A98A-D19E-C722-2007-D8DDDD5EF9A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684942" y="424437"/>
            <a:ext cx="5903539" cy="2336817"/>
          </a:xfrm>
          <a:prstGeom prst="rect">
            <a:avLst/>
          </a:prstGeom>
          <a:effectLst/>
        </p:spPr>
      </p:pic>
      <p:sp>
        <p:nvSpPr>
          <p:cNvPr id="5" name="Freeform 4">
            <a:extLst>
              <a:ext uri="{FF2B5EF4-FFF2-40B4-BE49-F238E27FC236}">
                <a16:creationId xmlns:a16="http://schemas.microsoft.com/office/drawing/2014/main" id="{92475970-84C3-C5C5-9C18-021E1D8E0CDF}"/>
              </a:ext>
              <a:ext uri="{C183D7F6-B498-43B3-948B-1728B52AA6E4}">
                <adec:decorative xmlns:adec="http://schemas.microsoft.com/office/drawing/2017/decorative" val="1"/>
              </a:ext>
            </a:extLst>
          </p:cNvPr>
          <p:cNvSpPr/>
          <p:nvPr/>
        </p:nvSpPr>
        <p:spPr>
          <a:xfrm flipH="1">
            <a:off x="0" y="0"/>
            <a:ext cx="5703501" cy="3477300"/>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685184"/>
              <a:gd name="connsiteY0" fmla="*/ 13252 h 3458817"/>
              <a:gd name="connsiteX1" fmla="*/ 3538330 w 5685184"/>
              <a:gd name="connsiteY1" fmla="*/ 0 h 3458817"/>
              <a:gd name="connsiteX2" fmla="*/ 5685184 w 5685184"/>
              <a:gd name="connsiteY2" fmla="*/ 3445566 h 3458817"/>
              <a:gd name="connsiteX3" fmla="*/ 13252 w 5685184"/>
              <a:gd name="connsiteY3" fmla="*/ 3458817 h 3458817"/>
              <a:gd name="connsiteX4" fmla="*/ 0 w 5685184"/>
              <a:gd name="connsiteY4" fmla="*/ 13252 h 3458817"/>
              <a:gd name="connsiteX0" fmla="*/ 0 w 5712616"/>
              <a:gd name="connsiteY0" fmla="*/ 13252 h 3472998"/>
              <a:gd name="connsiteX1" fmla="*/ 3538330 w 5712616"/>
              <a:gd name="connsiteY1" fmla="*/ 0 h 3472998"/>
              <a:gd name="connsiteX2" fmla="*/ 5712616 w 5712616"/>
              <a:gd name="connsiteY2" fmla="*/ 3472998 h 3472998"/>
              <a:gd name="connsiteX3" fmla="*/ 13252 w 5712616"/>
              <a:gd name="connsiteY3" fmla="*/ 3458817 h 3472998"/>
              <a:gd name="connsiteX4" fmla="*/ 0 w 5712616"/>
              <a:gd name="connsiteY4" fmla="*/ 13252 h 3472998"/>
              <a:gd name="connsiteX0" fmla="*/ 0 w 5712616"/>
              <a:gd name="connsiteY0" fmla="*/ 13252 h 3477105"/>
              <a:gd name="connsiteX1" fmla="*/ 3538330 w 5712616"/>
              <a:gd name="connsiteY1" fmla="*/ 0 h 3477105"/>
              <a:gd name="connsiteX2" fmla="*/ 5712616 w 5712616"/>
              <a:gd name="connsiteY2" fmla="*/ 3472998 h 3477105"/>
              <a:gd name="connsiteX3" fmla="*/ 13252 w 5712616"/>
              <a:gd name="connsiteY3" fmla="*/ 3477105 h 3477105"/>
              <a:gd name="connsiteX4" fmla="*/ 0 w 5712616"/>
              <a:gd name="connsiteY4" fmla="*/ 13252 h 3477105"/>
              <a:gd name="connsiteX0" fmla="*/ 0 w 5716753"/>
              <a:gd name="connsiteY0" fmla="*/ 13252 h 3477105"/>
              <a:gd name="connsiteX1" fmla="*/ 5716753 w 5716753"/>
              <a:gd name="connsiteY1" fmla="*/ 0 h 3477105"/>
              <a:gd name="connsiteX2" fmla="*/ 5712616 w 5716753"/>
              <a:gd name="connsiteY2" fmla="*/ 3472998 h 3477105"/>
              <a:gd name="connsiteX3" fmla="*/ 13252 w 5716753"/>
              <a:gd name="connsiteY3" fmla="*/ 3477105 h 3477105"/>
              <a:gd name="connsiteX4" fmla="*/ 0 w 5716753"/>
              <a:gd name="connsiteY4" fmla="*/ 13252 h 3477105"/>
              <a:gd name="connsiteX0" fmla="*/ 1640745 w 5703510"/>
              <a:gd name="connsiteY0" fmla="*/ 0 h 3490747"/>
              <a:gd name="connsiteX1" fmla="*/ 5703510 w 5703510"/>
              <a:gd name="connsiteY1" fmla="*/ 13642 h 3490747"/>
              <a:gd name="connsiteX2" fmla="*/ 5699373 w 5703510"/>
              <a:gd name="connsiteY2" fmla="*/ 3486640 h 3490747"/>
              <a:gd name="connsiteX3" fmla="*/ 9 w 5703510"/>
              <a:gd name="connsiteY3" fmla="*/ 3490747 h 3490747"/>
              <a:gd name="connsiteX4" fmla="*/ 1640745 w 5703510"/>
              <a:gd name="connsiteY4" fmla="*/ 0 h 3490747"/>
              <a:gd name="connsiteX0" fmla="*/ 1640754 w 5703519"/>
              <a:gd name="connsiteY0" fmla="*/ 0 h 3490747"/>
              <a:gd name="connsiteX1" fmla="*/ 5703519 w 5703519"/>
              <a:gd name="connsiteY1" fmla="*/ 13642 h 3490747"/>
              <a:gd name="connsiteX2" fmla="*/ 5699382 w 5703519"/>
              <a:gd name="connsiteY2" fmla="*/ 3486640 h 3490747"/>
              <a:gd name="connsiteX3" fmla="*/ 18 w 5703519"/>
              <a:gd name="connsiteY3" fmla="*/ 3490747 h 3490747"/>
              <a:gd name="connsiteX4" fmla="*/ 1640754 w 5703519"/>
              <a:gd name="connsiteY4" fmla="*/ 0 h 3490747"/>
              <a:gd name="connsiteX0" fmla="*/ 1640736 w 5703501"/>
              <a:gd name="connsiteY0" fmla="*/ 0 h 3490747"/>
              <a:gd name="connsiteX1" fmla="*/ 5703501 w 5703501"/>
              <a:gd name="connsiteY1" fmla="*/ 13642 h 3490747"/>
              <a:gd name="connsiteX2" fmla="*/ 5699364 w 5703501"/>
              <a:gd name="connsiteY2" fmla="*/ 3486640 h 3490747"/>
              <a:gd name="connsiteX3" fmla="*/ 0 w 5703501"/>
              <a:gd name="connsiteY3" fmla="*/ 3490747 h 3490747"/>
              <a:gd name="connsiteX4" fmla="*/ 1640736 w 5703501"/>
              <a:gd name="connsiteY4" fmla="*/ 0 h 3490747"/>
              <a:gd name="connsiteX0" fmla="*/ 2272748 w 5703501"/>
              <a:gd name="connsiteY0" fmla="*/ 0 h 3477300"/>
              <a:gd name="connsiteX1" fmla="*/ 5703501 w 5703501"/>
              <a:gd name="connsiteY1" fmla="*/ 195 h 3477300"/>
              <a:gd name="connsiteX2" fmla="*/ 5699364 w 5703501"/>
              <a:gd name="connsiteY2" fmla="*/ 3473193 h 3477300"/>
              <a:gd name="connsiteX3" fmla="*/ 0 w 5703501"/>
              <a:gd name="connsiteY3" fmla="*/ 3477300 h 3477300"/>
              <a:gd name="connsiteX4" fmla="*/ 2272748 w 5703501"/>
              <a:gd name="connsiteY4" fmla="*/ 0 h 3477300"/>
              <a:gd name="connsiteX0" fmla="*/ 2272748 w 5703501"/>
              <a:gd name="connsiteY0" fmla="*/ 0 h 3477300"/>
              <a:gd name="connsiteX1" fmla="*/ 5703501 w 5703501"/>
              <a:gd name="connsiteY1" fmla="*/ 195 h 3477300"/>
              <a:gd name="connsiteX2" fmla="*/ 5699364 w 5703501"/>
              <a:gd name="connsiteY2" fmla="*/ 3473193 h 3477300"/>
              <a:gd name="connsiteX3" fmla="*/ 0 w 5703501"/>
              <a:gd name="connsiteY3" fmla="*/ 3477300 h 3477300"/>
              <a:gd name="connsiteX4" fmla="*/ 2272748 w 5703501"/>
              <a:gd name="connsiteY4" fmla="*/ 0 h 3477300"/>
              <a:gd name="connsiteX0" fmla="*/ 2272748 w 5703501"/>
              <a:gd name="connsiteY0" fmla="*/ 0 h 3477300"/>
              <a:gd name="connsiteX1" fmla="*/ 5703501 w 5703501"/>
              <a:gd name="connsiteY1" fmla="*/ 195 h 3477300"/>
              <a:gd name="connsiteX2" fmla="*/ 5699364 w 5703501"/>
              <a:gd name="connsiteY2" fmla="*/ 3473193 h 3477300"/>
              <a:gd name="connsiteX3" fmla="*/ 0 w 5703501"/>
              <a:gd name="connsiteY3" fmla="*/ 3477300 h 3477300"/>
              <a:gd name="connsiteX4" fmla="*/ 2272748 w 5703501"/>
              <a:gd name="connsiteY4" fmla="*/ 0 h 3477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03501" h="3477300">
                <a:moveTo>
                  <a:pt x="2272748" y="0"/>
                </a:moveTo>
                <a:lnTo>
                  <a:pt x="5703501" y="195"/>
                </a:lnTo>
                <a:lnTo>
                  <a:pt x="5699364" y="3473193"/>
                </a:lnTo>
                <a:lnTo>
                  <a:pt x="0" y="3477300"/>
                </a:lnTo>
                <a:cubicBezTo>
                  <a:pt x="775513" y="2359116"/>
                  <a:pt x="1255189" y="1602278"/>
                  <a:pt x="2272748" y="0"/>
                </a:cubicBezTo>
                <a:close/>
              </a:path>
            </a:pathLst>
          </a:custGeom>
          <a:blipFill>
            <a:blip r:embed="rId4"/>
            <a:stretch>
              <a:fillRect/>
            </a:stretch>
          </a:blipFill>
          <a:ln>
            <a:noFill/>
          </a:ln>
          <a:effectLst>
            <a:reflection stA="45000" endPos="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reeform 5">
            <a:extLst>
              <a:ext uri="{FF2B5EF4-FFF2-40B4-BE49-F238E27FC236}">
                <a16:creationId xmlns:a16="http://schemas.microsoft.com/office/drawing/2014/main" id="{ABB1819E-FE40-48CB-BD66-19E430A8960D}"/>
              </a:ext>
              <a:ext uri="{C183D7F6-B498-43B3-948B-1728B52AA6E4}">
                <adec:decorative xmlns:adec="http://schemas.microsoft.com/office/drawing/2017/decorative" val="1"/>
              </a:ext>
            </a:extLst>
          </p:cNvPr>
          <p:cNvSpPr/>
          <p:nvPr/>
        </p:nvSpPr>
        <p:spPr>
          <a:xfrm rot="10800000" flipH="1">
            <a:off x="0" y="3465442"/>
            <a:ext cx="5711687" cy="3392558"/>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711688"/>
              <a:gd name="connsiteY0" fmla="*/ 13252 h 3458817"/>
              <a:gd name="connsiteX1" fmla="*/ 3538330 w 5711688"/>
              <a:gd name="connsiteY1" fmla="*/ 0 h 3458817"/>
              <a:gd name="connsiteX2" fmla="*/ 5711688 w 5711688"/>
              <a:gd name="connsiteY2" fmla="*/ 3432314 h 3458817"/>
              <a:gd name="connsiteX3" fmla="*/ 13252 w 5711688"/>
              <a:gd name="connsiteY3" fmla="*/ 3458817 h 3458817"/>
              <a:gd name="connsiteX4" fmla="*/ 0 w 5711688"/>
              <a:gd name="connsiteY4" fmla="*/ 13252 h 3458817"/>
              <a:gd name="connsiteX0" fmla="*/ 0 w 5711688"/>
              <a:gd name="connsiteY0" fmla="*/ 13252 h 3432314"/>
              <a:gd name="connsiteX1" fmla="*/ 3538330 w 5711688"/>
              <a:gd name="connsiteY1" fmla="*/ 0 h 3432314"/>
              <a:gd name="connsiteX2" fmla="*/ 5711688 w 5711688"/>
              <a:gd name="connsiteY2" fmla="*/ 3432314 h 3432314"/>
              <a:gd name="connsiteX3" fmla="*/ 13252 w 5711688"/>
              <a:gd name="connsiteY3" fmla="*/ 3392556 h 3432314"/>
              <a:gd name="connsiteX4" fmla="*/ 0 w 5711688"/>
              <a:gd name="connsiteY4" fmla="*/ 13252 h 3432314"/>
              <a:gd name="connsiteX0" fmla="*/ 0 w 5698435"/>
              <a:gd name="connsiteY0" fmla="*/ 13252 h 3392556"/>
              <a:gd name="connsiteX1" fmla="*/ 3538330 w 5698435"/>
              <a:gd name="connsiteY1" fmla="*/ 0 h 3392556"/>
              <a:gd name="connsiteX2" fmla="*/ 5698435 w 5698435"/>
              <a:gd name="connsiteY2" fmla="*/ 3366054 h 3392556"/>
              <a:gd name="connsiteX3" fmla="*/ 13252 w 5698435"/>
              <a:gd name="connsiteY3" fmla="*/ 3392556 h 3392556"/>
              <a:gd name="connsiteX4" fmla="*/ 0 w 5698435"/>
              <a:gd name="connsiteY4" fmla="*/ 13252 h 3392556"/>
              <a:gd name="connsiteX0" fmla="*/ 0 w 5711687"/>
              <a:gd name="connsiteY0" fmla="*/ 13252 h 3392558"/>
              <a:gd name="connsiteX1" fmla="*/ 3538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 name="connsiteX0" fmla="*/ 0 w 5711687"/>
              <a:gd name="connsiteY0" fmla="*/ 13252 h 3392558"/>
              <a:gd name="connsiteX1" fmla="*/ 3565225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1687" h="3392558">
                <a:moveTo>
                  <a:pt x="0" y="13252"/>
                </a:moveTo>
                <a:lnTo>
                  <a:pt x="3565225" y="0"/>
                </a:lnTo>
                <a:lnTo>
                  <a:pt x="5711687" y="3392558"/>
                </a:lnTo>
                <a:lnTo>
                  <a:pt x="13252" y="3392556"/>
                </a:lnTo>
                <a:cubicBezTo>
                  <a:pt x="8835" y="2314713"/>
                  <a:pt x="4417" y="1091095"/>
                  <a:pt x="0" y="13252"/>
                </a:cubicBezTo>
                <a:close/>
              </a:path>
            </a:pathLst>
          </a:custGeom>
          <a:solidFill>
            <a:srgbClr val="F4BB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B9E95BDB-8E27-8E48-44F9-F2CF56DC5861}"/>
              </a:ext>
            </a:extLst>
          </p:cNvPr>
          <p:cNvSpPr txBox="1"/>
          <p:nvPr/>
        </p:nvSpPr>
        <p:spPr>
          <a:xfrm>
            <a:off x="228600" y="4440250"/>
            <a:ext cx="3509683" cy="1200329"/>
          </a:xfrm>
          <a:prstGeom prst="rect">
            <a:avLst/>
          </a:prstGeom>
          <a:noFill/>
        </p:spPr>
        <p:txBody>
          <a:bodyPr wrap="square" rtlCol="0">
            <a:spAutoFit/>
          </a:bodyPr>
          <a:lstStyle/>
          <a:p>
            <a:pPr algn="ctr"/>
            <a:r>
              <a:rPr lang="en-US" sz="2400" dirty="0">
                <a:solidFill>
                  <a:schemeClr val="bg1"/>
                </a:solidFill>
                <a:effectLst/>
                <a:latin typeface="Calibri" panose="020F0502020204030204" pitchFamily="34" charset="0"/>
                <a:cs typeface="Calibri" panose="020F0502020204030204" pitchFamily="34" charset="0"/>
              </a:rPr>
              <a:t>123 W. Indiana Ave</a:t>
            </a:r>
            <a:br>
              <a:rPr lang="en-US" sz="2400" dirty="0">
                <a:solidFill>
                  <a:schemeClr val="bg1"/>
                </a:solidFill>
                <a:latin typeface="Calibri" panose="020F0502020204030204" pitchFamily="34" charset="0"/>
                <a:cs typeface="Calibri" panose="020F0502020204030204" pitchFamily="34" charset="0"/>
              </a:rPr>
            </a:br>
            <a:r>
              <a:rPr lang="en-US" sz="2400" dirty="0">
                <a:solidFill>
                  <a:schemeClr val="bg1"/>
                </a:solidFill>
                <a:effectLst/>
                <a:latin typeface="Calibri" panose="020F0502020204030204" pitchFamily="34" charset="0"/>
                <a:cs typeface="Calibri" panose="020F0502020204030204" pitchFamily="34" charset="0"/>
              </a:rPr>
              <a:t>DeLand, FL 32720</a:t>
            </a:r>
            <a:br>
              <a:rPr lang="en-US" sz="2400" dirty="0">
                <a:solidFill>
                  <a:schemeClr val="bg1"/>
                </a:solidFill>
                <a:latin typeface="Calibri" panose="020F0502020204030204" pitchFamily="34" charset="0"/>
                <a:cs typeface="Calibri" panose="020F0502020204030204" pitchFamily="34" charset="0"/>
              </a:rPr>
            </a:br>
            <a:r>
              <a:rPr lang="en-US" sz="2400" dirty="0">
                <a:solidFill>
                  <a:schemeClr val="bg1"/>
                </a:solidFill>
                <a:effectLst/>
                <a:latin typeface="Calibri" panose="020F0502020204030204" pitchFamily="34" charset="0"/>
                <a:cs typeface="Calibri" panose="020F0502020204030204" pitchFamily="34" charset="0"/>
              </a:rPr>
              <a:t>(386) 736-2700</a:t>
            </a:r>
            <a:endParaRPr lang="en-US" sz="2400" spc="-150" dirty="0">
              <a:solidFill>
                <a:schemeClr val="bg1"/>
              </a:solidFill>
              <a:latin typeface="Calibri" panose="020F0502020204030204" pitchFamily="34" charset="0"/>
              <a:cs typeface="Calibri" panose="020F0502020204030204" pitchFamily="34" charset="0"/>
            </a:endParaRPr>
          </a:p>
        </p:txBody>
      </p:sp>
      <p:sp>
        <p:nvSpPr>
          <p:cNvPr id="16" name="Freeform 15" descr="Aerial photo of a coastal shoreline">
            <a:extLst>
              <a:ext uri="{FF2B5EF4-FFF2-40B4-BE49-F238E27FC236}">
                <a16:creationId xmlns:a16="http://schemas.microsoft.com/office/drawing/2014/main" id="{6A886D73-16D1-8414-0210-2A481EA638F8}"/>
              </a:ext>
            </a:extLst>
          </p:cNvPr>
          <p:cNvSpPr/>
          <p:nvPr/>
        </p:nvSpPr>
        <p:spPr>
          <a:xfrm rot="10800000" flipV="1">
            <a:off x="3505201" y="3465442"/>
            <a:ext cx="8706678" cy="3392558"/>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711688"/>
              <a:gd name="connsiteY0" fmla="*/ 13252 h 3458817"/>
              <a:gd name="connsiteX1" fmla="*/ 3538330 w 5711688"/>
              <a:gd name="connsiteY1" fmla="*/ 0 h 3458817"/>
              <a:gd name="connsiteX2" fmla="*/ 5711688 w 5711688"/>
              <a:gd name="connsiteY2" fmla="*/ 3432314 h 3458817"/>
              <a:gd name="connsiteX3" fmla="*/ 13252 w 5711688"/>
              <a:gd name="connsiteY3" fmla="*/ 3458817 h 3458817"/>
              <a:gd name="connsiteX4" fmla="*/ 0 w 5711688"/>
              <a:gd name="connsiteY4" fmla="*/ 13252 h 3458817"/>
              <a:gd name="connsiteX0" fmla="*/ 0 w 5711688"/>
              <a:gd name="connsiteY0" fmla="*/ 13252 h 3432314"/>
              <a:gd name="connsiteX1" fmla="*/ 3538330 w 5711688"/>
              <a:gd name="connsiteY1" fmla="*/ 0 h 3432314"/>
              <a:gd name="connsiteX2" fmla="*/ 5711688 w 5711688"/>
              <a:gd name="connsiteY2" fmla="*/ 3432314 h 3432314"/>
              <a:gd name="connsiteX3" fmla="*/ 13252 w 5711688"/>
              <a:gd name="connsiteY3" fmla="*/ 3392556 h 3432314"/>
              <a:gd name="connsiteX4" fmla="*/ 0 w 5711688"/>
              <a:gd name="connsiteY4" fmla="*/ 13252 h 3432314"/>
              <a:gd name="connsiteX0" fmla="*/ 0 w 5698435"/>
              <a:gd name="connsiteY0" fmla="*/ 13252 h 3392556"/>
              <a:gd name="connsiteX1" fmla="*/ 3538330 w 5698435"/>
              <a:gd name="connsiteY1" fmla="*/ 0 h 3392556"/>
              <a:gd name="connsiteX2" fmla="*/ 5698435 w 5698435"/>
              <a:gd name="connsiteY2" fmla="*/ 3366054 h 3392556"/>
              <a:gd name="connsiteX3" fmla="*/ 13252 w 5698435"/>
              <a:gd name="connsiteY3" fmla="*/ 3392556 h 3392556"/>
              <a:gd name="connsiteX4" fmla="*/ 0 w 5698435"/>
              <a:gd name="connsiteY4" fmla="*/ 13252 h 3392556"/>
              <a:gd name="connsiteX0" fmla="*/ 0 w 5711687"/>
              <a:gd name="connsiteY0" fmla="*/ 13252 h 3392558"/>
              <a:gd name="connsiteX1" fmla="*/ 3538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 name="connsiteX0" fmla="*/ 0 w 8706678"/>
              <a:gd name="connsiteY0" fmla="*/ 13252 h 3392558"/>
              <a:gd name="connsiteX1" fmla="*/ 6533321 w 8706678"/>
              <a:gd name="connsiteY1" fmla="*/ 0 h 3392558"/>
              <a:gd name="connsiteX2" fmla="*/ 8706678 w 8706678"/>
              <a:gd name="connsiteY2" fmla="*/ 3392558 h 3392558"/>
              <a:gd name="connsiteX3" fmla="*/ 3008243 w 8706678"/>
              <a:gd name="connsiteY3" fmla="*/ 3392556 h 3392558"/>
              <a:gd name="connsiteX4" fmla="*/ 0 w 8706678"/>
              <a:gd name="connsiteY4" fmla="*/ 13252 h 3392558"/>
              <a:gd name="connsiteX0" fmla="*/ 0 w 8706678"/>
              <a:gd name="connsiteY0" fmla="*/ 13252 h 3392558"/>
              <a:gd name="connsiteX1" fmla="*/ 6533321 w 8706678"/>
              <a:gd name="connsiteY1" fmla="*/ 0 h 3392558"/>
              <a:gd name="connsiteX2" fmla="*/ 8706678 w 8706678"/>
              <a:gd name="connsiteY2" fmla="*/ 3392558 h 3392558"/>
              <a:gd name="connsiteX3" fmla="*/ 13252 w 8706678"/>
              <a:gd name="connsiteY3" fmla="*/ 3392556 h 3392558"/>
              <a:gd name="connsiteX4" fmla="*/ 0 w 8706678"/>
              <a:gd name="connsiteY4" fmla="*/ 13252 h 339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06678" h="3392558">
                <a:moveTo>
                  <a:pt x="0" y="13252"/>
                </a:moveTo>
                <a:lnTo>
                  <a:pt x="6533321" y="0"/>
                </a:lnTo>
                <a:lnTo>
                  <a:pt x="8706678" y="3392558"/>
                </a:lnTo>
                <a:lnTo>
                  <a:pt x="13252" y="3392556"/>
                </a:lnTo>
                <a:cubicBezTo>
                  <a:pt x="8835" y="2314713"/>
                  <a:pt x="4417" y="1091095"/>
                  <a:pt x="0" y="13252"/>
                </a:cubicBezTo>
                <a:close/>
              </a:path>
            </a:pathLst>
          </a:custGeom>
          <a:blipFill>
            <a:blip r:embed="rId5"/>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65193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PRESENTATION_ID" val="00000000-0000-0000-0000-000000000000"/>
  <p:tag name="SLIDO_APP_VERSION" val="1.7.0.4528"/>
  <p:tag name="SLIDO_EVENT_UUID" val="00a824c2-15e7-46af-83d8-3043007a2b7d"/>
  <p:tag name="SLIDO_EVENT_SECTION_UUID" val="ae99b96e-1a69-4a9c-ae5b-508900735ab3"/>
</p:tagLst>
</file>

<file path=ppt/tags/tag2.xml><?xml version="1.0" encoding="utf-8"?>
<p:tagLst xmlns:a="http://schemas.openxmlformats.org/drawingml/2006/main" xmlns:r="http://schemas.openxmlformats.org/officeDocument/2006/relationships" xmlns:p="http://schemas.openxmlformats.org/presentationml/2006/main">
  <p:tag name="SLIDO_METADATA" val="eyJUaW1lc3RhbXAiOjE3MDg1Mzk2MTF9"/>
  <p:tag name="SLIDO_TYPE" val="SlidoJoining"/>
</p:tagLst>
</file>

<file path=ppt/tags/tag3.xml><?xml version="1.0" encoding="utf-8"?>
<p:tagLst xmlns:a="http://schemas.openxmlformats.org/drawingml/2006/main" xmlns:r="http://schemas.openxmlformats.org/officeDocument/2006/relationships" xmlns:p="http://schemas.openxmlformats.org/presentationml/2006/main">
  <p:tag name="SLIDO_ELEMENT" val="title"/>
</p:tagLst>
</file>

<file path=ppt/tags/tag4.xml><?xml version="1.0" encoding="utf-8"?>
<p:tagLst xmlns:a="http://schemas.openxmlformats.org/drawingml/2006/main" xmlns:r="http://schemas.openxmlformats.org/officeDocument/2006/relationships" xmlns:p="http://schemas.openxmlformats.org/presentationml/2006/main">
  <p:tag name="SLIDO_ELEMENT" val="logo"/>
</p:tagLst>
</file>

<file path=ppt/tags/tag5.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Join"/>
</p:tagLst>
</file>

<file path=ppt/tags/tag6.xml><?xml version="1.0" encoding="utf-8"?>
<p:tagLst xmlns:a="http://schemas.openxmlformats.org/drawingml/2006/main" xmlns:r="http://schemas.openxmlformats.org/officeDocument/2006/relationships" xmlns:p="http://schemas.openxmlformats.org/presentationml/2006/main">
  <p:tag name="SLIDO_ELEMENT" val="footer"/>
</p:tagLst>
</file>

<file path=ppt/tags/tag7.xml><?xml version="1.0" encoding="utf-8"?>
<p:tagLst xmlns:a="http://schemas.openxmlformats.org/drawingml/2006/main" xmlns:r="http://schemas.openxmlformats.org/officeDocument/2006/relationships" xmlns:p="http://schemas.openxmlformats.org/presentationml/2006/main">
  <p:tag name="SLIDO_METADATA" val="eyJUaW1lc3RhbXAiOjE3MDkwNDQyOTV9"/>
  <p:tag name="SLIDO_TYPE" val="SlidoPoll"/>
  <p:tag name="SLIDO_POLL_UUID" val="248dda7c-2e4d-4124-939d-b624665fbadd"/>
  <p:tag name="SLIDO_TIMELINE" val="W3sicG9sbFF1ZXN0aW9uVXVpZCI6ImMzMGI2ZTcwLTk3MTEtNGE2YS1iNjhkLWVhOWIyYzIyMDE2MiIsInNob3dSZXN1bHRzIjp0cnVlLCJzaG93Q29ycmVjdEFuc3dlcnMiOmZhbHNlLCJ2b3RpbmdMb2NrZWQiOmZhbHNlfV0="/>
</p:tagLst>
</file>

<file path=ppt/tags/tag8.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WordCloud"/>
</p:tagLst>
</file>

<file path=ppt/tags/tag9.xml><?xml version="1.0" encoding="utf-8"?>
<p:tagLst xmlns:a="http://schemas.openxmlformats.org/drawingml/2006/main" xmlns:r="http://schemas.openxmlformats.org/officeDocument/2006/relationships" xmlns:p="http://schemas.openxmlformats.org/presentationml/2006/main">
  <p:tag name="SLIDO_ELEMENT" val="title"/>
</p:tagLst>
</file>

<file path=ppt/tags/tag10.xml><?xml version="1.0" encoding="utf-8"?>
<p:tagLst xmlns:a="http://schemas.openxmlformats.org/drawingml/2006/main" xmlns:r="http://schemas.openxmlformats.org/officeDocument/2006/relationships" xmlns:p="http://schemas.openxmlformats.org/presentationml/2006/main">
  <p:tag name="SLIDO_ELEMENT" val="logo"/>
</p:tagLst>
</file>

<file path=ppt/tags/tag11.xml><?xml version="1.0" encoding="utf-8"?>
<p:tagLst xmlns:a="http://schemas.openxmlformats.org/drawingml/2006/main" xmlns:r="http://schemas.openxmlformats.org/officeDocument/2006/relationships" xmlns:p="http://schemas.openxmlformats.org/presentationml/2006/main">
  <p:tag name="SLIDO_ELEMENT" val="footer"/>
</p:tagLst>
</file>

<file path=ppt/tags/tag12.xml><?xml version="1.0" encoding="utf-8"?>
<p:tagLst xmlns:a="http://schemas.openxmlformats.org/drawingml/2006/main" xmlns:r="http://schemas.openxmlformats.org/officeDocument/2006/relationships" xmlns:p="http://schemas.openxmlformats.org/presentationml/2006/main">
  <p:tag name="SLIDO_METADATA" val="eyJUaW1lc3RhbXAiOjE3MDkxMTQ2NTZ9"/>
  <p:tag name="SLIDO_TYPE" val="SlidoPoll"/>
  <p:tag name="SLIDO_POLL_UUID" val="3bd9a49d-e90a-49f3-ac7f-e31e3ddabf51"/>
  <p:tag name="SLIDO_TIMELINE" val="W3sicG9sbFF1ZXN0aW9uVXVpZCI6ImRjY2FhNjZlLTljOWMtNDkyOC04MGM4LTM3ZDhlNGNhMGYxNiIsInNob3dSZXN1bHRzIjp0cnVlLCJzaG93Q29ycmVjdEFuc3dlcnMiOmZhbHNlLCJ2b3RpbmdMb2NrZWQiOmZhbHNlfV0="/>
</p:tagLst>
</file>

<file path=ppt/tags/tag1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14.xml><?xml version="1.0" encoding="utf-8"?>
<p:tagLst xmlns:a="http://schemas.openxmlformats.org/drawingml/2006/main" xmlns:r="http://schemas.openxmlformats.org/officeDocument/2006/relationships" xmlns:p="http://schemas.openxmlformats.org/presentationml/2006/main">
  <p:tag name="SLIDO_ELEMENT" val="title"/>
</p:tagLst>
</file>

<file path=ppt/tags/tag15.xml><?xml version="1.0" encoding="utf-8"?>
<p:tagLst xmlns:a="http://schemas.openxmlformats.org/drawingml/2006/main" xmlns:r="http://schemas.openxmlformats.org/officeDocument/2006/relationships" xmlns:p="http://schemas.openxmlformats.org/presentationml/2006/main">
  <p:tag name="SLIDO_ELEMENT" val="footer"/>
</p:tagLst>
</file>

<file path=ppt/tags/tag16.xml><?xml version="1.0" encoding="utf-8"?>
<p:tagLst xmlns:a="http://schemas.openxmlformats.org/drawingml/2006/main" xmlns:r="http://schemas.openxmlformats.org/officeDocument/2006/relationships" xmlns:p="http://schemas.openxmlformats.org/presentationml/2006/main">
  <p:tag name="SLIDO_ELEMENT" val="logo"/>
</p:tagLst>
</file>

<file path=ppt/tags/tag17.xml><?xml version="1.0" encoding="utf-8"?>
<p:tagLst xmlns:a="http://schemas.openxmlformats.org/drawingml/2006/main" xmlns:r="http://schemas.openxmlformats.org/officeDocument/2006/relationships" xmlns:p="http://schemas.openxmlformats.org/presentationml/2006/main">
  <p:tag name="SLIDO_METADATA" val="eyJUaW1lc3RhbXAiOjE3MDkxNDc3NjR9"/>
  <p:tag name="SLIDO_TYPE" val="SlidoPoll"/>
  <p:tag name="SLIDO_POLL_UUID" val="19d07acf-fcdc-487f-ac11-7651811f73a6"/>
  <p:tag name="SLIDO_TIMELINE" val="W3sicG9sbFF1ZXN0aW9uVXVpZCI6IjNlYTIzN2VlLTQ2YjYtNDY3Ni1hOGJkLWU4OTQxNzUwYjVjOSIsInNob3dSZXN1bHRzIjp0cnVlLCJzaG93Q29ycmVjdEFuc3dlcnMiOmZhbHNlLCJ2b3RpbmdMb2NrZWQiOmZhbHNlfV0="/>
</p:tagLst>
</file>

<file path=ppt/tags/tag18.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Ranking"/>
</p:tagLst>
</file>

<file path=ppt/tags/tag19.xml><?xml version="1.0" encoding="utf-8"?>
<p:tagLst xmlns:a="http://schemas.openxmlformats.org/drawingml/2006/main" xmlns:r="http://schemas.openxmlformats.org/officeDocument/2006/relationships" xmlns:p="http://schemas.openxmlformats.org/presentationml/2006/main">
  <p:tag name="SLIDO_ELEMENT" val="title"/>
</p:tagLst>
</file>

<file path=ppt/tags/tag20.xml><?xml version="1.0" encoding="utf-8"?>
<p:tagLst xmlns:a="http://schemas.openxmlformats.org/drawingml/2006/main" xmlns:r="http://schemas.openxmlformats.org/officeDocument/2006/relationships" xmlns:p="http://schemas.openxmlformats.org/presentationml/2006/main">
  <p:tag name="SLIDO_ELEMENT" val="footer"/>
</p:tagLst>
</file>

<file path=ppt/tags/tag21.xml><?xml version="1.0" encoding="utf-8"?>
<p:tagLst xmlns:a="http://schemas.openxmlformats.org/drawingml/2006/main" xmlns:r="http://schemas.openxmlformats.org/officeDocument/2006/relationships" xmlns:p="http://schemas.openxmlformats.org/presentationml/2006/main">
  <p:tag name="SLIDO_ELEMENT" val="logo"/>
</p:tagLst>
</file>

<file path=ppt/theme/theme1.xml><?xml version="1.0" encoding="utf-8"?>
<a:theme xmlns:a="http://schemas.openxmlformats.org/drawingml/2006/main" name="Office Theme">
  <a:themeElements>
    <a:clrScheme name="Custom 14">
      <a:dk1>
        <a:srgbClr val="000000"/>
      </a:dk1>
      <a:lt1>
        <a:srgbClr val="FFFFFF"/>
      </a:lt1>
      <a:dk2>
        <a:srgbClr val="44546A"/>
      </a:dk2>
      <a:lt2>
        <a:srgbClr val="E7E6E6"/>
      </a:lt2>
      <a:accent1>
        <a:srgbClr val="FFCE7B"/>
      </a:accent1>
      <a:accent2>
        <a:srgbClr val="A3D8C7"/>
      </a:accent2>
      <a:accent3>
        <a:srgbClr val="3CB3B9"/>
      </a:accent3>
      <a:accent4>
        <a:srgbClr val="1766AA"/>
      </a:accent4>
      <a:accent5>
        <a:srgbClr val="1E388D"/>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11c80f0-e0a0-4994-8001-4df57d4cff0e">
      <Terms xmlns="http://schemas.microsoft.com/office/infopath/2007/PartnerControls"/>
    </lcf76f155ced4ddcb4097134ff3c332f>
    <TaxCatchAll xmlns="2fe63585-ec56-41c4-856c-86981d62aa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5509F2FD1E01C4C873123899286CD04" ma:contentTypeVersion="12" ma:contentTypeDescription="Create a new document." ma:contentTypeScope="" ma:versionID="e4b05cc759a3f596b1f4e44df6bf04d5">
  <xsd:schema xmlns:xsd="http://www.w3.org/2001/XMLSchema" xmlns:xs="http://www.w3.org/2001/XMLSchema" xmlns:p="http://schemas.microsoft.com/office/2006/metadata/properties" xmlns:ns2="f11c80f0-e0a0-4994-8001-4df57d4cff0e" xmlns:ns3="2fe63585-ec56-41c4-856c-86981d62aaa5" targetNamespace="http://schemas.microsoft.com/office/2006/metadata/properties" ma:root="true" ma:fieldsID="0e3b73dc5ecdd93a9e35a75da6c3573c" ns2:_="" ns3:_="">
    <xsd:import namespace="f11c80f0-e0a0-4994-8001-4df57d4cff0e"/>
    <xsd:import namespace="2fe63585-ec56-41c4-856c-86981d62aaa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1c80f0-e0a0-4994-8001-4df57d4cff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ffb2afa-0461-4a25-b7e7-e28982f86d9a"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fe63585-ec56-41c4-856c-86981d62aaa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7e798d5-8671-49bf-ab7e-10fb4d2d5f39}" ma:internalName="TaxCatchAll" ma:showField="CatchAllData" ma:web="2fe63585-ec56-41c4-856c-86981d62aa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F85C1E5-1E87-46D5-9EFE-CA385B4D6EAA}">
  <ds:schemaRefs>
    <ds:schemaRef ds:uri="http://schemas.microsoft.com/sharepoint/v3/contenttype/forms"/>
  </ds:schemaRefs>
</ds:datastoreItem>
</file>

<file path=customXml/itemProps2.xml><?xml version="1.0" encoding="utf-8"?>
<ds:datastoreItem xmlns:ds="http://schemas.openxmlformats.org/officeDocument/2006/customXml" ds:itemID="{43BDBB1F-9C6D-488E-A4CB-A4A9799BC4B5}">
  <ds:schemaRefs>
    <ds:schemaRef ds:uri="http://schemas.microsoft.com/office/2006/metadata/properties"/>
    <ds:schemaRef ds:uri="2fe63585-ec56-41c4-856c-86981d62aaa5"/>
    <ds:schemaRef ds:uri="http://schemas.openxmlformats.org/package/2006/metadata/core-properties"/>
    <ds:schemaRef ds:uri="http://schemas.microsoft.com/office/2006/documentManagement/types"/>
    <ds:schemaRef ds:uri="http://purl.org/dc/dcmitype/"/>
    <ds:schemaRef ds:uri="http://www.w3.org/XML/1998/namespace"/>
    <ds:schemaRef ds:uri="http://schemas.microsoft.com/office/infopath/2007/PartnerControls"/>
    <ds:schemaRef ds:uri="f11c80f0-e0a0-4994-8001-4df57d4cff0e"/>
    <ds:schemaRef ds:uri="http://purl.org/dc/terms/"/>
    <ds:schemaRef ds:uri="http://purl.org/dc/elements/1.1/"/>
  </ds:schemaRefs>
</ds:datastoreItem>
</file>

<file path=customXml/itemProps3.xml><?xml version="1.0" encoding="utf-8"?>
<ds:datastoreItem xmlns:ds="http://schemas.openxmlformats.org/officeDocument/2006/customXml" ds:itemID="{0E60F0C0-FA6B-4695-9E2E-8B8A0E0023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1c80f0-e0a0-4994-8001-4df57d4cff0e"/>
    <ds:schemaRef ds:uri="2fe63585-ec56-41c4-856c-86981d62aa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0</TotalTime>
  <Words>2125</Words>
  <Application>Microsoft Office PowerPoint</Application>
  <PresentationFormat>Widescreen</PresentationFormat>
  <Paragraphs>293</Paragraphs>
  <Slides>43</Slides>
  <Notes>39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Arial</vt:lpstr>
      <vt:lpstr>Calibri</vt:lpstr>
      <vt:lpstr>Calibri Light</vt:lpstr>
      <vt:lpstr>Helvetica</vt:lpstr>
      <vt:lpstr>Office Theme</vt:lpstr>
      <vt:lpstr>Help us locate the problem areas!</vt:lpstr>
      <vt:lpstr>Building Sustainable Communities </vt:lpstr>
      <vt:lpstr>Project Team</vt:lpstr>
      <vt:lpstr>Introductions</vt:lpstr>
      <vt:lpstr>Building Sustainable Communities </vt:lpstr>
      <vt:lpstr>Agenda</vt:lpstr>
      <vt:lpstr>Join at slido.com #VolFwd</vt:lpstr>
      <vt:lpstr>Introduction to Adaptation Planning Topics </vt:lpstr>
      <vt:lpstr>Define resilience in your own words</vt:lpstr>
      <vt:lpstr>Resilience In Your Own Words</vt:lpstr>
      <vt:lpstr>What is Resilience?</vt:lpstr>
      <vt:lpstr>What is Sustainability?</vt:lpstr>
      <vt:lpstr>Common Terms</vt:lpstr>
      <vt:lpstr>What is Adaptation Planning?</vt:lpstr>
      <vt:lpstr>Components of Adaptation Planning</vt:lpstr>
      <vt:lpstr>Benefits of Adaptation Planning</vt:lpstr>
      <vt:lpstr>Example: East Central Florida Regional Resiliency Action Plan</vt:lpstr>
      <vt:lpstr>What is Hazard Mitigation?</vt:lpstr>
      <vt:lpstr>Components of a Local Mitigation Strategy</vt:lpstr>
      <vt:lpstr>Benefits of the Local Mitigation Strategy</vt:lpstr>
      <vt:lpstr>Example: Volusia County Multi-Jurisdictional Local Mitigation Strategy</vt:lpstr>
      <vt:lpstr>Adaptation vs. Mitigation</vt:lpstr>
      <vt:lpstr>Volusia Resilience Jeopardy</vt:lpstr>
      <vt:lpstr>Adaptation and Resilience Planning in Florida</vt:lpstr>
      <vt:lpstr>Adaptation Planning in Volusia County</vt:lpstr>
      <vt:lpstr>Planning in Volusia County</vt:lpstr>
      <vt:lpstr>Vulnerability Assessments for Adaptation  Planning </vt:lpstr>
      <vt:lpstr>Exposure: What will get wet? </vt:lpstr>
      <vt:lpstr>What assets in the community are most important to you?</vt:lpstr>
      <vt:lpstr>Potential Impacts</vt:lpstr>
      <vt:lpstr>Types of Adaptation Strategies</vt:lpstr>
      <vt:lpstr>What type of adaptation strategies would you prefer?</vt:lpstr>
      <vt:lpstr>Breakout Session: Overcoming Barriers</vt:lpstr>
      <vt:lpstr>Breakout Group Discussion Questions</vt:lpstr>
      <vt:lpstr>Looking Ahead</vt:lpstr>
      <vt:lpstr>Looking Ahead</vt:lpstr>
      <vt:lpstr>Available Tools and Resources</vt:lpstr>
      <vt:lpstr>Available Tools and Resources</vt:lpstr>
      <vt:lpstr>Workshop Survey</vt:lpstr>
      <vt:lpstr>Post-Workshop Survey</vt:lpstr>
      <vt:lpstr>Next Steps </vt:lpstr>
      <vt:lpstr>Questions?</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2024-03-14T17:58:26Z</dcterms:created>
  <dcterms:modified xsi:type="dcterms:W3CDTF">2024-05-06T18:36:31Z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0x01010045509F2FD1E01C4C873123899286CD04</vt:lpwstr>
  </property>
  <property fmtid="{D5CDD505-2E9C-101B-9397-08002B2CF9AE}" pid="4" name="SlidoAppVersion">
    <vt:lpwstr>1.7.0.4528</vt:lpwstr>
  </property>
</Properties>
</file>