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handoutMasterIdLst>
    <p:handoutMasterId r:id="rId46"/>
  </p:handoutMasterIdLst>
  <p:sldIdLst>
    <p:sldId id="256" r:id="rId5"/>
    <p:sldId id="370" r:id="rId6"/>
    <p:sldId id="285" r:id="rId7"/>
    <p:sldId id="286" r:id="rId8"/>
    <p:sldId id="309" r:id="rId9"/>
    <p:sldId id="296" r:id="rId10"/>
    <p:sldId id="347" r:id="rId11"/>
    <p:sldId id="348" r:id="rId12"/>
    <p:sldId id="346" r:id="rId13"/>
    <p:sldId id="335" r:id="rId14"/>
    <p:sldId id="345" r:id="rId15"/>
    <p:sldId id="338" r:id="rId16"/>
    <p:sldId id="336" r:id="rId17"/>
    <p:sldId id="350" r:id="rId18"/>
    <p:sldId id="344" r:id="rId19"/>
    <p:sldId id="360" r:id="rId20"/>
    <p:sldId id="361" r:id="rId21"/>
    <p:sldId id="359" r:id="rId22"/>
    <p:sldId id="362" r:id="rId23"/>
    <p:sldId id="358" r:id="rId24"/>
    <p:sldId id="356" r:id="rId25"/>
    <p:sldId id="353" r:id="rId26"/>
    <p:sldId id="288" r:id="rId27"/>
    <p:sldId id="343" r:id="rId28"/>
    <p:sldId id="339" r:id="rId29"/>
    <p:sldId id="340" r:id="rId30"/>
    <p:sldId id="341" r:id="rId31"/>
    <p:sldId id="355" r:id="rId32"/>
    <p:sldId id="365" r:id="rId33"/>
    <p:sldId id="366" r:id="rId34"/>
    <p:sldId id="364" r:id="rId35"/>
    <p:sldId id="354" r:id="rId36"/>
    <p:sldId id="369" r:id="rId37"/>
    <p:sldId id="333" r:id="rId38"/>
    <p:sldId id="363" r:id="rId39"/>
    <p:sldId id="331" r:id="rId40"/>
    <p:sldId id="367" r:id="rId41"/>
    <p:sldId id="368" r:id="rId42"/>
    <p:sldId id="301" r:id="rId43"/>
    <p:sldId id="289" r:id="rId44"/>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D7664E8C-43CB-42A6-97E9-1DCB8EF504A7}">
          <p14:sldIdLst>
            <p14:sldId id="256"/>
            <p14:sldId id="370"/>
            <p14:sldId id="285"/>
            <p14:sldId id="286"/>
            <p14:sldId id="309"/>
            <p14:sldId id="296"/>
            <p14:sldId id="347"/>
            <p14:sldId id="348"/>
            <p14:sldId id="346"/>
            <p14:sldId id="335"/>
            <p14:sldId id="345"/>
            <p14:sldId id="338"/>
            <p14:sldId id="336"/>
            <p14:sldId id="350"/>
            <p14:sldId id="344"/>
            <p14:sldId id="360"/>
            <p14:sldId id="361"/>
            <p14:sldId id="359"/>
            <p14:sldId id="362"/>
            <p14:sldId id="358"/>
            <p14:sldId id="356"/>
            <p14:sldId id="353"/>
            <p14:sldId id="288"/>
            <p14:sldId id="343"/>
            <p14:sldId id="339"/>
            <p14:sldId id="340"/>
            <p14:sldId id="341"/>
            <p14:sldId id="355"/>
            <p14:sldId id="365"/>
            <p14:sldId id="366"/>
            <p14:sldId id="364"/>
          </p14:sldIdLst>
        </p14:section>
        <p14:section name="About" id="{8D469B56-0BF5-46DE-9C77-353F08FEDBDC}">
          <p14:sldIdLst>
            <p14:sldId id="354"/>
            <p14:sldId id="369"/>
            <p14:sldId id="333"/>
            <p14:sldId id="363"/>
            <p14:sldId id="331"/>
            <p14:sldId id="367"/>
            <p14:sldId id="368"/>
          </p14:sldIdLst>
        </p14:section>
        <p14:section name="Closing" id="{FA5A18A6-9B0E-D34D-9EA8-435F1DD04435}">
          <p14:sldIdLst>
            <p14:sldId id="301"/>
            <p14:sldId id="289"/>
          </p14:sldIdLst>
        </p14:section>
      </p14:sectionLst>
    </p:ext>
    <p:ext uri="{EFAFB233-063F-42B5-8137-9DF3F51BA10A}">
      <p15:sldGuideLst xmlns:p15="http://schemas.microsoft.com/office/powerpoint/2012/main">
        <p15:guide id="1" orient="horz" pos="4032"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328112-53BD-C786-3E79-50AF3F55D791}" name="Altenburg, Grace" initials="AG" userId="S::GRACE.ALTENBURG@tetratech.com::bf6f372d-158f-4bdd-a77a-5ac2da831df2" providerId="AD"/>
  <p188:author id="{ED642B24-352B-3D32-887C-210CFAE2EEAB}" name="Altenburg, Grace" initials="AG" userId="S::grace.altenburg@tetratech.com::bf6f372d-158f-4bdd-a77a-5ac2da831df2" providerId="AD"/>
  <p188:author id="{9F1E5A26-405D-5E7F-9E79-F03EDDC90181}" name="Tate, JaLeesa" initials="TJ" userId="S::JALEESA.TATE@tetratech.com::ef08f234-a394-4e7a-ac37-e05947b05fe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C609E"/>
    <a:srgbClr val="C00000"/>
    <a:srgbClr val="FF33CC"/>
    <a:srgbClr val="81BC43"/>
    <a:srgbClr val="F4BB28"/>
    <a:srgbClr val="235A93"/>
    <a:srgbClr val="A3D8C7"/>
    <a:srgbClr val="F8C978"/>
    <a:srgbClr val="3DB3B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autoAdjust="0"/>
    <p:restoredTop sz="90339" autoAdjust="0"/>
  </p:normalViewPr>
  <p:slideViewPr>
    <p:cSldViewPr snapToGrid="0">
      <p:cViewPr varScale="1">
        <p:scale>
          <a:sx n="74" d="100"/>
          <a:sy n="74" d="100"/>
        </p:scale>
        <p:origin x="936" y="67"/>
      </p:cViewPr>
      <p:guideLst>
        <p:guide orient="horz" pos="4032"/>
        <p:guide pos="312"/>
      </p:guideLst>
    </p:cSldViewPr>
  </p:slideViewPr>
  <p:outlineViewPr>
    <p:cViewPr>
      <p:scale>
        <a:sx n="33" d="100"/>
        <a:sy n="33" d="100"/>
      </p:scale>
      <p:origin x="0" y="-372"/>
    </p:cViewPr>
  </p:outlineViewPr>
  <p:notesTextViewPr>
    <p:cViewPr>
      <p:scale>
        <a:sx n="1" d="1"/>
        <a:sy n="1" d="1"/>
      </p:scale>
      <p:origin x="0" y="0"/>
    </p:cViewPr>
  </p:notesTextViewPr>
  <p:sorterViewPr>
    <p:cViewPr>
      <p:scale>
        <a:sx n="170" d="100"/>
        <a:sy n="17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tetratechinc.sharepoint.com/teams/VolusiaCountyFL-InternalCoordination/Shared%20Documents/Internal%20Coordination/Risk%20and%20Vulnerability%20Workshop%20-%20Stakeholders%20and%20County%20Residents/survey%20results%20pie%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tetratechinc.sharepoint.com/teams/VolusiaCountyFL-InternalCoordination/Shared%20Documents/Internal%20Coordination/Risk%20and%20Vulnerability%20Workshop%20-%20Stakeholders%20and%20County%20Residents/survey%20results%20pie%20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tetratechinc.sharepoint.com/teams/VolusiaCountyFL-InternalCoordination/Shared%20Documents/Internal%20Coordination/Risk%20and%20Vulnerability%20Workshop%20-%20Stakeholders%20and%20County%20Residents/survey%20results%20pie%20char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tetratechinc.sharepoint.com/teams/VolusiaCountyFL-InternalCoordination/Shared%20Documents/Internal%20Coordination/Risk%20and%20Vulnerability%20Workshop%20-%20Stakeholders%20and%20County%20Residents/survey%20results%20pie%20char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Support for Integrating SLR into Local Development Codes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34F4-4D23-888C-807340E0F6AE}"/>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34F4-4D23-888C-807340E0F6AE}"/>
              </c:ext>
            </c:extLst>
          </c:dPt>
          <c:dLbls>
            <c:dLbl>
              <c:idx val="0"/>
              <c:layout>
                <c:manualLayout>
                  <c:x val="0.13020253372121623"/>
                  <c:y val="3.6362830873983246E-2"/>
                </c:manualLayout>
              </c:layout>
              <c:tx>
                <c:rich>
                  <a:bodyPr/>
                  <a:lstStyle/>
                  <a:p>
                    <a:fld id="{4FA8B1F8-DF95-4B5E-869B-4A5911EC78C5}" type="PERCENTAGE">
                      <a:rPr lang="en-US" sz="2000"/>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4F4-4D23-888C-807340E0F6AE}"/>
                </c:ext>
              </c:extLst>
            </c:dLbl>
            <c:dLbl>
              <c:idx val="1"/>
              <c:layout>
                <c:manualLayout>
                  <c:x val="-0.15507950804849271"/>
                  <c:y val="-5.7495498665121381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ln>
                        <a:noFill/>
                      </a:ln>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4F4-4D23-888C-807340E0F6AE}"/>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ln>
                      <a:noFill/>
                    </a:ln>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33</c:v>
                </c:pt>
                <c:pt idx="1">
                  <c:v>9</c:v>
                </c:pt>
              </c:numCache>
            </c:numRef>
          </c:val>
          <c:extLst>
            <c:ext xmlns:c16="http://schemas.microsoft.com/office/drawing/2014/chart" uri="{C3380CC4-5D6E-409C-BE32-E72D297353CC}">
              <c16:uniqueId val="{00000004-34F4-4D23-888C-807340E0F6AE}"/>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1"/>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Support for Higher Finished Floor Elevations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89F1-46C9-8841-78D82B6ADD17}"/>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89F1-46C9-8841-78D82B6ADD17}"/>
              </c:ext>
            </c:extLst>
          </c:dPt>
          <c:dLbls>
            <c:dLbl>
              <c:idx val="0"/>
              <c:layout>
                <c:manualLayout>
                  <c:x val="0.11724569214408494"/>
                  <c:y val="0.11409655104617231"/>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9F1-46C9-8841-78D82B6ADD17}"/>
                </c:ext>
              </c:extLst>
            </c:dLbl>
            <c:dLbl>
              <c:idx val="1"/>
              <c:layout>
                <c:manualLayout>
                  <c:x val="-0.12481774241373698"/>
                  <c:y val="-0.1048374474844264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9F1-46C9-8841-78D82B6ADD17}"/>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'[survey results pie charts.xlsx]Sheet1'!$I$1:$I$3</c:f>
              <c:strCache>
                <c:ptCount val="2"/>
                <c:pt idx="0">
                  <c:v>Yes</c:v>
                </c:pt>
                <c:pt idx="1">
                  <c:v>No</c:v>
                </c:pt>
              </c:strCache>
              <c:extLst/>
            </c:strRef>
          </c:cat>
          <c:val>
            <c:numRef>
              <c:f>'[survey results pie charts.xlsx]Sheet1'!$J$1:$J$3</c:f>
              <c:numCache>
                <c:formatCode>General</c:formatCode>
                <c:ptCount val="2"/>
                <c:pt idx="0">
                  <c:v>28</c:v>
                </c:pt>
                <c:pt idx="1">
                  <c:v>14</c:v>
                </c:pt>
              </c:numCache>
              <c:extLst/>
            </c:numRef>
          </c:val>
          <c:extLst>
            <c:ext xmlns:c16="http://schemas.microsoft.com/office/drawing/2014/chart" uri="{C3380CC4-5D6E-409C-BE32-E72D297353CC}">
              <c16:uniqueId val="{00000004-89F1-46C9-8841-78D82B6ADD17}"/>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Support for Stormwater Special Assessment District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1EB8-4273-A9DD-D0A9B4D936DE}"/>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1EB8-4273-A9DD-D0A9B4D936DE}"/>
              </c:ext>
            </c:extLst>
          </c:dPt>
          <c:dLbls>
            <c:dLbl>
              <c:idx val="0"/>
              <c:layout>
                <c:manualLayout>
                  <c:x val="0.10185679008623084"/>
                  <c:y val="0.14545843767462061"/>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EB8-4273-A9DD-D0A9B4D936DE}"/>
                </c:ext>
              </c:extLst>
            </c:dLbl>
            <c:dLbl>
              <c:idx val="1"/>
              <c:layout>
                <c:manualLayout>
                  <c:x val="-9.3022934416827324E-2"/>
                  <c:y val="-0.14336719251226226"/>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EB8-4273-A9DD-D0A9B4D936DE}"/>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'[survey results pie charts.xlsx]Sheet1'!$R$1:$R$3</c:f>
              <c:strCache>
                <c:ptCount val="2"/>
                <c:pt idx="0">
                  <c:v>Yes</c:v>
                </c:pt>
                <c:pt idx="1">
                  <c:v>No</c:v>
                </c:pt>
              </c:strCache>
              <c:extLst/>
            </c:strRef>
          </c:cat>
          <c:val>
            <c:numRef>
              <c:f>'[survey results pie charts.xlsx]Sheet1'!$S$1:$S$3</c:f>
              <c:numCache>
                <c:formatCode>General</c:formatCode>
                <c:ptCount val="2"/>
                <c:pt idx="0">
                  <c:v>24</c:v>
                </c:pt>
                <c:pt idx="1">
                  <c:v>18</c:v>
                </c:pt>
              </c:numCache>
              <c:extLst/>
            </c:numRef>
          </c:val>
          <c:extLst>
            <c:ext xmlns:c16="http://schemas.microsoft.com/office/drawing/2014/chart" uri="{C3380CC4-5D6E-409C-BE32-E72D297353CC}">
              <c16:uniqueId val="{00000004-1EB8-4273-A9DD-D0A9B4D936DE}"/>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Support for Integrating SLR into Stormwater Regulations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7579-4CAE-BAA0-C7FB45975189}"/>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7579-4CAE-BAA0-C7FB45975189}"/>
              </c:ext>
            </c:extLst>
          </c:dPt>
          <c:dLbls>
            <c:dLbl>
              <c:idx val="0"/>
              <c:layout>
                <c:manualLayout>
                  <c:x val="0.22163219192894296"/>
                  <c:y val="-7.6150815414227791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579-4CAE-BAA0-C7FB45975189}"/>
                </c:ext>
              </c:extLst>
            </c:dLbl>
            <c:dLbl>
              <c:idx val="1"/>
              <c:layout>
                <c:manualLayout>
                  <c:x val="-0.2062205573180601"/>
                  <c:y val="-4.629616455224652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579-4CAE-BAA0-C7FB4597518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'[survey results pie charts.xlsx]Sheet1'!$Z$2:$Z$3</c:f>
              <c:strCache>
                <c:ptCount val="2"/>
                <c:pt idx="0">
                  <c:v>Yes</c:v>
                </c:pt>
                <c:pt idx="1">
                  <c:v>No</c:v>
                </c:pt>
              </c:strCache>
            </c:strRef>
          </c:cat>
          <c:val>
            <c:numRef>
              <c:f>'[survey results pie charts.xlsx]Sheet1'!$AA$2:$AA$3</c:f>
              <c:numCache>
                <c:formatCode>General</c:formatCode>
                <c:ptCount val="2"/>
                <c:pt idx="0">
                  <c:v>36</c:v>
                </c:pt>
                <c:pt idx="1">
                  <c:v>6</c:v>
                </c:pt>
              </c:numCache>
            </c:numRef>
          </c:val>
          <c:extLst>
            <c:ext xmlns:c16="http://schemas.microsoft.com/office/drawing/2014/chart" uri="{C3380CC4-5D6E-409C-BE32-E72D297353CC}">
              <c16:uniqueId val="{00000004-7579-4CAE-BAA0-C7FB45975189}"/>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hyperlink" Target="https://www.vulnerabilitymap.org/Mapping-Tools/Social-Vulnerability" TargetMode="External"/><Relationship Id="rId7" Type="http://schemas.openxmlformats.org/officeDocument/2006/relationships/image" Target="../media/image54.png"/><Relationship Id="rId2" Type="http://schemas.openxmlformats.org/officeDocument/2006/relationships/hyperlink" Target="https://tidesandcurrents.noaa.gov/sltrends/" TargetMode="External"/><Relationship Id="rId1" Type="http://schemas.openxmlformats.org/officeDocument/2006/relationships/hyperlink" Target="https://toolkit.climate.gov/tool/canvis" TargetMode="External"/><Relationship Id="rId6" Type="http://schemas.openxmlformats.org/officeDocument/2006/relationships/image" Target="../media/image53.png"/><Relationship Id="rId5" Type="http://schemas.openxmlformats.org/officeDocument/2006/relationships/hyperlink" Target="https://www.ncei.noaa.gov/cdo-web/" TargetMode="External"/><Relationship Id="rId4" Type="http://schemas.openxmlformats.org/officeDocument/2006/relationships/hyperlink" Target="https://sc.edu/study/colleges_schools/artsandsciences/centers_and_institutes/hvri/data_and_resources/sovi/index.php" TargetMode="External"/></Relationships>
</file>

<file path=ppt/diagrams/_rels/data2.xml.rels><?xml version="1.0" encoding="UTF-8" standalone="yes"?>
<Relationships xmlns="http://schemas.openxmlformats.org/package/2006/relationships"><Relationship Id="rId3" Type="http://schemas.openxmlformats.org/officeDocument/2006/relationships/hyperlink" Target="https://www.ecfrpc.org/resiliency" TargetMode="External"/><Relationship Id="rId7" Type="http://schemas.openxmlformats.org/officeDocument/2006/relationships/image" Target="../media/image57.png"/><Relationship Id="rId2" Type="http://schemas.openxmlformats.org/officeDocument/2006/relationships/hyperlink" Target="https://floridadep.gov/orcp" TargetMode="External"/><Relationship Id="rId1" Type="http://schemas.openxmlformats.org/officeDocument/2006/relationships/hyperlink" Target="https://hazards.fema.gov/nri/" TargetMode="Externa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https://www.perilofflood.net/" TargetMode="External"/></Relationships>
</file>

<file path=ppt/diagrams/_rels/data3.xml.rels><?xml version="1.0" encoding="UTF-8" standalone="yes"?>
<Relationships xmlns="http://schemas.openxmlformats.org/package/2006/relationships"><Relationship Id="rId3" Type="http://schemas.openxmlformats.org/officeDocument/2006/relationships/hyperlink" Target="https://floridadep.gov/Resilient-Florida-Program/Grants" TargetMode="External"/><Relationship Id="rId2" Type="http://schemas.openxmlformats.org/officeDocument/2006/relationships/hyperlink" Target="https://floridadep.gov/subscribe" TargetMode="External"/><Relationship Id="rId1" Type="http://schemas.openxmlformats.org/officeDocument/2006/relationships/hyperlink" Target="https://floridadep.gov/rcp/florida-resilient-coastlines-program/content/quarterly-resilience-forum" TargetMode="External"/><Relationship Id="rId5" Type="http://schemas.openxmlformats.org/officeDocument/2006/relationships/image" Target="../media/image58.png"/><Relationship Id="rId4" Type="http://schemas.openxmlformats.org/officeDocument/2006/relationships/hyperlink" Target="https://experience.arcgis.com/experience/d4f2e042f59e4b2eaee108c0777a0937" TargetMode="External"/></Relationships>
</file>

<file path=ppt/diagrams/_rels/data4.xml.rels><?xml version="1.0" encoding="UTF-8" standalone="yes"?>
<Relationships xmlns="http://schemas.openxmlformats.org/package/2006/relationships"><Relationship Id="rId3" Type="http://schemas.openxmlformats.org/officeDocument/2006/relationships/hyperlink" Target="https://gsi.floridadep.gov/" TargetMode="External"/><Relationship Id="rId2" Type="http://schemas.openxmlformats.org/officeDocument/2006/relationships/hyperlink" Target="https://www.floridajobs.org/community-planning-and-development/programs/community-planning-table-of-contents/adaptation-planning" TargetMode="External"/><Relationship Id="rId1" Type="http://schemas.openxmlformats.org/officeDocument/2006/relationships/hyperlink" Target="https://floridadep.gov/rcp/resilient-florida-program/documents/comprehensive-statewide-flood-vulnerability-and-sea-level" TargetMode="Externa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hyperlink" Target="https://floridadep.gov/rcp/resilient-florida-program/content/resilient-florida-program-living-shorelines"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tidesandcurrents.noaa.gov/sltrends/" TargetMode="External"/><Relationship Id="rId7" Type="http://schemas.openxmlformats.org/officeDocument/2006/relationships/hyperlink" Target="https://sc.edu/study/colleges_schools/artsandsciences/centers_and_institutes/hvri/data_and_resources/sovi/index.php" TargetMode="External"/><Relationship Id="rId2" Type="http://schemas.openxmlformats.org/officeDocument/2006/relationships/hyperlink" Target="https://toolkit.climate.gov/tool/canvis" TargetMode="External"/><Relationship Id="rId1" Type="http://schemas.openxmlformats.org/officeDocument/2006/relationships/image" Target="../media/image53.png"/><Relationship Id="rId6" Type="http://schemas.openxmlformats.org/officeDocument/2006/relationships/hyperlink" Target="https://www.vulnerabilitymap.org/Mapping-Tools/Social-Vulnerability" TargetMode="External"/><Relationship Id="rId5" Type="http://schemas.openxmlformats.org/officeDocument/2006/relationships/image" Target="../media/image54.png"/><Relationship Id="rId4" Type="http://schemas.openxmlformats.org/officeDocument/2006/relationships/hyperlink" Target="https://www.ncei.noaa.gov/cdo-web/"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hyperlink" Target="https://www.perilofflood.net/" TargetMode="External"/><Relationship Id="rId2" Type="http://schemas.openxmlformats.org/officeDocument/2006/relationships/hyperlink" Target="https://hazards.fema.gov/nri/" TargetMode="External"/><Relationship Id="rId1" Type="http://schemas.openxmlformats.org/officeDocument/2006/relationships/image" Target="../media/image55.png"/><Relationship Id="rId6" Type="http://schemas.openxmlformats.org/officeDocument/2006/relationships/hyperlink" Target="https://www.ecfrpc.org/resiliency" TargetMode="External"/><Relationship Id="rId5" Type="http://schemas.openxmlformats.org/officeDocument/2006/relationships/image" Target="../media/image57.png"/><Relationship Id="rId4" Type="http://schemas.openxmlformats.org/officeDocument/2006/relationships/hyperlink" Target="https://floridadep.gov/orcp"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floridadep.gov/subscribe" TargetMode="External"/><Relationship Id="rId2" Type="http://schemas.openxmlformats.org/officeDocument/2006/relationships/hyperlink" Target="https://floridadep.gov/rcp/florida-resilient-coastlines-program/content/quarterly-resilience-forum" TargetMode="External"/><Relationship Id="rId1" Type="http://schemas.openxmlformats.org/officeDocument/2006/relationships/image" Target="../media/image58.png"/><Relationship Id="rId5" Type="http://schemas.openxmlformats.org/officeDocument/2006/relationships/hyperlink" Target="https://experience.arcgis.com/experience/d4f2e042f59e4b2eaee108c0777a0937" TargetMode="External"/><Relationship Id="rId4" Type="http://schemas.openxmlformats.org/officeDocument/2006/relationships/hyperlink" Target="https://floridadep.gov/Resilient-Florida-Program/Grants"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floridadep.gov/rcp/resilient-florida-program/documents/comprehensive-statewide-flood-vulnerability-and-sea-level" TargetMode="External"/><Relationship Id="rId1" Type="http://schemas.openxmlformats.org/officeDocument/2006/relationships/image" Target="../media/image58.png"/><Relationship Id="rId6" Type="http://schemas.openxmlformats.org/officeDocument/2006/relationships/hyperlink" Target="https://floridadep.gov/rcp/resilient-florida-program/content/resilient-florida-program-living-shorelines" TargetMode="External"/><Relationship Id="rId5" Type="http://schemas.openxmlformats.org/officeDocument/2006/relationships/hyperlink" Target="https://gsi.floridadep.gov/" TargetMode="External"/><Relationship Id="rId4" Type="http://schemas.openxmlformats.org/officeDocument/2006/relationships/hyperlink" Target="https://www.floridajobs.org/community-planning-and-development/programs/community-planning-table-of-contents/adaptation-planning" TargetMode="Externa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1D97C1-0C52-4DE0-BCF5-1CDFE5128D1E}" type="doc">
      <dgm:prSet loTypeId="urn:microsoft.com/office/officeart/2018/2/layout/IconVerticalSolidList" loCatId="icon" qsTypeId="urn:microsoft.com/office/officeart/2005/8/quickstyle/simple1" qsCatId="simple" csTypeId="urn:microsoft.com/office/officeart/2005/8/colors/accent6_1" csCatId="accent6" phldr="1"/>
      <dgm:spPr/>
      <dgm:t>
        <a:bodyPr/>
        <a:lstStyle/>
        <a:p>
          <a:endParaRPr lang="en-US"/>
        </a:p>
      </dgm:t>
    </dgm:pt>
    <dgm:pt modelId="{84B9F53F-C323-48B3-AEB8-C230831F22EA}">
      <dgm:prSet/>
      <dgm:spPr/>
      <dgm:t>
        <a:bodyPr/>
        <a:lstStyle/>
        <a:p>
          <a:pPr>
            <a:lnSpc>
              <a:spcPct val="100000"/>
            </a:lnSpc>
          </a:pPr>
          <a:r>
            <a:rPr lang="en-US" dirty="0"/>
            <a:t>NOAA’s </a:t>
          </a:r>
          <a:r>
            <a:rPr lang="en-US" dirty="0" err="1">
              <a:hlinkClick xmlns:r="http://schemas.openxmlformats.org/officeDocument/2006/relationships" r:id="rId1">
                <a:extLst>
                  <a:ext uri="{A12FA001-AC4F-418D-AE19-62706E023703}">
                    <ahyp:hlinkClr xmlns:ahyp="http://schemas.microsoft.com/office/drawing/2018/hyperlinkcolor" val="tx"/>
                  </a:ext>
                </a:extLst>
              </a:hlinkClick>
            </a:rPr>
            <a:t>CanVis</a:t>
          </a:r>
          <a:endParaRPr lang="en-US" dirty="0"/>
        </a:p>
      </dgm:t>
    </dgm:pt>
    <dgm:pt modelId="{F3049C84-8D88-4A63-B08E-BE4F25CE5633}" type="parTrans" cxnId="{0B787203-C530-4351-A08F-5410DE1C4EC5}">
      <dgm:prSet/>
      <dgm:spPr/>
      <dgm:t>
        <a:bodyPr/>
        <a:lstStyle/>
        <a:p>
          <a:endParaRPr lang="en-US"/>
        </a:p>
      </dgm:t>
    </dgm:pt>
    <dgm:pt modelId="{53F76F97-C9A6-4422-9B0B-30D3670AD0FD}" type="sibTrans" cxnId="{0B787203-C530-4351-A08F-5410DE1C4EC5}">
      <dgm:prSet/>
      <dgm:spPr/>
      <dgm:t>
        <a:bodyPr/>
        <a:lstStyle/>
        <a:p>
          <a:endParaRPr lang="en-US"/>
        </a:p>
      </dgm:t>
    </dgm:pt>
    <dgm:pt modelId="{CC8C1957-CFA0-4883-A201-43A4A56200B6}">
      <dgm:prSet/>
      <dgm:spPr/>
      <dgm:t>
        <a:bodyPr/>
        <a:lstStyle/>
        <a:p>
          <a:pPr>
            <a:lnSpc>
              <a:spcPct val="100000"/>
            </a:lnSpc>
          </a:pPr>
          <a:r>
            <a:rPr lang="en-US" dirty="0"/>
            <a:t>Creates photo-realistic simulations for visualizing the potential impacts from coastal development and sea level rise.</a:t>
          </a:r>
        </a:p>
      </dgm:t>
    </dgm:pt>
    <dgm:pt modelId="{FF928900-C1FC-4182-B8DF-96FC6705C49C}" type="parTrans" cxnId="{BF8FE842-559D-4FA6-8271-2651A6FD3668}">
      <dgm:prSet/>
      <dgm:spPr/>
      <dgm:t>
        <a:bodyPr/>
        <a:lstStyle/>
        <a:p>
          <a:endParaRPr lang="en-US"/>
        </a:p>
      </dgm:t>
    </dgm:pt>
    <dgm:pt modelId="{3483F846-99CE-4BE4-89C5-1C26BF9EBBAE}" type="sibTrans" cxnId="{BF8FE842-559D-4FA6-8271-2651A6FD3668}">
      <dgm:prSet/>
      <dgm:spPr/>
      <dgm:t>
        <a:bodyPr/>
        <a:lstStyle/>
        <a:p>
          <a:endParaRPr lang="en-US"/>
        </a:p>
      </dgm:t>
    </dgm:pt>
    <dgm:pt modelId="{C117FF9B-562B-4F24-AC9D-C9C98A9111FA}">
      <dgm:prSet/>
      <dgm:spPr/>
      <dgm:t>
        <a:bodyPr/>
        <a:lstStyle/>
        <a:p>
          <a:pPr>
            <a:lnSpc>
              <a:spcPct val="100000"/>
            </a:lnSpc>
          </a:pPr>
          <a:r>
            <a:rPr lang="en-US"/>
            <a:t>NOAA’s </a:t>
          </a:r>
          <a:r>
            <a:rPr lang="en-US">
              <a:hlinkClick xmlns:r="http://schemas.openxmlformats.org/officeDocument/2006/relationships" r:id="rId2">
                <a:extLst>
                  <a:ext uri="{A12FA001-AC4F-418D-AE19-62706E023703}">
                    <ahyp:hlinkClr xmlns:ahyp="http://schemas.microsoft.com/office/drawing/2018/hyperlinkcolor" val="tx"/>
                  </a:ext>
                </a:extLst>
              </a:hlinkClick>
            </a:rPr>
            <a:t>Sea Level Trends</a:t>
          </a:r>
          <a:endParaRPr lang="en-US"/>
        </a:p>
      </dgm:t>
    </dgm:pt>
    <dgm:pt modelId="{4B68A749-EF38-4920-877B-ACA08E3F0A28}" type="parTrans" cxnId="{64DCAC9A-FB66-4D26-A972-7D02B5B482B9}">
      <dgm:prSet/>
      <dgm:spPr/>
      <dgm:t>
        <a:bodyPr/>
        <a:lstStyle/>
        <a:p>
          <a:endParaRPr lang="en-US"/>
        </a:p>
      </dgm:t>
    </dgm:pt>
    <dgm:pt modelId="{0E50BC38-105F-43A4-A8C4-2CDAE758B789}" type="sibTrans" cxnId="{64DCAC9A-FB66-4D26-A972-7D02B5B482B9}">
      <dgm:prSet/>
      <dgm:spPr/>
      <dgm:t>
        <a:bodyPr/>
        <a:lstStyle/>
        <a:p>
          <a:endParaRPr lang="en-US"/>
        </a:p>
      </dgm:t>
    </dgm:pt>
    <dgm:pt modelId="{408442A4-316B-4305-9747-9A8B9B55B96D}">
      <dgm:prSet/>
      <dgm:spPr/>
      <dgm:t>
        <a:bodyPr/>
        <a:lstStyle/>
        <a:p>
          <a:pPr>
            <a:lnSpc>
              <a:spcPct val="100000"/>
            </a:lnSpc>
          </a:pPr>
          <a:r>
            <a:rPr lang="en-US"/>
            <a:t>Illustrates regional trends in sea level with arrows representing the direction and magnitude of change. </a:t>
          </a:r>
        </a:p>
      </dgm:t>
    </dgm:pt>
    <dgm:pt modelId="{CD1A4069-E9AA-4B28-99E2-550147DC0C93}" type="parTrans" cxnId="{05328AFB-895F-4F2B-B838-7BFF57C11254}">
      <dgm:prSet/>
      <dgm:spPr/>
      <dgm:t>
        <a:bodyPr/>
        <a:lstStyle/>
        <a:p>
          <a:endParaRPr lang="en-US"/>
        </a:p>
      </dgm:t>
    </dgm:pt>
    <dgm:pt modelId="{E94DE5D4-BE74-4C88-BA22-1982FD021D8D}" type="sibTrans" cxnId="{05328AFB-895F-4F2B-B838-7BFF57C11254}">
      <dgm:prSet/>
      <dgm:spPr/>
      <dgm:t>
        <a:bodyPr/>
        <a:lstStyle/>
        <a:p>
          <a:endParaRPr lang="en-US"/>
        </a:p>
      </dgm:t>
    </dgm:pt>
    <dgm:pt modelId="{74E23FA0-D235-4326-88EE-9A2110CF2F1F}">
      <dgm:prSet/>
      <dgm:spPr/>
      <dgm:t>
        <a:bodyPr/>
        <a:lstStyle/>
        <a:p>
          <a:pPr>
            <a:lnSpc>
              <a:spcPct val="100000"/>
            </a:lnSpc>
          </a:pPr>
          <a:r>
            <a:rPr lang="en-US"/>
            <a:t>University of Central </a:t>
          </a:r>
          <a:r>
            <a:rPr lang="en-US">
              <a:solidFill>
                <a:schemeClr val="tx1"/>
              </a:solidFill>
            </a:rPr>
            <a:t>Florida’s </a:t>
          </a:r>
          <a:r>
            <a:rPr lang="en-US">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Vulnerability Analysis Mapping Platform</a:t>
          </a:r>
          <a:endParaRPr lang="en-US">
            <a:solidFill>
              <a:schemeClr val="tx1"/>
            </a:solidFill>
          </a:endParaRPr>
        </a:p>
      </dgm:t>
    </dgm:pt>
    <dgm:pt modelId="{FBE1D517-4293-4B03-9192-39D7E1092D36}" type="parTrans" cxnId="{ABE4C83D-9E64-48A7-A2DE-7AB5BA49AFCD}">
      <dgm:prSet/>
      <dgm:spPr/>
      <dgm:t>
        <a:bodyPr/>
        <a:lstStyle/>
        <a:p>
          <a:endParaRPr lang="en-US"/>
        </a:p>
      </dgm:t>
    </dgm:pt>
    <dgm:pt modelId="{9CBB867F-0EA3-4692-8035-BD69774579E6}" type="sibTrans" cxnId="{ABE4C83D-9E64-48A7-A2DE-7AB5BA49AFCD}">
      <dgm:prSet/>
      <dgm:spPr/>
      <dgm:t>
        <a:bodyPr/>
        <a:lstStyle/>
        <a:p>
          <a:endParaRPr lang="en-US"/>
        </a:p>
      </dgm:t>
    </dgm:pt>
    <dgm:pt modelId="{2C1DC641-0C8E-47E2-AADF-9CF63005098C}">
      <dgm:prSet/>
      <dgm:spPr/>
      <dgm:t>
        <a:bodyPr/>
        <a:lstStyle/>
        <a:p>
          <a:pPr>
            <a:lnSpc>
              <a:spcPct val="100000"/>
            </a:lnSpc>
          </a:pPr>
          <a:r>
            <a:rPr lang="en-US"/>
            <a:t>Measures the social vulnerability of U.S. counties and census tracts to environmental hazards, including sea level rise.</a:t>
          </a:r>
          <a:r>
            <a:rPr lang="en-US">
              <a:hlinkClick xmlns:r="http://schemas.openxmlformats.org/officeDocument/2006/relationships" r:id="rId4"/>
            </a:rPr>
            <a:t> </a:t>
          </a:r>
          <a:endParaRPr lang="en-US"/>
        </a:p>
      </dgm:t>
    </dgm:pt>
    <dgm:pt modelId="{8C6E6EA6-B662-45FC-8C99-1C5279975964}" type="parTrans" cxnId="{8B0471A0-DD12-4429-9921-40443FCE3720}">
      <dgm:prSet/>
      <dgm:spPr/>
      <dgm:t>
        <a:bodyPr/>
        <a:lstStyle/>
        <a:p>
          <a:endParaRPr lang="en-US"/>
        </a:p>
      </dgm:t>
    </dgm:pt>
    <dgm:pt modelId="{41FC5CF8-B91E-4AF9-A4A7-348E2E8B3F3C}" type="sibTrans" cxnId="{8B0471A0-DD12-4429-9921-40443FCE3720}">
      <dgm:prSet/>
      <dgm:spPr/>
      <dgm:t>
        <a:bodyPr/>
        <a:lstStyle/>
        <a:p>
          <a:endParaRPr lang="en-US"/>
        </a:p>
      </dgm:t>
    </dgm:pt>
    <dgm:pt modelId="{A43EDFCF-6FBB-4055-8D61-A79BCABC6681}">
      <dgm:prSet/>
      <dgm:spPr/>
      <dgm:t>
        <a:bodyPr/>
        <a:lstStyle/>
        <a:p>
          <a:pPr>
            <a:lnSpc>
              <a:spcPct val="100000"/>
            </a:lnSpc>
          </a:pPr>
          <a:r>
            <a:rPr lang="en-US"/>
            <a:t>NOAA’s </a:t>
          </a:r>
          <a:r>
            <a:rPr lang="en-US">
              <a:hlinkClick xmlns:r="http://schemas.openxmlformats.org/officeDocument/2006/relationships" r:id="rId5">
                <a:extLst>
                  <a:ext uri="{A12FA001-AC4F-418D-AE19-62706E023703}">
                    <ahyp:hlinkClr xmlns:ahyp="http://schemas.microsoft.com/office/drawing/2018/hyperlinkcolor" val="tx"/>
                  </a:ext>
                </a:extLst>
              </a:hlinkClick>
            </a:rPr>
            <a:t>Climate Data Online</a:t>
          </a:r>
          <a:endParaRPr lang="en-US"/>
        </a:p>
      </dgm:t>
    </dgm:pt>
    <dgm:pt modelId="{86C8F14B-DD7F-434F-A493-E74250794A6C}" type="parTrans" cxnId="{EA60C554-2189-4784-9BD9-CC3DDD3DF005}">
      <dgm:prSet/>
      <dgm:spPr/>
      <dgm:t>
        <a:bodyPr/>
        <a:lstStyle/>
        <a:p>
          <a:endParaRPr lang="en-US"/>
        </a:p>
      </dgm:t>
    </dgm:pt>
    <dgm:pt modelId="{AE4F07E0-AE92-4105-8C3B-1B206120D2D3}" type="sibTrans" cxnId="{EA60C554-2189-4784-9BD9-CC3DDD3DF005}">
      <dgm:prSet/>
      <dgm:spPr/>
      <dgm:t>
        <a:bodyPr/>
        <a:lstStyle/>
        <a:p>
          <a:endParaRPr lang="en-US"/>
        </a:p>
      </dgm:t>
    </dgm:pt>
    <dgm:pt modelId="{9F8269FB-9F4C-4ADE-BFB8-C72ECDAFD006}">
      <dgm:prSet/>
      <dgm:spPr/>
      <dgm:t>
        <a:bodyPr/>
        <a:lstStyle/>
        <a:p>
          <a:pPr>
            <a:lnSpc>
              <a:spcPct val="100000"/>
            </a:lnSpc>
          </a:pPr>
          <a:r>
            <a:rPr lang="en-US"/>
            <a:t>Provides free access to historic weather and climate data in addition to station history information. Includes daily, monthly, seasonal, and yearly measurements.</a:t>
          </a:r>
        </a:p>
      </dgm:t>
    </dgm:pt>
    <dgm:pt modelId="{B5255100-C001-4444-A40A-F084A40970D7}" type="parTrans" cxnId="{8D1B5E53-0663-44D1-BC04-29EA05B826A9}">
      <dgm:prSet/>
      <dgm:spPr/>
      <dgm:t>
        <a:bodyPr/>
        <a:lstStyle/>
        <a:p>
          <a:endParaRPr lang="en-US"/>
        </a:p>
      </dgm:t>
    </dgm:pt>
    <dgm:pt modelId="{C99DA967-7E55-41E5-89D8-E1A918C7F2BE}" type="sibTrans" cxnId="{8D1B5E53-0663-44D1-BC04-29EA05B826A9}">
      <dgm:prSet/>
      <dgm:spPr/>
      <dgm:t>
        <a:bodyPr/>
        <a:lstStyle/>
        <a:p>
          <a:endParaRPr lang="en-US"/>
        </a:p>
      </dgm:t>
    </dgm:pt>
    <dgm:pt modelId="{09ECA66C-60C2-4D7A-95D9-5BA4A7ED5445}" type="pres">
      <dgm:prSet presAssocID="{BA1D97C1-0C52-4DE0-BCF5-1CDFE5128D1E}" presName="root" presStyleCnt="0">
        <dgm:presLayoutVars>
          <dgm:dir/>
          <dgm:resizeHandles val="exact"/>
        </dgm:presLayoutVars>
      </dgm:prSet>
      <dgm:spPr/>
    </dgm:pt>
    <dgm:pt modelId="{1A12BE4C-9E90-4F13-B644-D0E802D1D06A}" type="pres">
      <dgm:prSet presAssocID="{84B9F53F-C323-48B3-AEB8-C230831F22EA}" presName="compNode" presStyleCnt="0"/>
      <dgm:spPr/>
    </dgm:pt>
    <dgm:pt modelId="{B73C1595-B668-4489-9973-FFC27D061CBB}" type="pres">
      <dgm:prSet presAssocID="{84B9F53F-C323-48B3-AEB8-C230831F22EA}" presName="bgRect" presStyleLbl="bgShp" presStyleIdx="0" presStyleCnt="4"/>
      <dgm:spPr/>
    </dgm:pt>
    <dgm:pt modelId="{CFF73C71-DD8F-4EB6-8F86-DD6C1589A62C}" type="pres">
      <dgm:prSet presAssocID="{84B9F53F-C323-48B3-AEB8-C230831F22EA}" presName="iconRect" presStyleLbl="node1" presStyleIdx="0"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a:noFill/>
        </a:ln>
      </dgm:spPr>
    </dgm:pt>
    <dgm:pt modelId="{F2273093-86FA-4AB6-AB81-625547BC1A62}" type="pres">
      <dgm:prSet presAssocID="{84B9F53F-C323-48B3-AEB8-C230831F22EA}" presName="spaceRect" presStyleCnt="0"/>
      <dgm:spPr/>
    </dgm:pt>
    <dgm:pt modelId="{81D23EC2-0B00-4F6E-9A3A-E6E7FE63E282}" type="pres">
      <dgm:prSet presAssocID="{84B9F53F-C323-48B3-AEB8-C230831F22EA}" presName="parTx" presStyleLbl="revTx" presStyleIdx="0" presStyleCnt="8">
        <dgm:presLayoutVars>
          <dgm:chMax val="0"/>
          <dgm:chPref val="0"/>
        </dgm:presLayoutVars>
      </dgm:prSet>
      <dgm:spPr/>
    </dgm:pt>
    <dgm:pt modelId="{3F423D70-4380-4EE6-80F3-DC27F9A4D234}" type="pres">
      <dgm:prSet presAssocID="{84B9F53F-C323-48B3-AEB8-C230831F22EA}" presName="desTx" presStyleLbl="revTx" presStyleIdx="1" presStyleCnt="8">
        <dgm:presLayoutVars/>
      </dgm:prSet>
      <dgm:spPr/>
    </dgm:pt>
    <dgm:pt modelId="{E85BAD50-93DD-47A1-ADD1-5245CB7D5AA3}" type="pres">
      <dgm:prSet presAssocID="{53F76F97-C9A6-4422-9B0B-30D3670AD0FD}" presName="sibTrans" presStyleCnt="0"/>
      <dgm:spPr/>
    </dgm:pt>
    <dgm:pt modelId="{8A3FADCA-F2AC-4AD6-9878-BEB8351A858C}" type="pres">
      <dgm:prSet presAssocID="{C117FF9B-562B-4F24-AC9D-C9C98A9111FA}" presName="compNode" presStyleCnt="0"/>
      <dgm:spPr/>
    </dgm:pt>
    <dgm:pt modelId="{4616037F-96FC-4786-A981-7F59796B85C6}" type="pres">
      <dgm:prSet presAssocID="{C117FF9B-562B-4F24-AC9D-C9C98A9111FA}" presName="bgRect" presStyleLbl="bgShp" presStyleIdx="1" presStyleCnt="4"/>
      <dgm:spPr/>
    </dgm:pt>
    <dgm:pt modelId="{2D43CD28-F568-4C09-887D-E23B7FC4D508}" type="pres">
      <dgm:prSet presAssocID="{C117FF9B-562B-4F24-AC9D-C9C98A9111FA}" presName="iconRect" presStyleLbl="node1" presStyleIdx="1"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a:noFill/>
        </a:ln>
      </dgm:spPr>
    </dgm:pt>
    <dgm:pt modelId="{68F0298C-503D-4CBC-8BB0-CD184F6D4EE2}" type="pres">
      <dgm:prSet presAssocID="{C117FF9B-562B-4F24-AC9D-C9C98A9111FA}" presName="spaceRect" presStyleCnt="0"/>
      <dgm:spPr/>
    </dgm:pt>
    <dgm:pt modelId="{CB52F011-AECE-4539-8E52-4D99116647F7}" type="pres">
      <dgm:prSet presAssocID="{C117FF9B-562B-4F24-AC9D-C9C98A9111FA}" presName="parTx" presStyleLbl="revTx" presStyleIdx="2" presStyleCnt="8">
        <dgm:presLayoutVars>
          <dgm:chMax val="0"/>
          <dgm:chPref val="0"/>
        </dgm:presLayoutVars>
      </dgm:prSet>
      <dgm:spPr/>
    </dgm:pt>
    <dgm:pt modelId="{BC45E795-1F5B-431E-9AEC-4A8BC238359C}" type="pres">
      <dgm:prSet presAssocID="{C117FF9B-562B-4F24-AC9D-C9C98A9111FA}" presName="desTx" presStyleLbl="revTx" presStyleIdx="3" presStyleCnt="8">
        <dgm:presLayoutVars/>
      </dgm:prSet>
      <dgm:spPr/>
    </dgm:pt>
    <dgm:pt modelId="{211E226B-3902-41C8-A8AA-A773EC034693}" type="pres">
      <dgm:prSet presAssocID="{0E50BC38-105F-43A4-A8C4-2CDAE758B789}" presName="sibTrans" presStyleCnt="0"/>
      <dgm:spPr/>
    </dgm:pt>
    <dgm:pt modelId="{6DF957B7-3467-47C6-87C5-0211B68C7714}" type="pres">
      <dgm:prSet presAssocID="{A43EDFCF-6FBB-4055-8D61-A79BCABC6681}" presName="compNode" presStyleCnt="0"/>
      <dgm:spPr/>
    </dgm:pt>
    <dgm:pt modelId="{3BC91A00-4189-4976-96A0-9A9F130DA7F5}" type="pres">
      <dgm:prSet presAssocID="{A43EDFCF-6FBB-4055-8D61-A79BCABC6681}" presName="bgRect" presStyleLbl="bgShp" presStyleIdx="2" presStyleCnt="4"/>
      <dgm:spPr/>
    </dgm:pt>
    <dgm:pt modelId="{6741FDC8-71E7-4373-9829-3BEB062EB93D}" type="pres">
      <dgm:prSet presAssocID="{A43EDFCF-6FBB-4055-8D61-A79BCABC6681}" presName="iconRect" presStyleLbl="node1" presStyleIdx="2"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a:noFill/>
        </a:ln>
      </dgm:spPr>
    </dgm:pt>
    <dgm:pt modelId="{95C90EA7-3C77-45E0-AEFC-3A866F3A56C6}" type="pres">
      <dgm:prSet presAssocID="{A43EDFCF-6FBB-4055-8D61-A79BCABC6681}" presName="spaceRect" presStyleCnt="0"/>
      <dgm:spPr/>
    </dgm:pt>
    <dgm:pt modelId="{29B90234-CB70-4B64-8B63-0C7F46BE179F}" type="pres">
      <dgm:prSet presAssocID="{A43EDFCF-6FBB-4055-8D61-A79BCABC6681}" presName="parTx" presStyleLbl="revTx" presStyleIdx="4" presStyleCnt="8">
        <dgm:presLayoutVars>
          <dgm:chMax val="0"/>
          <dgm:chPref val="0"/>
        </dgm:presLayoutVars>
      </dgm:prSet>
      <dgm:spPr/>
    </dgm:pt>
    <dgm:pt modelId="{0A4C841A-914D-44CA-B228-87F412D793E7}" type="pres">
      <dgm:prSet presAssocID="{A43EDFCF-6FBB-4055-8D61-A79BCABC6681}" presName="desTx" presStyleLbl="revTx" presStyleIdx="5" presStyleCnt="8">
        <dgm:presLayoutVars/>
      </dgm:prSet>
      <dgm:spPr/>
    </dgm:pt>
    <dgm:pt modelId="{720A8621-B19B-4436-B4B3-FE028F82A446}" type="pres">
      <dgm:prSet presAssocID="{AE4F07E0-AE92-4105-8C3B-1B206120D2D3}" presName="sibTrans" presStyleCnt="0"/>
      <dgm:spPr/>
    </dgm:pt>
    <dgm:pt modelId="{BBA71ABC-084D-4BF3-AEAE-8FF8841755B7}" type="pres">
      <dgm:prSet presAssocID="{74E23FA0-D235-4326-88EE-9A2110CF2F1F}" presName="compNode" presStyleCnt="0"/>
      <dgm:spPr/>
    </dgm:pt>
    <dgm:pt modelId="{B5C2319E-3C7B-4953-8FF5-7ACE271B04B9}" type="pres">
      <dgm:prSet presAssocID="{74E23FA0-D235-4326-88EE-9A2110CF2F1F}" presName="bgRect" presStyleLbl="bgShp" presStyleIdx="3" presStyleCnt="4"/>
      <dgm:spPr/>
    </dgm:pt>
    <dgm:pt modelId="{E708AB7B-ABC2-46F5-8A32-E62BDEEB270A}" type="pres">
      <dgm:prSet presAssocID="{74E23FA0-D235-4326-88EE-9A2110CF2F1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a:ln>
          <a:noFill/>
        </a:ln>
      </dgm:spPr>
    </dgm:pt>
    <dgm:pt modelId="{36B1F710-8D1B-44DC-9EAB-B59AFCAB196F}" type="pres">
      <dgm:prSet presAssocID="{74E23FA0-D235-4326-88EE-9A2110CF2F1F}" presName="spaceRect" presStyleCnt="0"/>
      <dgm:spPr/>
    </dgm:pt>
    <dgm:pt modelId="{78110A36-DC08-42FD-A5D9-AAE62049C0D3}" type="pres">
      <dgm:prSet presAssocID="{74E23FA0-D235-4326-88EE-9A2110CF2F1F}" presName="parTx" presStyleLbl="revTx" presStyleIdx="6" presStyleCnt="8">
        <dgm:presLayoutVars>
          <dgm:chMax val="0"/>
          <dgm:chPref val="0"/>
        </dgm:presLayoutVars>
      </dgm:prSet>
      <dgm:spPr/>
    </dgm:pt>
    <dgm:pt modelId="{73E06C19-8834-4F19-AA0C-075E700D9D42}" type="pres">
      <dgm:prSet presAssocID="{74E23FA0-D235-4326-88EE-9A2110CF2F1F}" presName="desTx" presStyleLbl="revTx" presStyleIdx="7" presStyleCnt="8">
        <dgm:presLayoutVars/>
      </dgm:prSet>
      <dgm:spPr/>
    </dgm:pt>
  </dgm:ptLst>
  <dgm:cxnLst>
    <dgm:cxn modelId="{4B4B1802-45A4-452D-99A6-AD86A337D09F}" type="presOf" srcId="{2C1DC641-0C8E-47E2-AADF-9CF63005098C}" destId="{73E06C19-8834-4F19-AA0C-075E700D9D42}" srcOrd="0" destOrd="0" presId="urn:microsoft.com/office/officeart/2018/2/layout/IconVerticalSolidList"/>
    <dgm:cxn modelId="{0B787203-C530-4351-A08F-5410DE1C4EC5}" srcId="{BA1D97C1-0C52-4DE0-BCF5-1CDFE5128D1E}" destId="{84B9F53F-C323-48B3-AEB8-C230831F22EA}" srcOrd="0" destOrd="0" parTransId="{F3049C84-8D88-4A63-B08E-BE4F25CE5633}" sibTransId="{53F76F97-C9A6-4422-9B0B-30D3670AD0FD}"/>
    <dgm:cxn modelId="{1B10700E-7A3A-4C99-B73F-B3E654BF3886}" type="presOf" srcId="{74E23FA0-D235-4326-88EE-9A2110CF2F1F}" destId="{78110A36-DC08-42FD-A5D9-AAE62049C0D3}" srcOrd="0" destOrd="0" presId="urn:microsoft.com/office/officeart/2018/2/layout/IconVerticalSolidList"/>
    <dgm:cxn modelId="{ABE4C83D-9E64-48A7-A2DE-7AB5BA49AFCD}" srcId="{BA1D97C1-0C52-4DE0-BCF5-1CDFE5128D1E}" destId="{74E23FA0-D235-4326-88EE-9A2110CF2F1F}" srcOrd="3" destOrd="0" parTransId="{FBE1D517-4293-4B03-9192-39D7E1092D36}" sibTransId="{9CBB867F-0EA3-4692-8035-BD69774579E6}"/>
    <dgm:cxn modelId="{BF8FE842-559D-4FA6-8271-2651A6FD3668}" srcId="{84B9F53F-C323-48B3-AEB8-C230831F22EA}" destId="{CC8C1957-CFA0-4883-A201-43A4A56200B6}" srcOrd="0" destOrd="0" parTransId="{FF928900-C1FC-4182-B8DF-96FC6705C49C}" sibTransId="{3483F846-99CE-4BE4-89C5-1C26BF9EBBAE}"/>
    <dgm:cxn modelId="{4E6EE763-4775-4378-8B84-F86EF0B6F14C}" type="presOf" srcId="{408442A4-316B-4305-9747-9A8B9B55B96D}" destId="{BC45E795-1F5B-431E-9AEC-4A8BC238359C}" srcOrd="0" destOrd="0" presId="urn:microsoft.com/office/officeart/2018/2/layout/IconVerticalSolidList"/>
    <dgm:cxn modelId="{0B3A9849-8FF8-48B6-A191-0A3D663AD1C9}" type="presOf" srcId="{9F8269FB-9F4C-4ADE-BFB8-C72ECDAFD006}" destId="{0A4C841A-914D-44CA-B228-87F412D793E7}" srcOrd="0" destOrd="0" presId="urn:microsoft.com/office/officeart/2018/2/layout/IconVerticalSolidList"/>
    <dgm:cxn modelId="{8D1B5E53-0663-44D1-BC04-29EA05B826A9}" srcId="{A43EDFCF-6FBB-4055-8D61-A79BCABC6681}" destId="{9F8269FB-9F4C-4ADE-BFB8-C72ECDAFD006}" srcOrd="0" destOrd="0" parTransId="{B5255100-C001-4444-A40A-F084A40970D7}" sibTransId="{C99DA967-7E55-41E5-89D8-E1A918C7F2BE}"/>
    <dgm:cxn modelId="{EA60C554-2189-4784-9BD9-CC3DDD3DF005}" srcId="{BA1D97C1-0C52-4DE0-BCF5-1CDFE5128D1E}" destId="{A43EDFCF-6FBB-4055-8D61-A79BCABC6681}" srcOrd="2" destOrd="0" parTransId="{86C8F14B-DD7F-434F-A493-E74250794A6C}" sibTransId="{AE4F07E0-AE92-4105-8C3B-1B206120D2D3}"/>
    <dgm:cxn modelId="{231CD077-265E-4C40-905D-0D4DC21A7760}" type="presOf" srcId="{BA1D97C1-0C52-4DE0-BCF5-1CDFE5128D1E}" destId="{09ECA66C-60C2-4D7A-95D9-5BA4A7ED5445}" srcOrd="0" destOrd="0" presId="urn:microsoft.com/office/officeart/2018/2/layout/IconVerticalSolidList"/>
    <dgm:cxn modelId="{64DCAC9A-FB66-4D26-A972-7D02B5B482B9}" srcId="{BA1D97C1-0C52-4DE0-BCF5-1CDFE5128D1E}" destId="{C117FF9B-562B-4F24-AC9D-C9C98A9111FA}" srcOrd="1" destOrd="0" parTransId="{4B68A749-EF38-4920-877B-ACA08E3F0A28}" sibTransId="{0E50BC38-105F-43A4-A8C4-2CDAE758B789}"/>
    <dgm:cxn modelId="{A0C3E79A-99A5-4D22-B61D-1B688A21D5DF}" type="presOf" srcId="{C117FF9B-562B-4F24-AC9D-C9C98A9111FA}" destId="{CB52F011-AECE-4539-8E52-4D99116647F7}" srcOrd="0" destOrd="0" presId="urn:microsoft.com/office/officeart/2018/2/layout/IconVerticalSolidList"/>
    <dgm:cxn modelId="{8B0471A0-DD12-4429-9921-40443FCE3720}" srcId="{74E23FA0-D235-4326-88EE-9A2110CF2F1F}" destId="{2C1DC641-0C8E-47E2-AADF-9CF63005098C}" srcOrd="0" destOrd="0" parTransId="{8C6E6EA6-B662-45FC-8C99-1C5279975964}" sibTransId="{41FC5CF8-B91E-4AF9-A4A7-348E2E8B3F3C}"/>
    <dgm:cxn modelId="{34CE0FD9-C4E7-493D-A644-9A19966AC0C1}" type="presOf" srcId="{84B9F53F-C323-48B3-AEB8-C230831F22EA}" destId="{81D23EC2-0B00-4F6E-9A3A-E6E7FE63E282}" srcOrd="0" destOrd="0" presId="urn:microsoft.com/office/officeart/2018/2/layout/IconVerticalSolidList"/>
    <dgm:cxn modelId="{05328AFB-895F-4F2B-B838-7BFF57C11254}" srcId="{C117FF9B-562B-4F24-AC9D-C9C98A9111FA}" destId="{408442A4-316B-4305-9747-9A8B9B55B96D}" srcOrd="0" destOrd="0" parTransId="{CD1A4069-E9AA-4B28-99E2-550147DC0C93}" sibTransId="{E94DE5D4-BE74-4C88-BA22-1982FD021D8D}"/>
    <dgm:cxn modelId="{64892EFE-CF73-469B-B35F-0B2E6BCEC4DF}" type="presOf" srcId="{A43EDFCF-6FBB-4055-8D61-A79BCABC6681}" destId="{29B90234-CB70-4B64-8B63-0C7F46BE179F}" srcOrd="0" destOrd="0" presId="urn:microsoft.com/office/officeart/2018/2/layout/IconVerticalSolidList"/>
    <dgm:cxn modelId="{75F756FF-3F39-4FAA-9B53-3FBED09A7DA3}" type="presOf" srcId="{CC8C1957-CFA0-4883-A201-43A4A56200B6}" destId="{3F423D70-4380-4EE6-80F3-DC27F9A4D234}" srcOrd="0" destOrd="0" presId="urn:microsoft.com/office/officeart/2018/2/layout/IconVerticalSolidList"/>
    <dgm:cxn modelId="{36E50D35-0D1F-4BDB-97A5-222EAAAC4368}" type="presParOf" srcId="{09ECA66C-60C2-4D7A-95D9-5BA4A7ED5445}" destId="{1A12BE4C-9E90-4F13-B644-D0E802D1D06A}" srcOrd="0" destOrd="0" presId="urn:microsoft.com/office/officeart/2018/2/layout/IconVerticalSolidList"/>
    <dgm:cxn modelId="{6ED765A6-7E48-4E86-9459-2565134C93F6}" type="presParOf" srcId="{1A12BE4C-9E90-4F13-B644-D0E802D1D06A}" destId="{B73C1595-B668-4489-9973-FFC27D061CBB}" srcOrd="0" destOrd="0" presId="urn:microsoft.com/office/officeart/2018/2/layout/IconVerticalSolidList"/>
    <dgm:cxn modelId="{C6C71644-1EA0-4B2D-8EC5-80B7C1EA664A}" type="presParOf" srcId="{1A12BE4C-9E90-4F13-B644-D0E802D1D06A}" destId="{CFF73C71-DD8F-4EB6-8F86-DD6C1589A62C}" srcOrd="1" destOrd="0" presId="urn:microsoft.com/office/officeart/2018/2/layout/IconVerticalSolidList"/>
    <dgm:cxn modelId="{E5B4DA51-F0EC-4C8A-9A6B-8CBC89F5AF4E}" type="presParOf" srcId="{1A12BE4C-9E90-4F13-B644-D0E802D1D06A}" destId="{F2273093-86FA-4AB6-AB81-625547BC1A62}" srcOrd="2" destOrd="0" presId="urn:microsoft.com/office/officeart/2018/2/layout/IconVerticalSolidList"/>
    <dgm:cxn modelId="{599B76F9-514F-41C9-87EE-0329159AAF8F}" type="presParOf" srcId="{1A12BE4C-9E90-4F13-B644-D0E802D1D06A}" destId="{81D23EC2-0B00-4F6E-9A3A-E6E7FE63E282}" srcOrd="3" destOrd="0" presId="urn:microsoft.com/office/officeart/2018/2/layout/IconVerticalSolidList"/>
    <dgm:cxn modelId="{B2641F0B-D5AA-4162-8EC2-5873D363D036}" type="presParOf" srcId="{1A12BE4C-9E90-4F13-B644-D0E802D1D06A}" destId="{3F423D70-4380-4EE6-80F3-DC27F9A4D234}" srcOrd="4" destOrd="0" presId="urn:microsoft.com/office/officeart/2018/2/layout/IconVerticalSolidList"/>
    <dgm:cxn modelId="{4667B61E-89CE-43F1-8736-1FE128FA8CBF}" type="presParOf" srcId="{09ECA66C-60C2-4D7A-95D9-5BA4A7ED5445}" destId="{E85BAD50-93DD-47A1-ADD1-5245CB7D5AA3}" srcOrd="1" destOrd="0" presId="urn:microsoft.com/office/officeart/2018/2/layout/IconVerticalSolidList"/>
    <dgm:cxn modelId="{AB2CEAC2-BE6C-4872-9309-E4E57BCD45A5}" type="presParOf" srcId="{09ECA66C-60C2-4D7A-95D9-5BA4A7ED5445}" destId="{8A3FADCA-F2AC-4AD6-9878-BEB8351A858C}" srcOrd="2" destOrd="0" presId="urn:microsoft.com/office/officeart/2018/2/layout/IconVerticalSolidList"/>
    <dgm:cxn modelId="{A10A1994-6900-4CF1-92A4-A472ADDFE80B}" type="presParOf" srcId="{8A3FADCA-F2AC-4AD6-9878-BEB8351A858C}" destId="{4616037F-96FC-4786-A981-7F59796B85C6}" srcOrd="0" destOrd="0" presId="urn:microsoft.com/office/officeart/2018/2/layout/IconVerticalSolidList"/>
    <dgm:cxn modelId="{3B5321A0-466A-4B10-8181-77BF728F923B}" type="presParOf" srcId="{8A3FADCA-F2AC-4AD6-9878-BEB8351A858C}" destId="{2D43CD28-F568-4C09-887D-E23B7FC4D508}" srcOrd="1" destOrd="0" presId="urn:microsoft.com/office/officeart/2018/2/layout/IconVerticalSolidList"/>
    <dgm:cxn modelId="{84F8023E-86EE-44A4-91B7-322ABC2B64D0}" type="presParOf" srcId="{8A3FADCA-F2AC-4AD6-9878-BEB8351A858C}" destId="{68F0298C-503D-4CBC-8BB0-CD184F6D4EE2}" srcOrd="2" destOrd="0" presId="urn:microsoft.com/office/officeart/2018/2/layout/IconVerticalSolidList"/>
    <dgm:cxn modelId="{6C699B95-83AA-43BB-BFFA-FFA6D82505D9}" type="presParOf" srcId="{8A3FADCA-F2AC-4AD6-9878-BEB8351A858C}" destId="{CB52F011-AECE-4539-8E52-4D99116647F7}" srcOrd="3" destOrd="0" presId="urn:microsoft.com/office/officeart/2018/2/layout/IconVerticalSolidList"/>
    <dgm:cxn modelId="{D0F06892-DEB2-455C-A908-B60827DE836C}" type="presParOf" srcId="{8A3FADCA-F2AC-4AD6-9878-BEB8351A858C}" destId="{BC45E795-1F5B-431E-9AEC-4A8BC238359C}" srcOrd="4" destOrd="0" presId="urn:microsoft.com/office/officeart/2018/2/layout/IconVerticalSolidList"/>
    <dgm:cxn modelId="{304B2FAB-B3E4-452C-89E2-3957B344797C}" type="presParOf" srcId="{09ECA66C-60C2-4D7A-95D9-5BA4A7ED5445}" destId="{211E226B-3902-41C8-A8AA-A773EC034693}" srcOrd="3" destOrd="0" presId="urn:microsoft.com/office/officeart/2018/2/layout/IconVerticalSolidList"/>
    <dgm:cxn modelId="{475052A7-E500-4B02-BA7A-2E1C1E4C6283}" type="presParOf" srcId="{09ECA66C-60C2-4D7A-95D9-5BA4A7ED5445}" destId="{6DF957B7-3467-47C6-87C5-0211B68C7714}" srcOrd="4" destOrd="0" presId="urn:microsoft.com/office/officeart/2018/2/layout/IconVerticalSolidList"/>
    <dgm:cxn modelId="{D067D2A6-8BFD-4B84-940E-59A9CBAC75B6}" type="presParOf" srcId="{6DF957B7-3467-47C6-87C5-0211B68C7714}" destId="{3BC91A00-4189-4976-96A0-9A9F130DA7F5}" srcOrd="0" destOrd="0" presId="urn:microsoft.com/office/officeart/2018/2/layout/IconVerticalSolidList"/>
    <dgm:cxn modelId="{AFA8B318-D3FC-4F8F-9034-6F987DB09451}" type="presParOf" srcId="{6DF957B7-3467-47C6-87C5-0211B68C7714}" destId="{6741FDC8-71E7-4373-9829-3BEB062EB93D}" srcOrd="1" destOrd="0" presId="urn:microsoft.com/office/officeart/2018/2/layout/IconVerticalSolidList"/>
    <dgm:cxn modelId="{11692A09-1B1D-48CB-80FD-F1717F799732}" type="presParOf" srcId="{6DF957B7-3467-47C6-87C5-0211B68C7714}" destId="{95C90EA7-3C77-45E0-AEFC-3A866F3A56C6}" srcOrd="2" destOrd="0" presId="urn:microsoft.com/office/officeart/2018/2/layout/IconVerticalSolidList"/>
    <dgm:cxn modelId="{84BE41BE-09D8-4D1E-82FB-8345E864B3A8}" type="presParOf" srcId="{6DF957B7-3467-47C6-87C5-0211B68C7714}" destId="{29B90234-CB70-4B64-8B63-0C7F46BE179F}" srcOrd="3" destOrd="0" presId="urn:microsoft.com/office/officeart/2018/2/layout/IconVerticalSolidList"/>
    <dgm:cxn modelId="{04C52CAD-3530-4513-81A3-98E392EA5D68}" type="presParOf" srcId="{6DF957B7-3467-47C6-87C5-0211B68C7714}" destId="{0A4C841A-914D-44CA-B228-87F412D793E7}" srcOrd="4" destOrd="0" presId="urn:microsoft.com/office/officeart/2018/2/layout/IconVerticalSolidList"/>
    <dgm:cxn modelId="{42AE56A7-9909-4AE0-AE06-914DF670E841}" type="presParOf" srcId="{09ECA66C-60C2-4D7A-95D9-5BA4A7ED5445}" destId="{720A8621-B19B-4436-B4B3-FE028F82A446}" srcOrd="5" destOrd="0" presId="urn:microsoft.com/office/officeart/2018/2/layout/IconVerticalSolidList"/>
    <dgm:cxn modelId="{F78E0C58-A2E9-45F5-9C2C-0DBA54986AF2}" type="presParOf" srcId="{09ECA66C-60C2-4D7A-95D9-5BA4A7ED5445}" destId="{BBA71ABC-084D-4BF3-AEAE-8FF8841755B7}" srcOrd="6" destOrd="0" presId="urn:microsoft.com/office/officeart/2018/2/layout/IconVerticalSolidList"/>
    <dgm:cxn modelId="{651EBBBA-A154-4766-86A5-44D558703A5C}" type="presParOf" srcId="{BBA71ABC-084D-4BF3-AEAE-8FF8841755B7}" destId="{B5C2319E-3C7B-4953-8FF5-7ACE271B04B9}" srcOrd="0" destOrd="0" presId="urn:microsoft.com/office/officeart/2018/2/layout/IconVerticalSolidList"/>
    <dgm:cxn modelId="{061D5FED-745B-4622-91AE-649AA3DE3E6D}" type="presParOf" srcId="{BBA71ABC-084D-4BF3-AEAE-8FF8841755B7}" destId="{E708AB7B-ABC2-46F5-8A32-E62BDEEB270A}" srcOrd="1" destOrd="0" presId="urn:microsoft.com/office/officeart/2018/2/layout/IconVerticalSolidList"/>
    <dgm:cxn modelId="{3A0BCE13-93C8-435B-AF08-2DF70CEDF97B}" type="presParOf" srcId="{BBA71ABC-084D-4BF3-AEAE-8FF8841755B7}" destId="{36B1F710-8D1B-44DC-9EAB-B59AFCAB196F}" srcOrd="2" destOrd="0" presId="urn:microsoft.com/office/officeart/2018/2/layout/IconVerticalSolidList"/>
    <dgm:cxn modelId="{F07762C1-2937-4424-A4B4-3942706DAD6A}" type="presParOf" srcId="{BBA71ABC-084D-4BF3-AEAE-8FF8841755B7}" destId="{78110A36-DC08-42FD-A5D9-AAE62049C0D3}" srcOrd="3" destOrd="0" presId="urn:microsoft.com/office/officeart/2018/2/layout/IconVerticalSolidList"/>
    <dgm:cxn modelId="{11DB7D35-E4CE-49AC-A119-C36647362FF9}" type="presParOf" srcId="{BBA71ABC-084D-4BF3-AEAE-8FF8841755B7}" destId="{73E06C19-8834-4F19-AA0C-075E700D9D42}"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1D97C1-0C52-4DE0-BCF5-1CDFE5128D1E}" type="doc">
      <dgm:prSet loTypeId="urn:microsoft.com/office/officeart/2018/2/layout/IconVerticalSolidList" loCatId="icon" qsTypeId="urn:microsoft.com/office/officeart/2005/8/quickstyle/simple1" qsCatId="simple" csTypeId="urn:microsoft.com/office/officeart/2005/8/colors/accent6_5" csCatId="accent6" phldr="1"/>
      <dgm:spPr/>
      <dgm:t>
        <a:bodyPr/>
        <a:lstStyle/>
        <a:p>
          <a:endParaRPr lang="en-US"/>
        </a:p>
      </dgm:t>
    </dgm:pt>
    <dgm:pt modelId="{7858206F-51E3-459C-A4CE-E6B8AD6A2306}">
      <dgm:prSet/>
      <dgm:spPr/>
      <dgm:t>
        <a:bodyPr/>
        <a:lstStyle/>
        <a:p>
          <a:pPr>
            <a:lnSpc>
              <a:spcPct val="100000"/>
            </a:lnSpc>
          </a:pPr>
          <a:r>
            <a:rPr lang="en-US"/>
            <a:t>FEMA’s </a:t>
          </a:r>
          <a:r>
            <a:rPr lang="en-US">
              <a:hlinkClick xmlns:r="http://schemas.openxmlformats.org/officeDocument/2006/relationships" r:id="rId1">
                <a:extLst>
                  <a:ext uri="{A12FA001-AC4F-418D-AE19-62706E023703}">
                    <ahyp:hlinkClr xmlns:ahyp="http://schemas.microsoft.com/office/drawing/2018/hyperlinkcolor" val="tx"/>
                  </a:ext>
                </a:extLst>
              </a:hlinkClick>
            </a:rPr>
            <a:t>National Risk Index (NRI)</a:t>
          </a:r>
          <a:endParaRPr lang="en-US"/>
        </a:p>
      </dgm:t>
    </dgm:pt>
    <dgm:pt modelId="{47243685-7AA7-4B44-AB57-9E083BEBA560}" type="parTrans" cxnId="{0AC11670-4531-4B24-9DCB-E95CA225B1BD}">
      <dgm:prSet/>
      <dgm:spPr/>
      <dgm:t>
        <a:bodyPr/>
        <a:lstStyle/>
        <a:p>
          <a:endParaRPr lang="en-US"/>
        </a:p>
      </dgm:t>
    </dgm:pt>
    <dgm:pt modelId="{B543C83C-6896-415B-B7BA-1604ECCE2C83}" type="sibTrans" cxnId="{0AC11670-4531-4B24-9DCB-E95CA225B1BD}">
      <dgm:prSet/>
      <dgm:spPr/>
      <dgm:t>
        <a:bodyPr/>
        <a:lstStyle/>
        <a:p>
          <a:endParaRPr lang="en-US"/>
        </a:p>
      </dgm:t>
    </dgm:pt>
    <dgm:pt modelId="{679C61A1-8C57-4F5F-8DD5-1BC788E2F875}">
      <dgm:prSet/>
      <dgm:spPr/>
      <dgm:t>
        <a:bodyPr/>
        <a:lstStyle/>
        <a:p>
          <a:pPr>
            <a:lnSpc>
              <a:spcPct val="100000"/>
            </a:lnSpc>
          </a:pPr>
          <a:r>
            <a:rPr lang="en-US"/>
            <a:t>FDEP’s </a:t>
          </a:r>
          <a:r>
            <a:rPr lang="en-US">
              <a:hlinkClick xmlns:r="http://schemas.openxmlformats.org/officeDocument/2006/relationships" r:id="rId2">
                <a:extLst>
                  <a:ext uri="{A12FA001-AC4F-418D-AE19-62706E023703}">
                    <ahyp:hlinkClr xmlns:ahyp="http://schemas.microsoft.com/office/drawing/2018/hyperlinkcolor" val="tx"/>
                  </a:ext>
                </a:extLst>
              </a:hlinkClick>
            </a:rPr>
            <a:t>Office of Resilience and Coastal Protection</a:t>
          </a:r>
          <a:endParaRPr lang="en-US"/>
        </a:p>
      </dgm:t>
    </dgm:pt>
    <dgm:pt modelId="{B8AEE48A-1E80-40F7-9109-B478E2D4B967}" type="parTrans" cxnId="{95C67199-FE40-492D-9C15-52DD28EE0700}">
      <dgm:prSet/>
      <dgm:spPr/>
      <dgm:t>
        <a:bodyPr/>
        <a:lstStyle/>
        <a:p>
          <a:endParaRPr lang="en-US"/>
        </a:p>
      </dgm:t>
    </dgm:pt>
    <dgm:pt modelId="{373F6B1D-ACC4-4B52-AB96-2EA29BDDCF33}" type="sibTrans" cxnId="{95C67199-FE40-492D-9C15-52DD28EE0700}">
      <dgm:prSet/>
      <dgm:spPr/>
      <dgm:t>
        <a:bodyPr/>
        <a:lstStyle/>
        <a:p>
          <a:endParaRPr lang="en-US"/>
        </a:p>
      </dgm:t>
    </dgm:pt>
    <dgm:pt modelId="{9E650A6C-867D-486F-B10D-8056FEF047B0}">
      <dgm:prSet/>
      <dgm:spPr/>
      <dgm:t>
        <a:bodyPr/>
        <a:lstStyle/>
        <a:p>
          <a:pPr>
            <a:lnSpc>
              <a:spcPct val="100000"/>
            </a:lnSpc>
          </a:pPr>
          <a:r>
            <a:rPr lang="en-US"/>
            <a:t>An online tool that illustrates communities across the U.S. most at risk to 18 different natural hazards. Factors for social vulnerability and community resilience are included.</a:t>
          </a:r>
        </a:p>
      </dgm:t>
    </dgm:pt>
    <dgm:pt modelId="{B009C9F1-D2A4-43FB-A6B4-F7A189A59A3D}" type="parTrans" cxnId="{506B4DDA-37C5-42DB-B121-D38A204DE0FC}">
      <dgm:prSet/>
      <dgm:spPr/>
      <dgm:t>
        <a:bodyPr/>
        <a:lstStyle/>
        <a:p>
          <a:endParaRPr lang="en-US"/>
        </a:p>
      </dgm:t>
    </dgm:pt>
    <dgm:pt modelId="{B5B86162-48DC-4937-B304-2A4A79B13881}" type="sibTrans" cxnId="{506B4DDA-37C5-42DB-B121-D38A204DE0FC}">
      <dgm:prSet/>
      <dgm:spPr/>
      <dgm:t>
        <a:bodyPr/>
        <a:lstStyle/>
        <a:p>
          <a:endParaRPr lang="en-US"/>
        </a:p>
      </dgm:t>
    </dgm:pt>
    <dgm:pt modelId="{12138D4A-7323-4A24-AD3E-99FF90EFF7C6}">
      <dgm:prSet/>
      <dgm:spPr/>
      <dgm:t>
        <a:bodyPr/>
        <a:lstStyle/>
        <a:p>
          <a:pPr>
            <a:lnSpc>
              <a:spcPct val="100000"/>
            </a:lnSpc>
          </a:pPr>
          <a:r>
            <a:rPr lang="en-US"/>
            <a:t>Provides a multitude of resources to assist with preparing the State’s coastal communities and state-managed lands for the effects of sea level rise, coastal flooding, erosion, and storms.</a:t>
          </a:r>
        </a:p>
      </dgm:t>
    </dgm:pt>
    <dgm:pt modelId="{34DB4031-DAC8-4F10-AEFC-FEF35B618D24}" type="parTrans" cxnId="{9ADC1AD6-E4B9-4D4C-8D0C-00C0BAE2FDD6}">
      <dgm:prSet/>
      <dgm:spPr/>
      <dgm:t>
        <a:bodyPr/>
        <a:lstStyle/>
        <a:p>
          <a:endParaRPr lang="en-US"/>
        </a:p>
      </dgm:t>
    </dgm:pt>
    <dgm:pt modelId="{F413B00D-6626-4188-9423-25168497BB94}" type="sibTrans" cxnId="{9ADC1AD6-E4B9-4D4C-8D0C-00C0BAE2FDD6}">
      <dgm:prSet/>
      <dgm:spPr/>
      <dgm:t>
        <a:bodyPr/>
        <a:lstStyle/>
        <a:p>
          <a:endParaRPr lang="en-US"/>
        </a:p>
      </dgm:t>
    </dgm:pt>
    <dgm:pt modelId="{9FC4134A-1DE1-4B4C-9257-2A5E5BBE0184}">
      <dgm:prSet/>
      <dgm:spPr/>
      <dgm:t>
        <a:bodyPr/>
        <a:lstStyle/>
        <a:p>
          <a:pPr>
            <a:lnSpc>
              <a:spcPct val="100000"/>
            </a:lnSpc>
          </a:pPr>
          <a:r>
            <a:rPr lang="en-US">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East Central Florida Regional Planning Council </a:t>
          </a:r>
          <a:endParaRPr lang="en-US">
            <a:solidFill>
              <a:schemeClr val="tx1"/>
            </a:solidFill>
          </a:endParaRPr>
        </a:p>
      </dgm:t>
    </dgm:pt>
    <dgm:pt modelId="{8284956D-DCF8-4B72-A6AB-A9974BA0DAE3}" type="parTrans" cxnId="{0784B935-E082-481F-8579-4561104C7091}">
      <dgm:prSet/>
      <dgm:spPr/>
      <dgm:t>
        <a:bodyPr/>
        <a:lstStyle/>
        <a:p>
          <a:endParaRPr lang="en-US"/>
        </a:p>
      </dgm:t>
    </dgm:pt>
    <dgm:pt modelId="{BFCFDF10-D360-4B97-89DD-A8476CF33DFB}" type="sibTrans" cxnId="{0784B935-E082-481F-8579-4561104C7091}">
      <dgm:prSet/>
      <dgm:spPr/>
      <dgm:t>
        <a:bodyPr/>
        <a:lstStyle/>
        <a:p>
          <a:endParaRPr lang="en-US"/>
        </a:p>
      </dgm:t>
    </dgm:pt>
    <dgm:pt modelId="{7FF816B1-042D-409E-9A94-BA18FC98FBA1}">
      <dgm:prSet/>
      <dgm:spPr/>
      <dgm:t>
        <a:bodyPr/>
        <a:lstStyle/>
        <a:p>
          <a:pPr>
            <a:lnSpc>
              <a:spcPct val="100000"/>
            </a:lnSpc>
          </a:pPr>
          <a:r>
            <a:rPr lang="en-US"/>
            <a:t>Aids communities to adapt to natural hazards; conducts vulnerability assessments, maps coastal risk scenarios, and develops strategies for long-range solutions.</a:t>
          </a:r>
        </a:p>
      </dgm:t>
    </dgm:pt>
    <dgm:pt modelId="{3F9F78D5-AA19-4CA1-8009-08E419761380}" type="parTrans" cxnId="{BC712AC5-5360-4B2F-8102-93459A661244}">
      <dgm:prSet/>
      <dgm:spPr/>
      <dgm:t>
        <a:bodyPr/>
        <a:lstStyle/>
        <a:p>
          <a:endParaRPr lang="en-US"/>
        </a:p>
      </dgm:t>
    </dgm:pt>
    <dgm:pt modelId="{41EC0BD6-FB44-44B7-9563-17E1FA53B413}" type="sibTrans" cxnId="{BC712AC5-5360-4B2F-8102-93459A661244}">
      <dgm:prSet/>
      <dgm:spPr/>
      <dgm:t>
        <a:bodyPr/>
        <a:lstStyle/>
        <a:p>
          <a:endParaRPr lang="en-US"/>
        </a:p>
      </dgm:t>
    </dgm:pt>
    <dgm:pt modelId="{0EBB73F4-A3A8-4539-94FB-AF34F849209A}">
      <dgm:prSet/>
      <dgm:spPr/>
      <dgm:t>
        <a:bodyPr/>
        <a:lstStyle/>
        <a:p>
          <a:pPr>
            <a:lnSpc>
              <a:spcPct val="100000"/>
            </a:lnSpc>
          </a:pPr>
          <a:r>
            <a:rPr lang="en-US">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Peril of Flood</a:t>
          </a:r>
          <a:r>
            <a:rPr lang="en-US">
              <a:solidFill>
                <a:schemeClr val="tx1"/>
              </a:solidFill>
            </a:rPr>
            <a:t>: Florida’s </a:t>
          </a:r>
          <a:r>
            <a:rPr lang="en-US"/>
            <a:t>Coastal Resiliency Portal</a:t>
          </a:r>
        </a:p>
      </dgm:t>
    </dgm:pt>
    <dgm:pt modelId="{36180620-F300-4F86-97AF-57AB9CACE571}" type="parTrans" cxnId="{D576A31B-CDD2-4A4D-B6F3-99DD33BB5BC7}">
      <dgm:prSet/>
      <dgm:spPr/>
      <dgm:t>
        <a:bodyPr/>
        <a:lstStyle/>
        <a:p>
          <a:endParaRPr lang="en-US"/>
        </a:p>
      </dgm:t>
    </dgm:pt>
    <dgm:pt modelId="{6AD5A6D1-F132-49B7-9800-CC1D5481AABE}" type="sibTrans" cxnId="{D576A31B-CDD2-4A4D-B6F3-99DD33BB5BC7}">
      <dgm:prSet/>
      <dgm:spPr/>
      <dgm:t>
        <a:bodyPr/>
        <a:lstStyle/>
        <a:p>
          <a:endParaRPr lang="en-US"/>
        </a:p>
      </dgm:t>
    </dgm:pt>
    <dgm:pt modelId="{19260161-3239-40ED-8725-3E92AB4CA473}">
      <dgm:prSet/>
      <dgm:spPr/>
      <dgm:t>
        <a:bodyPr/>
        <a:lstStyle/>
        <a:p>
          <a:pPr>
            <a:lnSpc>
              <a:spcPct val="100000"/>
            </a:lnSpc>
          </a:pPr>
          <a:r>
            <a:rPr lang="en-US"/>
            <a:t>Resource hub showcasing success stories, resources, and information regarding coastal resiliency in Florida. </a:t>
          </a:r>
        </a:p>
      </dgm:t>
    </dgm:pt>
    <dgm:pt modelId="{5B8660AD-9A64-4D58-A0A6-E0B94A583434}" type="parTrans" cxnId="{C2BE3114-AD7A-4F1B-B1CA-2EC36E1C1169}">
      <dgm:prSet/>
      <dgm:spPr/>
      <dgm:t>
        <a:bodyPr/>
        <a:lstStyle/>
        <a:p>
          <a:endParaRPr lang="en-US"/>
        </a:p>
      </dgm:t>
    </dgm:pt>
    <dgm:pt modelId="{E71B0036-C220-48B6-8643-DA526DED995B}" type="sibTrans" cxnId="{C2BE3114-AD7A-4F1B-B1CA-2EC36E1C1169}">
      <dgm:prSet/>
      <dgm:spPr/>
      <dgm:t>
        <a:bodyPr/>
        <a:lstStyle/>
        <a:p>
          <a:endParaRPr lang="en-US"/>
        </a:p>
      </dgm:t>
    </dgm:pt>
    <dgm:pt modelId="{09ECA66C-60C2-4D7A-95D9-5BA4A7ED5445}" type="pres">
      <dgm:prSet presAssocID="{BA1D97C1-0C52-4DE0-BCF5-1CDFE5128D1E}" presName="root" presStyleCnt="0">
        <dgm:presLayoutVars>
          <dgm:dir/>
          <dgm:resizeHandles val="exact"/>
        </dgm:presLayoutVars>
      </dgm:prSet>
      <dgm:spPr/>
    </dgm:pt>
    <dgm:pt modelId="{CB59D952-9488-45C7-BB2E-BBA526C5EA94}" type="pres">
      <dgm:prSet presAssocID="{7858206F-51E3-459C-A4CE-E6B8AD6A2306}" presName="compNode" presStyleCnt="0"/>
      <dgm:spPr/>
    </dgm:pt>
    <dgm:pt modelId="{6001458F-A852-47A1-9A91-83DA4C2244F6}" type="pres">
      <dgm:prSet presAssocID="{7858206F-51E3-459C-A4CE-E6B8AD6A2306}" presName="bgRect" presStyleLbl="bgShp" presStyleIdx="0" presStyleCnt="4"/>
      <dgm:spPr/>
    </dgm:pt>
    <dgm:pt modelId="{C09A99AB-C9CF-49A8-B55F-D9D76B160E44}" type="pres">
      <dgm:prSet presAssocID="{7858206F-51E3-459C-A4CE-E6B8AD6A2306}" presName="iconRect" presStyleLbl="node1" presStyleIdx="0" presStyleCnt="4"/>
      <dgm:spPr>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FAC95380-DAC2-469B-9495-2B2BA5E5398E}" type="pres">
      <dgm:prSet presAssocID="{7858206F-51E3-459C-A4CE-E6B8AD6A2306}" presName="spaceRect" presStyleCnt="0"/>
      <dgm:spPr/>
    </dgm:pt>
    <dgm:pt modelId="{B06DE18C-337C-4BBF-848E-2E6324D0B4D7}" type="pres">
      <dgm:prSet presAssocID="{7858206F-51E3-459C-A4CE-E6B8AD6A2306}" presName="parTx" presStyleLbl="revTx" presStyleIdx="0" presStyleCnt="8">
        <dgm:presLayoutVars>
          <dgm:chMax val="0"/>
          <dgm:chPref val="0"/>
        </dgm:presLayoutVars>
      </dgm:prSet>
      <dgm:spPr/>
    </dgm:pt>
    <dgm:pt modelId="{9D4FCBEE-556D-4A62-8D32-E234ABFB24CB}" type="pres">
      <dgm:prSet presAssocID="{7858206F-51E3-459C-A4CE-E6B8AD6A2306}" presName="desTx" presStyleLbl="revTx" presStyleIdx="1" presStyleCnt="8">
        <dgm:presLayoutVars/>
      </dgm:prSet>
      <dgm:spPr/>
    </dgm:pt>
    <dgm:pt modelId="{A9507601-14C8-4A1B-B26B-669D95DED6CC}" type="pres">
      <dgm:prSet presAssocID="{B543C83C-6896-415B-B7BA-1604ECCE2C83}" presName="sibTrans" presStyleCnt="0"/>
      <dgm:spPr/>
    </dgm:pt>
    <dgm:pt modelId="{413226A1-5B1D-48C4-94F5-AB997613C081}" type="pres">
      <dgm:prSet presAssocID="{679C61A1-8C57-4F5F-8DD5-1BC788E2F875}" presName="compNode" presStyleCnt="0"/>
      <dgm:spPr/>
    </dgm:pt>
    <dgm:pt modelId="{345F60EC-0A3E-48CA-BF3F-4BEE50309F75}" type="pres">
      <dgm:prSet presAssocID="{679C61A1-8C57-4F5F-8DD5-1BC788E2F875}" presName="bgRect" presStyleLbl="bgShp" presStyleIdx="1" presStyleCnt="4"/>
      <dgm:spPr/>
    </dgm:pt>
    <dgm:pt modelId="{74818744-5961-4F23-A4F1-A274579B3042}" type="pres">
      <dgm:prSet presAssocID="{679C61A1-8C57-4F5F-8DD5-1BC788E2F875}" presName="iconRect" presStyleLbl="node1" presStyleIdx="1"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l="-5000" r="-5000"/>
          </a:stretch>
        </a:blipFill>
        <a:ln>
          <a:noFill/>
        </a:ln>
      </dgm:spPr>
    </dgm:pt>
    <dgm:pt modelId="{9CBE6190-595F-47BB-BBF5-8A82ECBBEE84}" type="pres">
      <dgm:prSet presAssocID="{679C61A1-8C57-4F5F-8DD5-1BC788E2F875}" presName="spaceRect" presStyleCnt="0"/>
      <dgm:spPr/>
    </dgm:pt>
    <dgm:pt modelId="{7E7191FE-6B19-44B6-B4EF-374DC94CAA37}" type="pres">
      <dgm:prSet presAssocID="{679C61A1-8C57-4F5F-8DD5-1BC788E2F875}" presName="parTx" presStyleLbl="revTx" presStyleIdx="2" presStyleCnt="8">
        <dgm:presLayoutVars>
          <dgm:chMax val="0"/>
          <dgm:chPref val="0"/>
        </dgm:presLayoutVars>
      </dgm:prSet>
      <dgm:spPr/>
    </dgm:pt>
    <dgm:pt modelId="{D9C7EBF1-BE52-4D78-B701-673C59210E9F}" type="pres">
      <dgm:prSet presAssocID="{679C61A1-8C57-4F5F-8DD5-1BC788E2F875}" presName="desTx" presStyleLbl="revTx" presStyleIdx="3" presStyleCnt="8">
        <dgm:presLayoutVars/>
      </dgm:prSet>
      <dgm:spPr/>
    </dgm:pt>
    <dgm:pt modelId="{E4FD788A-8665-4FEF-8F9B-5C498BB8F0FA}" type="pres">
      <dgm:prSet presAssocID="{373F6B1D-ACC4-4B52-AB96-2EA29BDDCF33}" presName="sibTrans" presStyleCnt="0"/>
      <dgm:spPr/>
    </dgm:pt>
    <dgm:pt modelId="{29D1E2C8-28A3-4786-89DB-A8D6B2A3D047}" type="pres">
      <dgm:prSet presAssocID="{9FC4134A-1DE1-4B4C-9257-2A5E5BBE0184}" presName="compNode" presStyleCnt="0"/>
      <dgm:spPr/>
    </dgm:pt>
    <dgm:pt modelId="{4BBF0772-F0E5-4051-88AA-33B8CCCF4A41}" type="pres">
      <dgm:prSet presAssocID="{9FC4134A-1DE1-4B4C-9257-2A5E5BBE0184}" presName="bgRect" presStyleLbl="bgShp" presStyleIdx="2" presStyleCnt="4"/>
      <dgm:spPr/>
    </dgm:pt>
    <dgm:pt modelId="{E459B207-F7CF-4B22-87EE-8481E23AD51C}" type="pres">
      <dgm:prSet presAssocID="{9FC4134A-1DE1-4B4C-9257-2A5E5BBE0184}" presName="iconRect" presStyleLbl="node1" presStyleIdx="2" presStyleCnt="4"/>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a:ln>
          <a:noFill/>
        </a:ln>
      </dgm:spPr>
    </dgm:pt>
    <dgm:pt modelId="{2ADCCB8D-C4A3-49EA-9D23-5B5792C5A461}" type="pres">
      <dgm:prSet presAssocID="{9FC4134A-1DE1-4B4C-9257-2A5E5BBE0184}" presName="spaceRect" presStyleCnt="0"/>
      <dgm:spPr/>
    </dgm:pt>
    <dgm:pt modelId="{5F599DF7-AEA3-4F10-BACA-0ACC394CD196}" type="pres">
      <dgm:prSet presAssocID="{9FC4134A-1DE1-4B4C-9257-2A5E5BBE0184}" presName="parTx" presStyleLbl="revTx" presStyleIdx="4" presStyleCnt="8">
        <dgm:presLayoutVars>
          <dgm:chMax val="0"/>
          <dgm:chPref val="0"/>
        </dgm:presLayoutVars>
      </dgm:prSet>
      <dgm:spPr/>
    </dgm:pt>
    <dgm:pt modelId="{55F91206-CE6D-411A-A63D-5EFEC7DCE64E}" type="pres">
      <dgm:prSet presAssocID="{9FC4134A-1DE1-4B4C-9257-2A5E5BBE0184}" presName="desTx" presStyleLbl="revTx" presStyleIdx="5" presStyleCnt="8">
        <dgm:presLayoutVars/>
      </dgm:prSet>
      <dgm:spPr/>
    </dgm:pt>
    <dgm:pt modelId="{E3EA14B4-D162-45BC-A4CB-A58677A01423}" type="pres">
      <dgm:prSet presAssocID="{BFCFDF10-D360-4B97-89DD-A8476CF33DFB}" presName="sibTrans" presStyleCnt="0"/>
      <dgm:spPr/>
    </dgm:pt>
    <dgm:pt modelId="{C7945D6A-8CBA-4B32-A707-E3435BC6AFBB}" type="pres">
      <dgm:prSet presAssocID="{0EBB73F4-A3A8-4539-94FB-AF34F849209A}" presName="compNode" presStyleCnt="0"/>
      <dgm:spPr/>
    </dgm:pt>
    <dgm:pt modelId="{CAFB54B3-E97D-4172-AC17-F8A22719B2C1}" type="pres">
      <dgm:prSet presAssocID="{0EBB73F4-A3A8-4539-94FB-AF34F849209A}" presName="bgRect" presStyleLbl="bgShp" presStyleIdx="3" presStyleCnt="4"/>
      <dgm:spPr/>
    </dgm:pt>
    <dgm:pt modelId="{BF2332B6-F77E-4C8E-96EC-68BE171C0900}" type="pres">
      <dgm:prSet presAssocID="{0EBB73F4-A3A8-4539-94FB-AF34F849209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Lst>
          </a:blip>
          <a:srcRect/>
          <a:stretch>
            <a:fillRect/>
          </a:stretch>
        </a:blipFill>
        <a:ln>
          <a:noFill/>
        </a:ln>
      </dgm:spPr>
    </dgm:pt>
    <dgm:pt modelId="{D4C0AC23-F9B0-479B-9CC8-BE873BF6A626}" type="pres">
      <dgm:prSet presAssocID="{0EBB73F4-A3A8-4539-94FB-AF34F849209A}" presName="spaceRect" presStyleCnt="0"/>
      <dgm:spPr/>
    </dgm:pt>
    <dgm:pt modelId="{67CDE9C5-72BB-45AF-BB9A-E4D7EBF15D1D}" type="pres">
      <dgm:prSet presAssocID="{0EBB73F4-A3A8-4539-94FB-AF34F849209A}" presName="parTx" presStyleLbl="revTx" presStyleIdx="6" presStyleCnt="8">
        <dgm:presLayoutVars>
          <dgm:chMax val="0"/>
          <dgm:chPref val="0"/>
        </dgm:presLayoutVars>
      </dgm:prSet>
      <dgm:spPr/>
    </dgm:pt>
    <dgm:pt modelId="{66B791E9-7097-4F20-B1FF-B773BA3D3C4A}" type="pres">
      <dgm:prSet presAssocID="{0EBB73F4-A3A8-4539-94FB-AF34F849209A}" presName="desTx" presStyleLbl="revTx" presStyleIdx="7" presStyleCnt="8">
        <dgm:presLayoutVars/>
      </dgm:prSet>
      <dgm:spPr/>
    </dgm:pt>
  </dgm:ptLst>
  <dgm:cxnLst>
    <dgm:cxn modelId="{7ABCFB0F-835E-4268-8C6A-D1E0EBFDAA62}" type="presOf" srcId="{9E650A6C-867D-486F-B10D-8056FEF047B0}" destId="{9D4FCBEE-556D-4A62-8D32-E234ABFB24CB}" srcOrd="0" destOrd="0" presId="urn:microsoft.com/office/officeart/2018/2/layout/IconVerticalSolidList"/>
    <dgm:cxn modelId="{C2BE3114-AD7A-4F1B-B1CA-2EC36E1C1169}" srcId="{0EBB73F4-A3A8-4539-94FB-AF34F849209A}" destId="{19260161-3239-40ED-8725-3E92AB4CA473}" srcOrd="0" destOrd="0" parTransId="{5B8660AD-9A64-4D58-A0A6-E0B94A583434}" sibTransId="{E71B0036-C220-48B6-8643-DA526DED995B}"/>
    <dgm:cxn modelId="{D576A31B-CDD2-4A4D-B6F3-99DD33BB5BC7}" srcId="{BA1D97C1-0C52-4DE0-BCF5-1CDFE5128D1E}" destId="{0EBB73F4-A3A8-4539-94FB-AF34F849209A}" srcOrd="3" destOrd="0" parTransId="{36180620-F300-4F86-97AF-57AB9CACE571}" sibTransId="{6AD5A6D1-F132-49B7-9800-CC1D5481AABE}"/>
    <dgm:cxn modelId="{0784B935-E082-481F-8579-4561104C7091}" srcId="{BA1D97C1-0C52-4DE0-BCF5-1CDFE5128D1E}" destId="{9FC4134A-1DE1-4B4C-9257-2A5E5BBE0184}" srcOrd="2" destOrd="0" parTransId="{8284956D-DCF8-4B72-A6AB-A9974BA0DAE3}" sibTransId="{BFCFDF10-D360-4B97-89DD-A8476CF33DFB}"/>
    <dgm:cxn modelId="{4709933B-2A58-4BE8-9317-0B288DB1D872}" type="presOf" srcId="{19260161-3239-40ED-8725-3E92AB4CA473}" destId="{66B791E9-7097-4F20-B1FF-B773BA3D3C4A}" srcOrd="0" destOrd="0" presId="urn:microsoft.com/office/officeart/2018/2/layout/IconVerticalSolidList"/>
    <dgm:cxn modelId="{8D19F64F-DB2D-4466-81BD-AE95421998DD}" type="presOf" srcId="{7FF816B1-042D-409E-9A94-BA18FC98FBA1}" destId="{55F91206-CE6D-411A-A63D-5EFEC7DCE64E}" srcOrd="0" destOrd="0" presId="urn:microsoft.com/office/officeart/2018/2/layout/IconVerticalSolidList"/>
    <dgm:cxn modelId="{0AC11670-4531-4B24-9DCB-E95CA225B1BD}" srcId="{BA1D97C1-0C52-4DE0-BCF5-1CDFE5128D1E}" destId="{7858206F-51E3-459C-A4CE-E6B8AD6A2306}" srcOrd="0" destOrd="0" parTransId="{47243685-7AA7-4B44-AB57-9E083BEBA560}" sibTransId="{B543C83C-6896-415B-B7BA-1604ECCE2C83}"/>
    <dgm:cxn modelId="{231CD077-265E-4C40-905D-0D4DC21A7760}" type="presOf" srcId="{BA1D97C1-0C52-4DE0-BCF5-1CDFE5128D1E}" destId="{09ECA66C-60C2-4D7A-95D9-5BA4A7ED5445}" srcOrd="0" destOrd="0" presId="urn:microsoft.com/office/officeart/2018/2/layout/IconVerticalSolidList"/>
    <dgm:cxn modelId="{B8983F7C-425E-4EF6-AE3F-5E1B914AC04F}" type="presOf" srcId="{9FC4134A-1DE1-4B4C-9257-2A5E5BBE0184}" destId="{5F599DF7-AEA3-4F10-BACA-0ACC394CD196}" srcOrd="0" destOrd="0" presId="urn:microsoft.com/office/officeart/2018/2/layout/IconVerticalSolidList"/>
    <dgm:cxn modelId="{95C67199-FE40-492D-9C15-52DD28EE0700}" srcId="{BA1D97C1-0C52-4DE0-BCF5-1CDFE5128D1E}" destId="{679C61A1-8C57-4F5F-8DD5-1BC788E2F875}" srcOrd="1" destOrd="0" parTransId="{B8AEE48A-1E80-40F7-9109-B478E2D4B967}" sibTransId="{373F6B1D-ACC4-4B52-AB96-2EA29BDDCF33}"/>
    <dgm:cxn modelId="{1AD9ADB7-9420-478F-A540-E866DD18A1DF}" type="presOf" srcId="{12138D4A-7323-4A24-AD3E-99FF90EFF7C6}" destId="{D9C7EBF1-BE52-4D78-B701-673C59210E9F}" srcOrd="0" destOrd="0" presId="urn:microsoft.com/office/officeart/2018/2/layout/IconVerticalSolidList"/>
    <dgm:cxn modelId="{BC712AC5-5360-4B2F-8102-93459A661244}" srcId="{9FC4134A-1DE1-4B4C-9257-2A5E5BBE0184}" destId="{7FF816B1-042D-409E-9A94-BA18FC98FBA1}" srcOrd="0" destOrd="0" parTransId="{3F9F78D5-AA19-4CA1-8009-08E419761380}" sibTransId="{41EC0BD6-FB44-44B7-9563-17E1FA53B413}"/>
    <dgm:cxn modelId="{613A55D4-C71E-4B76-B71D-6E77837F4108}" type="presOf" srcId="{0EBB73F4-A3A8-4539-94FB-AF34F849209A}" destId="{67CDE9C5-72BB-45AF-BB9A-E4D7EBF15D1D}" srcOrd="0" destOrd="0" presId="urn:microsoft.com/office/officeart/2018/2/layout/IconVerticalSolidList"/>
    <dgm:cxn modelId="{9ADC1AD6-E4B9-4D4C-8D0C-00C0BAE2FDD6}" srcId="{679C61A1-8C57-4F5F-8DD5-1BC788E2F875}" destId="{12138D4A-7323-4A24-AD3E-99FF90EFF7C6}" srcOrd="0" destOrd="0" parTransId="{34DB4031-DAC8-4F10-AEFC-FEF35B618D24}" sibTransId="{F413B00D-6626-4188-9423-25168497BB94}"/>
    <dgm:cxn modelId="{7D9125D9-89BE-4AA3-A109-B1384516000E}" type="presOf" srcId="{679C61A1-8C57-4F5F-8DD5-1BC788E2F875}" destId="{7E7191FE-6B19-44B6-B4EF-374DC94CAA37}" srcOrd="0" destOrd="0" presId="urn:microsoft.com/office/officeart/2018/2/layout/IconVerticalSolidList"/>
    <dgm:cxn modelId="{506B4DDA-37C5-42DB-B121-D38A204DE0FC}" srcId="{7858206F-51E3-459C-A4CE-E6B8AD6A2306}" destId="{9E650A6C-867D-486F-B10D-8056FEF047B0}" srcOrd="0" destOrd="0" parTransId="{B009C9F1-D2A4-43FB-A6B4-F7A189A59A3D}" sibTransId="{B5B86162-48DC-4937-B304-2A4A79B13881}"/>
    <dgm:cxn modelId="{5E47B2E8-0372-4D12-B4DF-8F7E5ACCC843}" type="presOf" srcId="{7858206F-51E3-459C-A4CE-E6B8AD6A2306}" destId="{B06DE18C-337C-4BBF-848E-2E6324D0B4D7}" srcOrd="0" destOrd="0" presId="urn:microsoft.com/office/officeart/2018/2/layout/IconVerticalSolidList"/>
    <dgm:cxn modelId="{E0090B36-449D-4512-BB99-CFD729AB9CA3}" type="presParOf" srcId="{09ECA66C-60C2-4D7A-95D9-5BA4A7ED5445}" destId="{CB59D952-9488-45C7-BB2E-BBA526C5EA94}" srcOrd="0" destOrd="0" presId="urn:microsoft.com/office/officeart/2018/2/layout/IconVerticalSolidList"/>
    <dgm:cxn modelId="{44930644-AF6A-4EC7-8206-5BFE6EC9B2FE}" type="presParOf" srcId="{CB59D952-9488-45C7-BB2E-BBA526C5EA94}" destId="{6001458F-A852-47A1-9A91-83DA4C2244F6}" srcOrd="0" destOrd="0" presId="urn:microsoft.com/office/officeart/2018/2/layout/IconVerticalSolidList"/>
    <dgm:cxn modelId="{D0258C6B-2607-4886-8EFF-31461973CE08}" type="presParOf" srcId="{CB59D952-9488-45C7-BB2E-BBA526C5EA94}" destId="{C09A99AB-C9CF-49A8-B55F-D9D76B160E44}" srcOrd="1" destOrd="0" presId="urn:microsoft.com/office/officeart/2018/2/layout/IconVerticalSolidList"/>
    <dgm:cxn modelId="{6CC677F4-9C9D-497E-8143-648520DEFC01}" type="presParOf" srcId="{CB59D952-9488-45C7-BB2E-BBA526C5EA94}" destId="{FAC95380-DAC2-469B-9495-2B2BA5E5398E}" srcOrd="2" destOrd="0" presId="urn:microsoft.com/office/officeart/2018/2/layout/IconVerticalSolidList"/>
    <dgm:cxn modelId="{A88B8E04-9382-43CA-87DE-3DE124450E49}" type="presParOf" srcId="{CB59D952-9488-45C7-BB2E-BBA526C5EA94}" destId="{B06DE18C-337C-4BBF-848E-2E6324D0B4D7}" srcOrd="3" destOrd="0" presId="urn:microsoft.com/office/officeart/2018/2/layout/IconVerticalSolidList"/>
    <dgm:cxn modelId="{C0B0D9DB-E81A-45DF-97D9-E618B761D0FF}" type="presParOf" srcId="{CB59D952-9488-45C7-BB2E-BBA526C5EA94}" destId="{9D4FCBEE-556D-4A62-8D32-E234ABFB24CB}" srcOrd="4" destOrd="0" presId="urn:microsoft.com/office/officeart/2018/2/layout/IconVerticalSolidList"/>
    <dgm:cxn modelId="{B5D5678F-80BD-414B-87BC-25C0B0FE76B0}" type="presParOf" srcId="{09ECA66C-60C2-4D7A-95D9-5BA4A7ED5445}" destId="{A9507601-14C8-4A1B-B26B-669D95DED6CC}" srcOrd="1" destOrd="0" presId="urn:microsoft.com/office/officeart/2018/2/layout/IconVerticalSolidList"/>
    <dgm:cxn modelId="{15A48042-3377-4398-ACD0-2AF7137D617E}" type="presParOf" srcId="{09ECA66C-60C2-4D7A-95D9-5BA4A7ED5445}" destId="{413226A1-5B1D-48C4-94F5-AB997613C081}" srcOrd="2" destOrd="0" presId="urn:microsoft.com/office/officeart/2018/2/layout/IconVerticalSolidList"/>
    <dgm:cxn modelId="{A19A7B21-72AC-4339-BFF5-79BACB058F2C}" type="presParOf" srcId="{413226A1-5B1D-48C4-94F5-AB997613C081}" destId="{345F60EC-0A3E-48CA-BF3F-4BEE50309F75}" srcOrd="0" destOrd="0" presId="urn:microsoft.com/office/officeart/2018/2/layout/IconVerticalSolidList"/>
    <dgm:cxn modelId="{E35DBBFB-EFDA-46F3-94A2-1A595D216AD5}" type="presParOf" srcId="{413226A1-5B1D-48C4-94F5-AB997613C081}" destId="{74818744-5961-4F23-A4F1-A274579B3042}" srcOrd="1" destOrd="0" presId="urn:microsoft.com/office/officeart/2018/2/layout/IconVerticalSolidList"/>
    <dgm:cxn modelId="{76323A5A-AC19-4505-95BA-1BA25994A297}" type="presParOf" srcId="{413226A1-5B1D-48C4-94F5-AB997613C081}" destId="{9CBE6190-595F-47BB-BBF5-8A82ECBBEE84}" srcOrd="2" destOrd="0" presId="urn:microsoft.com/office/officeart/2018/2/layout/IconVerticalSolidList"/>
    <dgm:cxn modelId="{C0D3AC3B-46DD-4DB5-B65D-490176CEA89C}" type="presParOf" srcId="{413226A1-5B1D-48C4-94F5-AB997613C081}" destId="{7E7191FE-6B19-44B6-B4EF-374DC94CAA37}" srcOrd="3" destOrd="0" presId="urn:microsoft.com/office/officeart/2018/2/layout/IconVerticalSolidList"/>
    <dgm:cxn modelId="{75EBAA24-A6C1-4AD4-9CD1-593FDD69C702}" type="presParOf" srcId="{413226A1-5B1D-48C4-94F5-AB997613C081}" destId="{D9C7EBF1-BE52-4D78-B701-673C59210E9F}" srcOrd="4" destOrd="0" presId="urn:microsoft.com/office/officeart/2018/2/layout/IconVerticalSolidList"/>
    <dgm:cxn modelId="{F786548D-10B3-4BA7-8DB7-1A5F4772D7F4}" type="presParOf" srcId="{09ECA66C-60C2-4D7A-95D9-5BA4A7ED5445}" destId="{E4FD788A-8665-4FEF-8F9B-5C498BB8F0FA}" srcOrd="3" destOrd="0" presId="urn:microsoft.com/office/officeart/2018/2/layout/IconVerticalSolidList"/>
    <dgm:cxn modelId="{AF313527-FF1F-478E-B1BD-ECB00D5D224F}" type="presParOf" srcId="{09ECA66C-60C2-4D7A-95D9-5BA4A7ED5445}" destId="{29D1E2C8-28A3-4786-89DB-A8D6B2A3D047}" srcOrd="4" destOrd="0" presId="urn:microsoft.com/office/officeart/2018/2/layout/IconVerticalSolidList"/>
    <dgm:cxn modelId="{5CDD83E1-86B4-4813-9925-6475F5FDE7B5}" type="presParOf" srcId="{29D1E2C8-28A3-4786-89DB-A8D6B2A3D047}" destId="{4BBF0772-F0E5-4051-88AA-33B8CCCF4A41}" srcOrd="0" destOrd="0" presId="urn:microsoft.com/office/officeart/2018/2/layout/IconVerticalSolidList"/>
    <dgm:cxn modelId="{9E5CA3E9-EF4A-4931-AA6B-48D586808E89}" type="presParOf" srcId="{29D1E2C8-28A3-4786-89DB-A8D6B2A3D047}" destId="{E459B207-F7CF-4B22-87EE-8481E23AD51C}" srcOrd="1" destOrd="0" presId="urn:microsoft.com/office/officeart/2018/2/layout/IconVerticalSolidList"/>
    <dgm:cxn modelId="{17D01559-4C2C-447C-8A36-2F2C8638C2F5}" type="presParOf" srcId="{29D1E2C8-28A3-4786-89DB-A8D6B2A3D047}" destId="{2ADCCB8D-C4A3-49EA-9D23-5B5792C5A461}" srcOrd="2" destOrd="0" presId="urn:microsoft.com/office/officeart/2018/2/layout/IconVerticalSolidList"/>
    <dgm:cxn modelId="{E28818F4-E03D-409C-907D-1FCFA1EB1D69}" type="presParOf" srcId="{29D1E2C8-28A3-4786-89DB-A8D6B2A3D047}" destId="{5F599DF7-AEA3-4F10-BACA-0ACC394CD196}" srcOrd="3" destOrd="0" presId="urn:microsoft.com/office/officeart/2018/2/layout/IconVerticalSolidList"/>
    <dgm:cxn modelId="{0FBF896A-4E5E-448B-AF8E-E817212D31F0}" type="presParOf" srcId="{29D1E2C8-28A3-4786-89DB-A8D6B2A3D047}" destId="{55F91206-CE6D-411A-A63D-5EFEC7DCE64E}" srcOrd="4" destOrd="0" presId="urn:microsoft.com/office/officeart/2018/2/layout/IconVerticalSolidList"/>
    <dgm:cxn modelId="{C0A3D63B-D11D-4550-9291-DEB435D3D6B6}" type="presParOf" srcId="{09ECA66C-60C2-4D7A-95D9-5BA4A7ED5445}" destId="{E3EA14B4-D162-45BC-A4CB-A58677A01423}" srcOrd="5" destOrd="0" presId="urn:microsoft.com/office/officeart/2018/2/layout/IconVerticalSolidList"/>
    <dgm:cxn modelId="{D758A97B-BA92-4913-8120-A0FADD628434}" type="presParOf" srcId="{09ECA66C-60C2-4D7A-95D9-5BA4A7ED5445}" destId="{C7945D6A-8CBA-4B32-A707-E3435BC6AFBB}" srcOrd="6" destOrd="0" presId="urn:microsoft.com/office/officeart/2018/2/layout/IconVerticalSolidList"/>
    <dgm:cxn modelId="{9A00EC91-664D-431F-826A-67ECD62DF80E}" type="presParOf" srcId="{C7945D6A-8CBA-4B32-A707-E3435BC6AFBB}" destId="{CAFB54B3-E97D-4172-AC17-F8A22719B2C1}" srcOrd="0" destOrd="0" presId="urn:microsoft.com/office/officeart/2018/2/layout/IconVerticalSolidList"/>
    <dgm:cxn modelId="{0622FA0B-45E1-412F-BBF2-D08B638B15AA}" type="presParOf" srcId="{C7945D6A-8CBA-4B32-A707-E3435BC6AFBB}" destId="{BF2332B6-F77E-4C8E-96EC-68BE171C0900}" srcOrd="1" destOrd="0" presId="urn:microsoft.com/office/officeart/2018/2/layout/IconVerticalSolidList"/>
    <dgm:cxn modelId="{00B3DCB3-83A5-4FAF-B7FC-E450CB4E2855}" type="presParOf" srcId="{C7945D6A-8CBA-4B32-A707-E3435BC6AFBB}" destId="{D4C0AC23-F9B0-479B-9CC8-BE873BF6A626}" srcOrd="2" destOrd="0" presId="urn:microsoft.com/office/officeart/2018/2/layout/IconVerticalSolidList"/>
    <dgm:cxn modelId="{014BF6C8-BD83-4CE8-82C7-5F1584400A4C}" type="presParOf" srcId="{C7945D6A-8CBA-4B32-A707-E3435BC6AFBB}" destId="{67CDE9C5-72BB-45AF-BB9A-E4D7EBF15D1D}" srcOrd="3" destOrd="0" presId="urn:microsoft.com/office/officeart/2018/2/layout/IconVerticalSolidList"/>
    <dgm:cxn modelId="{FD038440-F6BB-46A2-9128-F959A4981181}" type="presParOf" srcId="{C7945D6A-8CBA-4B32-A707-E3435BC6AFBB}" destId="{66B791E9-7097-4F20-B1FF-B773BA3D3C4A}"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1D97C1-0C52-4DE0-BCF5-1CDFE5128D1E}" type="doc">
      <dgm:prSet loTypeId="urn:microsoft.com/office/officeart/2018/2/layout/IconVerticalSolidList" loCatId="icon" qsTypeId="urn:microsoft.com/office/officeart/2005/8/quickstyle/simple1" qsCatId="simple" csTypeId="urn:microsoft.com/office/officeart/2005/8/colors/accent6_5" csCatId="accent6" phldr="1"/>
      <dgm:spPr/>
      <dgm:t>
        <a:bodyPr/>
        <a:lstStyle/>
        <a:p>
          <a:endParaRPr lang="en-US"/>
        </a:p>
      </dgm:t>
    </dgm:pt>
    <dgm:pt modelId="{7858206F-51E3-459C-A4CE-E6B8AD6A2306}">
      <dgm:prSet/>
      <dgm:spPr/>
      <dgm:t>
        <a:bodyPr/>
        <a:lstStyle/>
        <a:p>
          <a:pPr>
            <a:lnSpc>
              <a:spcPct val="100000"/>
            </a:lnSpc>
          </a:pPr>
          <a:r>
            <a:rPr lang="en-US"/>
            <a:t>FDEP’s </a:t>
          </a:r>
          <a:r>
            <a:rPr lang="en-US">
              <a:hlinkClick xmlns:r="http://schemas.openxmlformats.org/officeDocument/2006/relationships" r:id="rId1"/>
            </a:rPr>
            <a:t>Quarterly Resilience Forum</a:t>
          </a:r>
          <a:endParaRPr lang="en-US"/>
        </a:p>
      </dgm:t>
    </dgm:pt>
    <dgm:pt modelId="{47243685-7AA7-4B44-AB57-9E083BEBA560}" type="parTrans" cxnId="{0AC11670-4531-4B24-9DCB-E95CA225B1BD}">
      <dgm:prSet/>
      <dgm:spPr/>
      <dgm:t>
        <a:bodyPr/>
        <a:lstStyle/>
        <a:p>
          <a:endParaRPr lang="en-US"/>
        </a:p>
      </dgm:t>
    </dgm:pt>
    <dgm:pt modelId="{B543C83C-6896-415B-B7BA-1604ECCE2C83}" type="sibTrans" cxnId="{0AC11670-4531-4B24-9DCB-E95CA225B1BD}">
      <dgm:prSet/>
      <dgm:spPr/>
      <dgm:t>
        <a:bodyPr/>
        <a:lstStyle/>
        <a:p>
          <a:endParaRPr lang="en-US"/>
        </a:p>
      </dgm:t>
    </dgm:pt>
    <dgm:pt modelId="{679C61A1-8C57-4F5F-8DD5-1BC788E2F875}">
      <dgm:prSet/>
      <dgm:spPr/>
      <dgm:t>
        <a:bodyPr/>
        <a:lstStyle/>
        <a:p>
          <a:pPr>
            <a:lnSpc>
              <a:spcPct val="100000"/>
            </a:lnSpc>
          </a:pPr>
          <a:r>
            <a:rPr lang="en-US"/>
            <a:t>FDEP’s </a:t>
          </a:r>
          <a:r>
            <a:rPr lang="en-US">
              <a:hlinkClick xmlns:r="http://schemas.openxmlformats.org/officeDocument/2006/relationships" r:id="rId2"/>
            </a:rPr>
            <a:t>Newsletter</a:t>
          </a:r>
          <a:endParaRPr lang="en-US"/>
        </a:p>
      </dgm:t>
    </dgm:pt>
    <dgm:pt modelId="{B8AEE48A-1E80-40F7-9109-B478E2D4B967}" type="parTrans" cxnId="{95C67199-FE40-492D-9C15-52DD28EE0700}">
      <dgm:prSet/>
      <dgm:spPr/>
      <dgm:t>
        <a:bodyPr/>
        <a:lstStyle/>
        <a:p>
          <a:endParaRPr lang="en-US"/>
        </a:p>
      </dgm:t>
    </dgm:pt>
    <dgm:pt modelId="{373F6B1D-ACC4-4B52-AB96-2EA29BDDCF33}" type="sibTrans" cxnId="{95C67199-FE40-492D-9C15-52DD28EE0700}">
      <dgm:prSet/>
      <dgm:spPr/>
      <dgm:t>
        <a:bodyPr/>
        <a:lstStyle/>
        <a:p>
          <a:endParaRPr lang="en-US"/>
        </a:p>
      </dgm:t>
    </dgm:pt>
    <dgm:pt modelId="{9E650A6C-867D-486F-B10D-8056FEF047B0}">
      <dgm:prSet/>
      <dgm:spPr/>
      <dgm:t>
        <a:bodyPr/>
        <a:lstStyle/>
        <a:p>
          <a:pPr>
            <a:lnSpc>
              <a:spcPct val="100000"/>
            </a:lnSpc>
          </a:pPr>
          <a:r>
            <a:rPr lang="en-US" b="0" i="0"/>
            <a:t>FDEP hosts a quarterly webinar forum that allows attendees from all over the state to hear what their counterparts are working on. Participants provide project updates, introduce new resources, and engage with each other asking for advice/recommendations.</a:t>
          </a:r>
          <a:endParaRPr lang="en-US"/>
        </a:p>
      </dgm:t>
    </dgm:pt>
    <dgm:pt modelId="{B009C9F1-D2A4-43FB-A6B4-F7A189A59A3D}" type="parTrans" cxnId="{506B4DDA-37C5-42DB-B121-D38A204DE0FC}">
      <dgm:prSet/>
      <dgm:spPr/>
      <dgm:t>
        <a:bodyPr/>
        <a:lstStyle/>
        <a:p>
          <a:endParaRPr lang="en-US"/>
        </a:p>
      </dgm:t>
    </dgm:pt>
    <dgm:pt modelId="{B5B86162-48DC-4937-B304-2A4A79B13881}" type="sibTrans" cxnId="{506B4DDA-37C5-42DB-B121-D38A204DE0FC}">
      <dgm:prSet/>
      <dgm:spPr/>
      <dgm:t>
        <a:bodyPr/>
        <a:lstStyle/>
        <a:p>
          <a:endParaRPr lang="en-US"/>
        </a:p>
      </dgm:t>
    </dgm:pt>
    <dgm:pt modelId="{12138D4A-7323-4A24-AD3E-99FF90EFF7C6}">
      <dgm:prSet/>
      <dgm:spPr/>
      <dgm:t>
        <a:bodyPr/>
        <a:lstStyle/>
        <a:p>
          <a:pPr>
            <a:lnSpc>
              <a:spcPct val="100000"/>
            </a:lnSpc>
          </a:pPr>
          <a:r>
            <a:rPr lang="en-US"/>
            <a:t>Subscribe to stay up-to-date on FDEP announcements and grant opportunities. </a:t>
          </a:r>
        </a:p>
      </dgm:t>
    </dgm:pt>
    <dgm:pt modelId="{34DB4031-DAC8-4F10-AEFC-FEF35B618D24}" type="parTrans" cxnId="{9ADC1AD6-E4B9-4D4C-8D0C-00C0BAE2FDD6}">
      <dgm:prSet/>
      <dgm:spPr/>
      <dgm:t>
        <a:bodyPr/>
        <a:lstStyle/>
        <a:p>
          <a:endParaRPr lang="en-US"/>
        </a:p>
      </dgm:t>
    </dgm:pt>
    <dgm:pt modelId="{F413B00D-6626-4188-9423-25168497BB94}" type="sibTrans" cxnId="{9ADC1AD6-E4B9-4D4C-8D0C-00C0BAE2FDD6}">
      <dgm:prSet/>
      <dgm:spPr/>
      <dgm:t>
        <a:bodyPr/>
        <a:lstStyle/>
        <a:p>
          <a:endParaRPr lang="en-US"/>
        </a:p>
      </dgm:t>
    </dgm:pt>
    <dgm:pt modelId="{9FC4134A-1DE1-4B4C-9257-2A5E5BBE0184}">
      <dgm:prSet/>
      <dgm:spPr/>
      <dgm:t>
        <a:bodyPr/>
        <a:lstStyle/>
        <a:p>
          <a:pPr>
            <a:lnSpc>
              <a:spcPct val="100000"/>
            </a:lnSpc>
          </a:pPr>
          <a:r>
            <a:rPr lang="en-US">
              <a:solidFill>
                <a:schemeClr val="tx1"/>
              </a:solidFill>
            </a:rPr>
            <a:t>Resilient Florida </a:t>
          </a:r>
          <a:r>
            <a:rPr lang="en-US">
              <a:solidFill>
                <a:schemeClr val="tx1"/>
              </a:solidFill>
              <a:hlinkClick xmlns:r="http://schemas.openxmlformats.org/officeDocument/2006/relationships" r:id="rId3"/>
            </a:rPr>
            <a:t>Grant Resources and Program Office Hours</a:t>
          </a:r>
          <a:endParaRPr lang="en-US">
            <a:solidFill>
              <a:schemeClr val="tx1"/>
            </a:solidFill>
          </a:endParaRPr>
        </a:p>
      </dgm:t>
    </dgm:pt>
    <dgm:pt modelId="{8284956D-DCF8-4B72-A6AB-A9974BA0DAE3}" type="parTrans" cxnId="{0784B935-E082-481F-8579-4561104C7091}">
      <dgm:prSet/>
      <dgm:spPr/>
      <dgm:t>
        <a:bodyPr/>
        <a:lstStyle/>
        <a:p>
          <a:endParaRPr lang="en-US"/>
        </a:p>
      </dgm:t>
    </dgm:pt>
    <dgm:pt modelId="{BFCFDF10-D360-4B97-89DD-A8476CF33DFB}" type="sibTrans" cxnId="{0784B935-E082-481F-8579-4561104C7091}">
      <dgm:prSet/>
      <dgm:spPr/>
      <dgm:t>
        <a:bodyPr/>
        <a:lstStyle/>
        <a:p>
          <a:endParaRPr lang="en-US"/>
        </a:p>
      </dgm:t>
    </dgm:pt>
    <dgm:pt modelId="{7FF816B1-042D-409E-9A94-BA18FC98FBA1}">
      <dgm:prSet/>
      <dgm:spPr/>
      <dgm:t>
        <a:bodyPr/>
        <a:lstStyle/>
        <a:p>
          <a:pPr>
            <a:lnSpc>
              <a:spcPct val="100000"/>
            </a:lnSpc>
          </a:pPr>
          <a:r>
            <a:rPr lang="en-US"/>
            <a:t>Grant resources, guidance documents, and attachments for the Resilient Florida Program grant opportunity. </a:t>
          </a:r>
          <a:r>
            <a:rPr lang="en-US" b="0" i="0"/>
            <a:t>The Program also holds Virtual Office Hours to aid current grantees and prospective grant applicants. The virtual office hours are held twice weekly via Microsoft Teams</a:t>
          </a:r>
          <a:endParaRPr lang="en-US"/>
        </a:p>
      </dgm:t>
    </dgm:pt>
    <dgm:pt modelId="{3F9F78D5-AA19-4CA1-8009-08E419761380}" type="parTrans" cxnId="{BC712AC5-5360-4B2F-8102-93459A661244}">
      <dgm:prSet/>
      <dgm:spPr/>
      <dgm:t>
        <a:bodyPr/>
        <a:lstStyle/>
        <a:p>
          <a:endParaRPr lang="en-US"/>
        </a:p>
      </dgm:t>
    </dgm:pt>
    <dgm:pt modelId="{41EC0BD6-FB44-44B7-9563-17E1FA53B413}" type="sibTrans" cxnId="{BC712AC5-5360-4B2F-8102-93459A661244}">
      <dgm:prSet/>
      <dgm:spPr/>
      <dgm:t>
        <a:bodyPr/>
        <a:lstStyle/>
        <a:p>
          <a:endParaRPr lang="en-US"/>
        </a:p>
      </dgm:t>
    </dgm:pt>
    <dgm:pt modelId="{0EBB73F4-A3A8-4539-94FB-AF34F849209A}">
      <dgm:prSet/>
      <dgm:spPr/>
      <dgm:t>
        <a:bodyPr/>
        <a:lstStyle/>
        <a:p>
          <a:pPr>
            <a:lnSpc>
              <a:spcPct val="100000"/>
            </a:lnSpc>
          </a:pPr>
          <a:r>
            <a:rPr lang="en-US">
              <a:solidFill>
                <a:schemeClr val="tx1"/>
              </a:solidFill>
            </a:rPr>
            <a:t>Resilient Florida </a:t>
          </a:r>
          <a:r>
            <a:rPr lang="en-US">
              <a:solidFill>
                <a:schemeClr val="tx1"/>
              </a:solidFill>
              <a:hlinkClick xmlns:r="http://schemas.openxmlformats.org/officeDocument/2006/relationships" r:id="rId4"/>
            </a:rPr>
            <a:t>Project Dashboard</a:t>
          </a:r>
          <a:endParaRPr lang="en-US"/>
        </a:p>
      </dgm:t>
    </dgm:pt>
    <dgm:pt modelId="{36180620-F300-4F86-97AF-57AB9CACE571}" type="parTrans" cxnId="{D576A31B-CDD2-4A4D-B6F3-99DD33BB5BC7}">
      <dgm:prSet/>
      <dgm:spPr/>
      <dgm:t>
        <a:bodyPr/>
        <a:lstStyle/>
        <a:p>
          <a:endParaRPr lang="en-US"/>
        </a:p>
      </dgm:t>
    </dgm:pt>
    <dgm:pt modelId="{6AD5A6D1-F132-49B7-9800-CC1D5481AABE}" type="sibTrans" cxnId="{D576A31B-CDD2-4A4D-B6F3-99DD33BB5BC7}">
      <dgm:prSet/>
      <dgm:spPr/>
      <dgm:t>
        <a:bodyPr/>
        <a:lstStyle/>
        <a:p>
          <a:endParaRPr lang="en-US"/>
        </a:p>
      </dgm:t>
    </dgm:pt>
    <dgm:pt modelId="{19260161-3239-40ED-8725-3E92AB4CA473}">
      <dgm:prSet/>
      <dgm:spPr/>
      <dgm:t>
        <a:bodyPr/>
        <a:lstStyle/>
        <a:p>
          <a:pPr>
            <a:lnSpc>
              <a:spcPct val="100000"/>
            </a:lnSpc>
          </a:pPr>
          <a:r>
            <a:rPr lang="en-US"/>
            <a:t>GIS resource dashboard showcasing all awarded Resilient Florida Grant Program projects and project information. This platform allows the user to filter by project category, region, and more. </a:t>
          </a:r>
        </a:p>
      </dgm:t>
    </dgm:pt>
    <dgm:pt modelId="{5B8660AD-9A64-4D58-A0A6-E0B94A583434}" type="parTrans" cxnId="{C2BE3114-AD7A-4F1B-B1CA-2EC36E1C1169}">
      <dgm:prSet/>
      <dgm:spPr/>
      <dgm:t>
        <a:bodyPr/>
        <a:lstStyle/>
        <a:p>
          <a:endParaRPr lang="en-US"/>
        </a:p>
      </dgm:t>
    </dgm:pt>
    <dgm:pt modelId="{E71B0036-C220-48B6-8643-DA526DED995B}" type="sibTrans" cxnId="{C2BE3114-AD7A-4F1B-B1CA-2EC36E1C1169}">
      <dgm:prSet/>
      <dgm:spPr/>
      <dgm:t>
        <a:bodyPr/>
        <a:lstStyle/>
        <a:p>
          <a:endParaRPr lang="en-US"/>
        </a:p>
      </dgm:t>
    </dgm:pt>
    <dgm:pt modelId="{09ECA66C-60C2-4D7A-95D9-5BA4A7ED5445}" type="pres">
      <dgm:prSet presAssocID="{BA1D97C1-0C52-4DE0-BCF5-1CDFE5128D1E}" presName="root" presStyleCnt="0">
        <dgm:presLayoutVars>
          <dgm:dir/>
          <dgm:resizeHandles val="exact"/>
        </dgm:presLayoutVars>
      </dgm:prSet>
      <dgm:spPr/>
    </dgm:pt>
    <dgm:pt modelId="{CB59D952-9488-45C7-BB2E-BBA526C5EA94}" type="pres">
      <dgm:prSet presAssocID="{7858206F-51E3-459C-A4CE-E6B8AD6A2306}" presName="compNode" presStyleCnt="0"/>
      <dgm:spPr/>
    </dgm:pt>
    <dgm:pt modelId="{6001458F-A852-47A1-9A91-83DA4C2244F6}" type="pres">
      <dgm:prSet presAssocID="{7858206F-51E3-459C-A4CE-E6B8AD6A2306}" presName="bgRect" presStyleLbl="bgShp" presStyleIdx="0" presStyleCnt="4"/>
      <dgm:spPr/>
    </dgm:pt>
    <dgm:pt modelId="{C09A99AB-C9CF-49A8-B55F-D9D76B160E44}" type="pres">
      <dgm:prSet presAssocID="{7858206F-51E3-459C-A4CE-E6B8AD6A2306}" presName="iconRect" presStyleLbl="node1" presStyleIdx="0" presStyleCnt="4"/>
      <dgm:spPr>
        <a:prstGeom prst="rect">
          <a:avLst/>
        </a:prstGeom>
        <a:blipFill>
          <a:blip xmlns:r="http://schemas.openxmlformats.org/officeDocument/2006/relationships" r:embed="rId5"/>
          <a:srcRect/>
          <a:stretch>
            <a:fillRect/>
          </a:stretch>
        </a:blipFill>
        <a:ln>
          <a:noFill/>
        </a:ln>
      </dgm:spPr>
    </dgm:pt>
    <dgm:pt modelId="{FAC95380-DAC2-469B-9495-2B2BA5E5398E}" type="pres">
      <dgm:prSet presAssocID="{7858206F-51E3-459C-A4CE-E6B8AD6A2306}" presName="spaceRect" presStyleCnt="0"/>
      <dgm:spPr/>
    </dgm:pt>
    <dgm:pt modelId="{B06DE18C-337C-4BBF-848E-2E6324D0B4D7}" type="pres">
      <dgm:prSet presAssocID="{7858206F-51E3-459C-A4CE-E6B8AD6A2306}" presName="parTx" presStyleLbl="revTx" presStyleIdx="0" presStyleCnt="8">
        <dgm:presLayoutVars>
          <dgm:chMax val="0"/>
          <dgm:chPref val="0"/>
        </dgm:presLayoutVars>
      </dgm:prSet>
      <dgm:spPr/>
    </dgm:pt>
    <dgm:pt modelId="{9D4FCBEE-556D-4A62-8D32-E234ABFB24CB}" type="pres">
      <dgm:prSet presAssocID="{7858206F-51E3-459C-A4CE-E6B8AD6A2306}" presName="desTx" presStyleLbl="revTx" presStyleIdx="1" presStyleCnt="8">
        <dgm:presLayoutVars/>
      </dgm:prSet>
      <dgm:spPr/>
    </dgm:pt>
    <dgm:pt modelId="{A9507601-14C8-4A1B-B26B-669D95DED6CC}" type="pres">
      <dgm:prSet presAssocID="{B543C83C-6896-415B-B7BA-1604ECCE2C83}" presName="sibTrans" presStyleCnt="0"/>
      <dgm:spPr/>
    </dgm:pt>
    <dgm:pt modelId="{413226A1-5B1D-48C4-94F5-AB997613C081}" type="pres">
      <dgm:prSet presAssocID="{679C61A1-8C57-4F5F-8DD5-1BC788E2F875}" presName="compNode" presStyleCnt="0"/>
      <dgm:spPr/>
    </dgm:pt>
    <dgm:pt modelId="{345F60EC-0A3E-48CA-BF3F-4BEE50309F75}" type="pres">
      <dgm:prSet presAssocID="{679C61A1-8C57-4F5F-8DD5-1BC788E2F875}" presName="bgRect" presStyleLbl="bgShp" presStyleIdx="1" presStyleCnt="4"/>
      <dgm:spPr/>
    </dgm:pt>
    <dgm:pt modelId="{74818744-5961-4F23-A4F1-A274579B3042}" type="pres">
      <dgm:prSet presAssocID="{679C61A1-8C57-4F5F-8DD5-1BC788E2F875}" presName="iconRect" presStyleLbl="node1" presStyleIdx="1" presStyleCnt="4" custLinFactNeighborX="3793" custLinFactNeighborY="2264"/>
      <dgm:spPr>
        <a:blipFill>
          <a:blip xmlns:r="http://schemas.openxmlformats.org/officeDocument/2006/relationships" r:embed="rId5"/>
          <a:srcRect/>
          <a:stretch>
            <a:fillRect/>
          </a:stretch>
        </a:blipFill>
        <a:ln>
          <a:noFill/>
        </a:ln>
      </dgm:spPr>
    </dgm:pt>
    <dgm:pt modelId="{9CBE6190-595F-47BB-BBF5-8A82ECBBEE84}" type="pres">
      <dgm:prSet presAssocID="{679C61A1-8C57-4F5F-8DD5-1BC788E2F875}" presName="spaceRect" presStyleCnt="0"/>
      <dgm:spPr/>
    </dgm:pt>
    <dgm:pt modelId="{7E7191FE-6B19-44B6-B4EF-374DC94CAA37}" type="pres">
      <dgm:prSet presAssocID="{679C61A1-8C57-4F5F-8DD5-1BC788E2F875}" presName="parTx" presStyleLbl="revTx" presStyleIdx="2" presStyleCnt="8">
        <dgm:presLayoutVars>
          <dgm:chMax val="0"/>
          <dgm:chPref val="0"/>
        </dgm:presLayoutVars>
      </dgm:prSet>
      <dgm:spPr/>
    </dgm:pt>
    <dgm:pt modelId="{D9C7EBF1-BE52-4D78-B701-673C59210E9F}" type="pres">
      <dgm:prSet presAssocID="{679C61A1-8C57-4F5F-8DD5-1BC788E2F875}" presName="desTx" presStyleLbl="revTx" presStyleIdx="3" presStyleCnt="8">
        <dgm:presLayoutVars/>
      </dgm:prSet>
      <dgm:spPr/>
    </dgm:pt>
    <dgm:pt modelId="{E4FD788A-8665-4FEF-8F9B-5C498BB8F0FA}" type="pres">
      <dgm:prSet presAssocID="{373F6B1D-ACC4-4B52-AB96-2EA29BDDCF33}" presName="sibTrans" presStyleCnt="0"/>
      <dgm:spPr/>
    </dgm:pt>
    <dgm:pt modelId="{29D1E2C8-28A3-4786-89DB-A8D6B2A3D047}" type="pres">
      <dgm:prSet presAssocID="{9FC4134A-1DE1-4B4C-9257-2A5E5BBE0184}" presName="compNode" presStyleCnt="0"/>
      <dgm:spPr/>
    </dgm:pt>
    <dgm:pt modelId="{4BBF0772-F0E5-4051-88AA-33B8CCCF4A41}" type="pres">
      <dgm:prSet presAssocID="{9FC4134A-1DE1-4B4C-9257-2A5E5BBE0184}" presName="bgRect" presStyleLbl="bgShp" presStyleIdx="2" presStyleCnt="4"/>
      <dgm:spPr/>
    </dgm:pt>
    <dgm:pt modelId="{E459B207-F7CF-4B22-87EE-8481E23AD51C}" type="pres">
      <dgm:prSet presAssocID="{9FC4134A-1DE1-4B4C-9257-2A5E5BBE0184}" presName="iconRect" presStyleLbl="node1" presStyleIdx="2" presStyleCnt="4"/>
      <dgm:spPr>
        <a:blipFill>
          <a:blip xmlns:r="http://schemas.openxmlformats.org/officeDocument/2006/relationships" r:embed="rId5"/>
          <a:srcRect/>
          <a:stretch>
            <a:fillRect/>
          </a:stretch>
        </a:blipFill>
        <a:ln>
          <a:noFill/>
        </a:ln>
      </dgm:spPr>
    </dgm:pt>
    <dgm:pt modelId="{2ADCCB8D-C4A3-49EA-9D23-5B5792C5A461}" type="pres">
      <dgm:prSet presAssocID="{9FC4134A-1DE1-4B4C-9257-2A5E5BBE0184}" presName="spaceRect" presStyleCnt="0"/>
      <dgm:spPr/>
    </dgm:pt>
    <dgm:pt modelId="{5F599DF7-AEA3-4F10-BACA-0ACC394CD196}" type="pres">
      <dgm:prSet presAssocID="{9FC4134A-1DE1-4B4C-9257-2A5E5BBE0184}" presName="parTx" presStyleLbl="revTx" presStyleIdx="4" presStyleCnt="8">
        <dgm:presLayoutVars>
          <dgm:chMax val="0"/>
          <dgm:chPref val="0"/>
        </dgm:presLayoutVars>
      </dgm:prSet>
      <dgm:spPr/>
    </dgm:pt>
    <dgm:pt modelId="{55F91206-CE6D-411A-A63D-5EFEC7DCE64E}" type="pres">
      <dgm:prSet presAssocID="{9FC4134A-1DE1-4B4C-9257-2A5E5BBE0184}" presName="desTx" presStyleLbl="revTx" presStyleIdx="5" presStyleCnt="8">
        <dgm:presLayoutVars/>
      </dgm:prSet>
      <dgm:spPr/>
    </dgm:pt>
    <dgm:pt modelId="{E3EA14B4-D162-45BC-A4CB-A58677A01423}" type="pres">
      <dgm:prSet presAssocID="{BFCFDF10-D360-4B97-89DD-A8476CF33DFB}" presName="sibTrans" presStyleCnt="0"/>
      <dgm:spPr/>
    </dgm:pt>
    <dgm:pt modelId="{C7945D6A-8CBA-4B32-A707-E3435BC6AFBB}" type="pres">
      <dgm:prSet presAssocID="{0EBB73F4-A3A8-4539-94FB-AF34F849209A}" presName="compNode" presStyleCnt="0"/>
      <dgm:spPr/>
    </dgm:pt>
    <dgm:pt modelId="{CAFB54B3-E97D-4172-AC17-F8A22719B2C1}" type="pres">
      <dgm:prSet presAssocID="{0EBB73F4-A3A8-4539-94FB-AF34F849209A}" presName="bgRect" presStyleLbl="bgShp" presStyleIdx="3" presStyleCnt="4"/>
      <dgm:spPr/>
    </dgm:pt>
    <dgm:pt modelId="{BF2332B6-F77E-4C8E-96EC-68BE171C0900}" type="pres">
      <dgm:prSet presAssocID="{0EBB73F4-A3A8-4539-94FB-AF34F849209A}" presName="iconRect" presStyleLbl="node1" presStyleIdx="3" presStyleCnt="4"/>
      <dgm:spPr>
        <a:blipFill>
          <a:blip xmlns:r="http://schemas.openxmlformats.org/officeDocument/2006/relationships" r:embed="rId5"/>
          <a:srcRect/>
          <a:stretch>
            <a:fillRect/>
          </a:stretch>
        </a:blipFill>
        <a:ln>
          <a:noFill/>
        </a:ln>
      </dgm:spPr>
    </dgm:pt>
    <dgm:pt modelId="{D4C0AC23-F9B0-479B-9CC8-BE873BF6A626}" type="pres">
      <dgm:prSet presAssocID="{0EBB73F4-A3A8-4539-94FB-AF34F849209A}" presName="spaceRect" presStyleCnt="0"/>
      <dgm:spPr/>
    </dgm:pt>
    <dgm:pt modelId="{67CDE9C5-72BB-45AF-BB9A-E4D7EBF15D1D}" type="pres">
      <dgm:prSet presAssocID="{0EBB73F4-A3A8-4539-94FB-AF34F849209A}" presName="parTx" presStyleLbl="revTx" presStyleIdx="6" presStyleCnt="8">
        <dgm:presLayoutVars>
          <dgm:chMax val="0"/>
          <dgm:chPref val="0"/>
        </dgm:presLayoutVars>
      </dgm:prSet>
      <dgm:spPr/>
    </dgm:pt>
    <dgm:pt modelId="{66B791E9-7097-4F20-B1FF-B773BA3D3C4A}" type="pres">
      <dgm:prSet presAssocID="{0EBB73F4-A3A8-4539-94FB-AF34F849209A}" presName="desTx" presStyleLbl="revTx" presStyleIdx="7" presStyleCnt="8">
        <dgm:presLayoutVars/>
      </dgm:prSet>
      <dgm:spPr/>
    </dgm:pt>
  </dgm:ptLst>
  <dgm:cxnLst>
    <dgm:cxn modelId="{7ABCFB0F-835E-4268-8C6A-D1E0EBFDAA62}" type="presOf" srcId="{9E650A6C-867D-486F-B10D-8056FEF047B0}" destId="{9D4FCBEE-556D-4A62-8D32-E234ABFB24CB}" srcOrd="0" destOrd="0" presId="urn:microsoft.com/office/officeart/2018/2/layout/IconVerticalSolidList"/>
    <dgm:cxn modelId="{C2BE3114-AD7A-4F1B-B1CA-2EC36E1C1169}" srcId="{0EBB73F4-A3A8-4539-94FB-AF34F849209A}" destId="{19260161-3239-40ED-8725-3E92AB4CA473}" srcOrd="0" destOrd="0" parTransId="{5B8660AD-9A64-4D58-A0A6-E0B94A583434}" sibTransId="{E71B0036-C220-48B6-8643-DA526DED995B}"/>
    <dgm:cxn modelId="{D576A31B-CDD2-4A4D-B6F3-99DD33BB5BC7}" srcId="{BA1D97C1-0C52-4DE0-BCF5-1CDFE5128D1E}" destId="{0EBB73F4-A3A8-4539-94FB-AF34F849209A}" srcOrd="3" destOrd="0" parTransId="{36180620-F300-4F86-97AF-57AB9CACE571}" sibTransId="{6AD5A6D1-F132-49B7-9800-CC1D5481AABE}"/>
    <dgm:cxn modelId="{0784B935-E082-481F-8579-4561104C7091}" srcId="{BA1D97C1-0C52-4DE0-BCF5-1CDFE5128D1E}" destId="{9FC4134A-1DE1-4B4C-9257-2A5E5BBE0184}" srcOrd="2" destOrd="0" parTransId="{8284956D-DCF8-4B72-A6AB-A9974BA0DAE3}" sibTransId="{BFCFDF10-D360-4B97-89DD-A8476CF33DFB}"/>
    <dgm:cxn modelId="{4709933B-2A58-4BE8-9317-0B288DB1D872}" type="presOf" srcId="{19260161-3239-40ED-8725-3E92AB4CA473}" destId="{66B791E9-7097-4F20-B1FF-B773BA3D3C4A}" srcOrd="0" destOrd="0" presId="urn:microsoft.com/office/officeart/2018/2/layout/IconVerticalSolidList"/>
    <dgm:cxn modelId="{8D19F64F-DB2D-4466-81BD-AE95421998DD}" type="presOf" srcId="{7FF816B1-042D-409E-9A94-BA18FC98FBA1}" destId="{55F91206-CE6D-411A-A63D-5EFEC7DCE64E}" srcOrd="0" destOrd="0" presId="urn:microsoft.com/office/officeart/2018/2/layout/IconVerticalSolidList"/>
    <dgm:cxn modelId="{0AC11670-4531-4B24-9DCB-E95CA225B1BD}" srcId="{BA1D97C1-0C52-4DE0-BCF5-1CDFE5128D1E}" destId="{7858206F-51E3-459C-A4CE-E6B8AD6A2306}" srcOrd="0" destOrd="0" parTransId="{47243685-7AA7-4B44-AB57-9E083BEBA560}" sibTransId="{B543C83C-6896-415B-B7BA-1604ECCE2C83}"/>
    <dgm:cxn modelId="{231CD077-265E-4C40-905D-0D4DC21A7760}" type="presOf" srcId="{BA1D97C1-0C52-4DE0-BCF5-1CDFE5128D1E}" destId="{09ECA66C-60C2-4D7A-95D9-5BA4A7ED5445}" srcOrd="0" destOrd="0" presId="urn:microsoft.com/office/officeart/2018/2/layout/IconVerticalSolidList"/>
    <dgm:cxn modelId="{B8983F7C-425E-4EF6-AE3F-5E1B914AC04F}" type="presOf" srcId="{9FC4134A-1DE1-4B4C-9257-2A5E5BBE0184}" destId="{5F599DF7-AEA3-4F10-BACA-0ACC394CD196}" srcOrd="0" destOrd="0" presId="urn:microsoft.com/office/officeart/2018/2/layout/IconVerticalSolidList"/>
    <dgm:cxn modelId="{95C67199-FE40-492D-9C15-52DD28EE0700}" srcId="{BA1D97C1-0C52-4DE0-BCF5-1CDFE5128D1E}" destId="{679C61A1-8C57-4F5F-8DD5-1BC788E2F875}" srcOrd="1" destOrd="0" parTransId="{B8AEE48A-1E80-40F7-9109-B478E2D4B967}" sibTransId="{373F6B1D-ACC4-4B52-AB96-2EA29BDDCF33}"/>
    <dgm:cxn modelId="{1AD9ADB7-9420-478F-A540-E866DD18A1DF}" type="presOf" srcId="{12138D4A-7323-4A24-AD3E-99FF90EFF7C6}" destId="{D9C7EBF1-BE52-4D78-B701-673C59210E9F}" srcOrd="0" destOrd="0" presId="urn:microsoft.com/office/officeart/2018/2/layout/IconVerticalSolidList"/>
    <dgm:cxn modelId="{BC712AC5-5360-4B2F-8102-93459A661244}" srcId="{9FC4134A-1DE1-4B4C-9257-2A5E5BBE0184}" destId="{7FF816B1-042D-409E-9A94-BA18FC98FBA1}" srcOrd="0" destOrd="0" parTransId="{3F9F78D5-AA19-4CA1-8009-08E419761380}" sibTransId="{41EC0BD6-FB44-44B7-9563-17E1FA53B413}"/>
    <dgm:cxn modelId="{613A55D4-C71E-4B76-B71D-6E77837F4108}" type="presOf" srcId="{0EBB73F4-A3A8-4539-94FB-AF34F849209A}" destId="{67CDE9C5-72BB-45AF-BB9A-E4D7EBF15D1D}" srcOrd="0" destOrd="0" presId="urn:microsoft.com/office/officeart/2018/2/layout/IconVerticalSolidList"/>
    <dgm:cxn modelId="{9ADC1AD6-E4B9-4D4C-8D0C-00C0BAE2FDD6}" srcId="{679C61A1-8C57-4F5F-8DD5-1BC788E2F875}" destId="{12138D4A-7323-4A24-AD3E-99FF90EFF7C6}" srcOrd="0" destOrd="0" parTransId="{34DB4031-DAC8-4F10-AEFC-FEF35B618D24}" sibTransId="{F413B00D-6626-4188-9423-25168497BB94}"/>
    <dgm:cxn modelId="{7D9125D9-89BE-4AA3-A109-B1384516000E}" type="presOf" srcId="{679C61A1-8C57-4F5F-8DD5-1BC788E2F875}" destId="{7E7191FE-6B19-44B6-B4EF-374DC94CAA37}" srcOrd="0" destOrd="0" presId="urn:microsoft.com/office/officeart/2018/2/layout/IconVerticalSolidList"/>
    <dgm:cxn modelId="{506B4DDA-37C5-42DB-B121-D38A204DE0FC}" srcId="{7858206F-51E3-459C-A4CE-E6B8AD6A2306}" destId="{9E650A6C-867D-486F-B10D-8056FEF047B0}" srcOrd="0" destOrd="0" parTransId="{B009C9F1-D2A4-43FB-A6B4-F7A189A59A3D}" sibTransId="{B5B86162-48DC-4937-B304-2A4A79B13881}"/>
    <dgm:cxn modelId="{5E47B2E8-0372-4D12-B4DF-8F7E5ACCC843}" type="presOf" srcId="{7858206F-51E3-459C-A4CE-E6B8AD6A2306}" destId="{B06DE18C-337C-4BBF-848E-2E6324D0B4D7}" srcOrd="0" destOrd="0" presId="urn:microsoft.com/office/officeart/2018/2/layout/IconVerticalSolidList"/>
    <dgm:cxn modelId="{E0090B36-449D-4512-BB99-CFD729AB9CA3}" type="presParOf" srcId="{09ECA66C-60C2-4D7A-95D9-5BA4A7ED5445}" destId="{CB59D952-9488-45C7-BB2E-BBA526C5EA94}" srcOrd="0" destOrd="0" presId="urn:microsoft.com/office/officeart/2018/2/layout/IconVerticalSolidList"/>
    <dgm:cxn modelId="{44930644-AF6A-4EC7-8206-5BFE6EC9B2FE}" type="presParOf" srcId="{CB59D952-9488-45C7-BB2E-BBA526C5EA94}" destId="{6001458F-A852-47A1-9A91-83DA4C2244F6}" srcOrd="0" destOrd="0" presId="urn:microsoft.com/office/officeart/2018/2/layout/IconVerticalSolidList"/>
    <dgm:cxn modelId="{D0258C6B-2607-4886-8EFF-31461973CE08}" type="presParOf" srcId="{CB59D952-9488-45C7-BB2E-BBA526C5EA94}" destId="{C09A99AB-C9CF-49A8-B55F-D9D76B160E44}" srcOrd="1" destOrd="0" presId="urn:microsoft.com/office/officeart/2018/2/layout/IconVerticalSolidList"/>
    <dgm:cxn modelId="{6CC677F4-9C9D-497E-8143-648520DEFC01}" type="presParOf" srcId="{CB59D952-9488-45C7-BB2E-BBA526C5EA94}" destId="{FAC95380-DAC2-469B-9495-2B2BA5E5398E}" srcOrd="2" destOrd="0" presId="urn:microsoft.com/office/officeart/2018/2/layout/IconVerticalSolidList"/>
    <dgm:cxn modelId="{A88B8E04-9382-43CA-87DE-3DE124450E49}" type="presParOf" srcId="{CB59D952-9488-45C7-BB2E-BBA526C5EA94}" destId="{B06DE18C-337C-4BBF-848E-2E6324D0B4D7}" srcOrd="3" destOrd="0" presId="urn:microsoft.com/office/officeart/2018/2/layout/IconVerticalSolidList"/>
    <dgm:cxn modelId="{C0B0D9DB-E81A-45DF-97D9-E618B761D0FF}" type="presParOf" srcId="{CB59D952-9488-45C7-BB2E-BBA526C5EA94}" destId="{9D4FCBEE-556D-4A62-8D32-E234ABFB24CB}" srcOrd="4" destOrd="0" presId="urn:microsoft.com/office/officeart/2018/2/layout/IconVerticalSolidList"/>
    <dgm:cxn modelId="{B5D5678F-80BD-414B-87BC-25C0B0FE76B0}" type="presParOf" srcId="{09ECA66C-60C2-4D7A-95D9-5BA4A7ED5445}" destId="{A9507601-14C8-4A1B-B26B-669D95DED6CC}" srcOrd="1" destOrd="0" presId="urn:microsoft.com/office/officeart/2018/2/layout/IconVerticalSolidList"/>
    <dgm:cxn modelId="{15A48042-3377-4398-ACD0-2AF7137D617E}" type="presParOf" srcId="{09ECA66C-60C2-4D7A-95D9-5BA4A7ED5445}" destId="{413226A1-5B1D-48C4-94F5-AB997613C081}" srcOrd="2" destOrd="0" presId="urn:microsoft.com/office/officeart/2018/2/layout/IconVerticalSolidList"/>
    <dgm:cxn modelId="{A19A7B21-72AC-4339-BFF5-79BACB058F2C}" type="presParOf" srcId="{413226A1-5B1D-48C4-94F5-AB997613C081}" destId="{345F60EC-0A3E-48CA-BF3F-4BEE50309F75}" srcOrd="0" destOrd="0" presId="urn:microsoft.com/office/officeart/2018/2/layout/IconVerticalSolidList"/>
    <dgm:cxn modelId="{E35DBBFB-EFDA-46F3-94A2-1A595D216AD5}" type="presParOf" srcId="{413226A1-5B1D-48C4-94F5-AB997613C081}" destId="{74818744-5961-4F23-A4F1-A274579B3042}" srcOrd="1" destOrd="0" presId="urn:microsoft.com/office/officeart/2018/2/layout/IconVerticalSolidList"/>
    <dgm:cxn modelId="{76323A5A-AC19-4505-95BA-1BA25994A297}" type="presParOf" srcId="{413226A1-5B1D-48C4-94F5-AB997613C081}" destId="{9CBE6190-595F-47BB-BBF5-8A82ECBBEE84}" srcOrd="2" destOrd="0" presId="urn:microsoft.com/office/officeart/2018/2/layout/IconVerticalSolidList"/>
    <dgm:cxn modelId="{C0D3AC3B-46DD-4DB5-B65D-490176CEA89C}" type="presParOf" srcId="{413226A1-5B1D-48C4-94F5-AB997613C081}" destId="{7E7191FE-6B19-44B6-B4EF-374DC94CAA37}" srcOrd="3" destOrd="0" presId="urn:microsoft.com/office/officeart/2018/2/layout/IconVerticalSolidList"/>
    <dgm:cxn modelId="{75EBAA24-A6C1-4AD4-9CD1-593FDD69C702}" type="presParOf" srcId="{413226A1-5B1D-48C4-94F5-AB997613C081}" destId="{D9C7EBF1-BE52-4D78-B701-673C59210E9F}" srcOrd="4" destOrd="0" presId="urn:microsoft.com/office/officeart/2018/2/layout/IconVerticalSolidList"/>
    <dgm:cxn modelId="{F786548D-10B3-4BA7-8DB7-1A5F4772D7F4}" type="presParOf" srcId="{09ECA66C-60C2-4D7A-95D9-5BA4A7ED5445}" destId="{E4FD788A-8665-4FEF-8F9B-5C498BB8F0FA}" srcOrd="3" destOrd="0" presId="urn:microsoft.com/office/officeart/2018/2/layout/IconVerticalSolidList"/>
    <dgm:cxn modelId="{AF313527-FF1F-478E-B1BD-ECB00D5D224F}" type="presParOf" srcId="{09ECA66C-60C2-4D7A-95D9-5BA4A7ED5445}" destId="{29D1E2C8-28A3-4786-89DB-A8D6B2A3D047}" srcOrd="4" destOrd="0" presId="urn:microsoft.com/office/officeart/2018/2/layout/IconVerticalSolidList"/>
    <dgm:cxn modelId="{5CDD83E1-86B4-4813-9925-6475F5FDE7B5}" type="presParOf" srcId="{29D1E2C8-28A3-4786-89DB-A8D6B2A3D047}" destId="{4BBF0772-F0E5-4051-88AA-33B8CCCF4A41}" srcOrd="0" destOrd="0" presId="urn:microsoft.com/office/officeart/2018/2/layout/IconVerticalSolidList"/>
    <dgm:cxn modelId="{9E5CA3E9-EF4A-4931-AA6B-48D586808E89}" type="presParOf" srcId="{29D1E2C8-28A3-4786-89DB-A8D6B2A3D047}" destId="{E459B207-F7CF-4B22-87EE-8481E23AD51C}" srcOrd="1" destOrd="0" presId="urn:microsoft.com/office/officeart/2018/2/layout/IconVerticalSolidList"/>
    <dgm:cxn modelId="{17D01559-4C2C-447C-8A36-2F2C8638C2F5}" type="presParOf" srcId="{29D1E2C8-28A3-4786-89DB-A8D6B2A3D047}" destId="{2ADCCB8D-C4A3-49EA-9D23-5B5792C5A461}" srcOrd="2" destOrd="0" presId="urn:microsoft.com/office/officeart/2018/2/layout/IconVerticalSolidList"/>
    <dgm:cxn modelId="{E28818F4-E03D-409C-907D-1FCFA1EB1D69}" type="presParOf" srcId="{29D1E2C8-28A3-4786-89DB-A8D6B2A3D047}" destId="{5F599DF7-AEA3-4F10-BACA-0ACC394CD196}" srcOrd="3" destOrd="0" presId="urn:microsoft.com/office/officeart/2018/2/layout/IconVerticalSolidList"/>
    <dgm:cxn modelId="{0FBF896A-4E5E-448B-AF8E-E817212D31F0}" type="presParOf" srcId="{29D1E2C8-28A3-4786-89DB-A8D6B2A3D047}" destId="{55F91206-CE6D-411A-A63D-5EFEC7DCE64E}" srcOrd="4" destOrd="0" presId="urn:microsoft.com/office/officeart/2018/2/layout/IconVerticalSolidList"/>
    <dgm:cxn modelId="{C0A3D63B-D11D-4550-9291-DEB435D3D6B6}" type="presParOf" srcId="{09ECA66C-60C2-4D7A-95D9-5BA4A7ED5445}" destId="{E3EA14B4-D162-45BC-A4CB-A58677A01423}" srcOrd="5" destOrd="0" presId="urn:microsoft.com/office/officeart/2018/2/layout/IconVerticalSolidList"/>
    <dgm:cxn modelId="{D758A97B-BA92-4913-8120-A0FADD628434}" type="presParOf" srcId="{09ECA66C-60C2-4D7A-95D9-5BA4A7ED5445}" destId="{C7945D6A-8CBA-4B32-A707-E3435BC6AFBB}" srcOrd="6" destOrd="0" presId="urn:microsoft.com/office/officeart/2018/2/layout/IconVerticalSolidList"/>
    <dgm:cxn modelId="{9A00EC91-664D-431F-826A-67ECD62DF80E}" type="presParOf" srcId="{C7945D6A-8CBA-4B32-A707-E3435BC6AFBB}" destId="{CAFB54B3-E97D-4172-AC17-F8A22719B2C1}" srcOrd="0" destOrd="0" presId="urn:microsoft.com/office/officeart/2018/2/layout/IconVerticalSolidList"/>
    <dgm:cxn modelId="{0622FA0B-45E1-412F-BBF2-D08B638B15AA}" type="presParOf" srcId="{C7945D6A-8CBA-4B32-A707-E3435BC6AFBB}" destId="{BF2332B6-F77E-4C8E-96EC-68BE171C0900}" srcOrd="1" destOrd="0" presId="urn:microsoft.com/office/officeart/2018/2/layout/IconVerticalSolidList"/>
    <dgm:cxn modelId="{00B3DCB3-83A5-4FAF-B7FC-E450CB4E2855}" type="presParOf" srcId="{C7945D6A-8CBA-4B32-A707-E3435BC6AFBB}" destId="{D4C0AC23-F9B0-479B-9CC8-BE873BF6A626}" srcOrd="2" destOrd="0" presId="urn:microsoft.com/office/officeart/2018/2/layout/IconVerticalSolidList"/>
    <dgm:cxn modelId="{014BF6C8-BD83-4CE8-82C7-5F1584400A4C}" type="presParOf" srcId="{C7945D6A-8CBA-4B32-A707-E3435BC6AFBB}" destId="{67CDE9C5-72BB-45AF-BB9A-E4D7EBF15D1D}" srcOrd="3" destOrd="0" presId="urn:microsoft.com/office/officeart/2018/2/layout/IconVerticalSolidList"/>
    <dgm:cxn modelId="{FD038440-F6BB-46A2-9128-F959A4981181}" type="presParOf" srcId="{C7945D6A-8CBA-4B32-A707-E3435BC6AFBB}" destId="{66B791E9-7097-4F20-B1FF-B773BA3D3C4A}"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1D97C1-0C52-4DE0-BCF5-1CDFE5128D1E}" type="doc">
      <dgm:prSet loTypeId="urn:microsoft.com/office/officeart/2018/2/layout/IconVerticalSolidList" loCatId="icon" qsTypeId="urn:microsoft.com/office/officeart/2005/8/quickstyle/simple1" qsCatId="simple" csTypeId="urn:microsoft.com/office/officeart/2005/8/colors/accent6_5" csCatId="accent6" phldr="1"/>
      <dgm:spPr/>
      <dgm:t>
        <a:bodyPr/>
        <a:lstStyle/>
        <a:p>
          <a:endParaRPr lang="en-US"/>
        </a:p>
      </dgm:t>
    </dgm:pt>
    <dgm:pt modelId="{7858206F-51E3-459C-A4CE-E6B8AD6A2306}">
      <dgm:prSet/>
      <dgm:spPr/>
      <dgm:t>
        <a:bodyPr/>
        <a:lstStyle/>
        <a:p>
          <a:pPr>
            <a:lnSpc>
              <a:spcPct val="100000"/>
            </a:lnSpc>
          </a:pPr>
          <a:r>
            <a:rPr lang="en-US"/>
            <a:t>FDEP’s </a:t>
          </a:r>
          <a:r>
            <a:rPr lang="en-US">
              <a:hlinkClick xmlns:r="http://schemas.openxmlformats.org/officeDocument/2006/relationships" r:id="rId1"/>
            </a:rPr>
            <a:t>Comprehensive Statewide Flood Vulnerability and Sea Level Rise Data Set</a:t>
          </a:r>
          <a:endParaRPr lang="en-US"/>
        </a:p>
      </dgm:t>
    </dgm:pt>
    <dgm:pt modelId="{47243685-7AA7-4B44-AB57-9E083BEBA560}" type="parTrans" cxnId="{0AC11670-4531-4B24-9DCB-E95CA225B1BD}">
      <dgm:prSet/>
      <dgm:spPr/>
      <dgm:t>
        <a:bodyPr/>
        <a:lstStyle/>
        <a:p>
          <a:endParaRPr lang="en-US"/>
        </a:p>
      </dgm:t>
    </dgm:pt>
    <dgm:pt modelId="{B543C83C-6896-415B-B7BA-1604ECCE2C83}" type="sibTrans" cxnId="{0AC11670-4531-4B24-9DCB-E95CA225B1BD}">
      <dgm:prSet/>
      <dgm:spPr/>
      <dgm:t>
        <a:bodyPr/>
        <a:lstStyle/>
        <a:p>
          <a:endParaRPr lang="en-US"/>
        </a:p>
      </dgm:t>
    </dgm:pt>
    <dgm:pt modelId="{679C61A1-8C57-4F5F-8DD5-1BC788E2F875}">
      <dgm:prSet/>
      <dgm:spPr/>
      <dgm:t>
        <a:bodyPr/>
        <a:lstStyle/>
        <a:p>
          <a:pPr>
            <a:lnSpc>
              <a:spcPct val="100000"/>
            </a:lnSpc>
          </a:pPr>
          <a:r>
            <a:rPr lang="en-US"/>
            <a:t>Florida Commerce </a:t>
          </a:r>
          <a:r>
            <a:rPr lang="en-US">
              <a:hlinkClick xmlns:r="http://schemas.openxmlformats.org/officeDocument/2006/relationships" r:id="rId2"/>
            </a:rPr>
            <a:t>Community Planning: Adaptation Planning Guidance </a:t>
          </a:r>
          <a:endParaRPr lang="en-US"/>
        </a:p>
      </dgm:t>
    </dgm:pt>
    <dgm:pt modelId="{B8AEE48A-1E80-40F7-9109-B478E2D4B967}" type="parTrans" cxnId="{95C67199-FE40-492D-9C15-52DD28EE0700}">
      <dgm:prSet/>
      <dgm:spPr/>
      <dgm:t>
        <a:bodyPr/>
        <a:lstStyle/>
        <a:p>
          <a:endParaRPr lang="en-US"/>
        </a:p>
      </dgm:t>
    </dgm:pt>
    <dgm:pt modelId="{373F6B1D-ACC4-4B52-AB96-2EA29BDDCF33}" type="sibTrans" cxnId="{95C67199-FE40-492D-9C15-52DD28EE0700}">
      <dgm:prSet/>
      <dgm:spPr/>
      <dgm:t>
        <a:bodyPr/>
        <a:lstStyle/>
        <a:p>
          <a:endParaRPr lang="en-US"/>
        </a:p>
      </dgm:t>
    </dgm:pt>
    <dgm:pt modelId="{9E650A6C-867D-486F-B10D-8056FEF047B0}">
      <dgm:prSet/>
      <dgm:spPr/>
      <dgm:t>
        <a:bodyPr/>
        <a:lstStyle/>
        <a:p>
          <a:pPr>
            <a:lnSpc>
              <a:spcPct val="100000"/>
            </a:lnSpc>
          </a:pPr>
          <a:r>
            <a:rPr lang="en-US" b="0" i="0"/>
            <a:t>This data set contains information on, but not limited to, critical and regionally significant assets (i.e., transportation, critical infrastructure and emergency facilities), topographical data (i.e., digital elevation models and survey data), and flood scenario data (i.e., precipitation, sea level rise, land use and groundwater elevation data).</a:t>
          </a:r>
          <a:endParaRPr lang="en-US"/>
        </a:p>
      </dgm:t>
    </dgm:pt>
    <dgm:pt modelId="{B009C9F1-D2A4-43FB-A6B4-F7A189A59A3D}" type="parTrans" cxnId="{506B4DDA-37C5-42DB-B121-D38A204DE0FC}">
      <dgm:prSet/>
      <dgm:spPr/>
      <dgm:t>
        <a:bodyPr/>
        <a:lstStyle/>
        <a:p>
          <a:endParaRPr lang="en-US"/>
        </a:p>
      </dgm:t>
    </dgm:pt>
    <dgm:pt modelId="{B5B86162-48DC-4937-B304-2A4A79B13881}" type="sibTrans" cxnId="{506B4DDA-37C5-42DB-B121-D38A204DE0FC}">
      <dgm:prSet/>
      <dgm:spPr/>
      <dgm:t>
        <a:bodyPr/>
        <a:lstStyle/>
        <a:p>
          <a:endParaRPr lang="en-US"/>
        </a:p>
      </dgm:t>
    </dgm:pt>
    <dgm:pt modelId="{12138D4A-7323-4A24-AD3E-99FF90EFF7C6}">
      <dgm:prSet/>
      <dgm:spPr/>
      <dgm:t>
        <a:bodyPr/>
        <a:lstStyle/>
        <a:p>
          <a:pPr>
            <a:lnSpc>
              <a:spcPct val="100000"/>
            </a:lnSpc>
          </a:pPr>
          <a:r>
            <a:rPr lang="en-US" b="0" i="0"/>
            <a:t>The Florida Department of Commerce led the Community Resiliency Initiative, to provide technical assistance to coastal communities interested in pursuing innovative planning and development strategies that ensure their long-term vitality while addressing current and future coastal flooding risks. </a:t>
          </a:r>
          <a:endParaRPr lang="en-US"/>
        </a:p>
      </dgm:t>
    </dgm:pt>
    <dgm:pt modelId="{34DB4031-DAC8-4F10-AEFC-FEF35B618D24}" type="parTrans" cxnId="{9ADC1AD6-E4B9-4D4C-8D0C-00C0BAE2FDD6}">
      <dgm:prSet/>
      <dgm:spPr/>
      <dgm:t>
        <a:bodyPr/>
        <a:lstStyle/>
        <a:p>
          <a:endParaRPr lang="en-US"/>
        </a:p>
      </dgm:t>
    </dgm:pt>
    <dgm:pt modelId="{F413B00D-6626-4188-9423-25168497BB94}" type="sibTrans" cxnId="{9ADC1AD6-E4B9-4D4C-8D0C-00C0BAE2FDD6}">
      <dgm:prSet/>
      <dgm:spPr/>
      <dgm:t>
        <a:bodyPr/>
        <a:lstStyle/>
        <a:p>
          <a:endParaRPr lang="en-US"/>
        </a:p>
      </dgm:t>
    </dgm:pt>
    <dgm:pt modelId="{9FC4134A-1DE1-4B4C-9257-2A5E5BBE0184}">
      <dgm:prSet/>
      <dgm:spPr/>
      <dgm:t>
        <a:bodyPr/>
        <a:lstStyle/>
        <a:p>
          <a:pPr>
            <a:lnSpc>
              <a:spcPct val="100000"/>
            </a:lnSpc>
          </a:pPr>
          <a:r>
            <a:rPr lang="en-US">
              <a:solidFill>
                <a:schemeClr val="tx1"/>
              </a:solidFill>
            </a:rPr>
            <a:t>FDEP’s </a:t>
          </a:r>
          <a:r>
            <a:rPr lang="en-US">
              <a:solidFill>
                <a:schemeClr val="tx1"/>
              </a:solidFill>
              <a:hlinkClick xmlns:r="http://schemas.openxmlformats.org/officeDocument/2006/relationships" r:id="rId3"/>
            </a:rPr>
            <a:t>Green Stormwater Infrastructure </a:t>
          </a:r>
          <a:endParaRPr lang="en-US">
            <a:solidFill>
              <a:schemeClr val="tx1"/>
            </a:solidFill>
          </a:endParaRPr>
        </a:p>
      </dgm:t>
    </dgm:pt>
    <dgm:pt modelId="{8284956D-DCF8-4B72-A6AB-A9974BA0DAE3}" type="parTrans" cxnId="{0784B935-E082-481F-8579-4561104C7091}">
      <dgm:prSet/>
      <dgm:spPr/>
      <dgm:t>
        <a:bodyPr/>
        <a:lstStyle/>
        <a:p>
          <a:endParaRPr lang="en-US"/>
        </a:p>
      </dgm:t>
    </dgm:pt>
    <dgm:pt modelId="{BFCFDF10-D360-4B97-89DD-A8476CF33DFB}" type="sibTrans" cxnId="{0784B935-E082-481F-8579-4561104C7091}">
      <dgm:prSet/>
      <dgm:spPr/>
      <dgm:t>
        <a:bodyPr/>
        <a:lstStyle/>
        <a:p>
          <a:endParaRPr lang="en-US"/>
        </a:p>
      </dgm:t>
    </dgm:pt>
    <dgm:pt modelId="{7FF816B1-042D-409E-9A94-BA18FC98FBA1}">
      <dgm:prSet/>
      <dgm:spPr/>
      <dgm:t>
        <a:bodyPr/>
        <a:lstStyle/>
        <a:p>
          <a:pPr>
            <a:lnSpc>
              <a:spcPct val="100000"/>
            </a:lnSpc>
          </a:pPr>
          <a:r>
            <a:rPr lang="en-US"/>
            <a:t>The Florida Department of Environmental Protection led the Green Stormwater Infrastructure Initiative, to promote GSI projects aimed at controlling pollution, preventing severe flood impacts, and beautifying the community. </a:t>
          </a:r>
        </a:p>
      </dgm:t>
    </dgm:pt>
    <dgm:pt modelId="{3F9F78D5-AA19-4CA1-8009-08E419761380}" type="parTrans" cxnId="{BC712AC5-5360-4B2F-8102-93459A661244}">
      <dgm:prSet/>
      <dgm:spPr/>
      <dgm:t>
        <a:bodyPr/>
        <a:lstStyle/>
        <a:p>
          <a:endParaRPr lang="en-US"/>
        </a:p>
      </dgm:t>
    </dgm:pt>
    <dgm:pt modelId="{41EC0BD6-FB44-44B7-9563-17E1FA53B413}" type="sibTrans" cxnId="{BC712AC5-5360-4B2F-8102-93459A661244}">
      <dgm:prSet/>
      <dgm:spPr/>
      <dgm:t>
        <a:bodyPr/>
        <a:lstStyle/>
        <a:p>
          <a:endParaRPr lang="en-US"/>
        </a:p>
      </dgm:t>
    </dgm:pt>
    <dgm:pt modelId="{0EBB73F4-A3A8-4539-94FB-AF34F849209A}">
      <dgm:prSet/>
      <dgm:spPr/>
      <dgm:t>
        <a:bodyPr/>
        <a:lstStyle/>
        <a:p>
          <a:pPr>
            <a:lnSpc>
              <a:spcPct val="100000"/>
            </a:lnSpc>
          </a:pPr>
          <a:r>
            <a:rPr lang="en-US">
              <a:solidFill>
                <a:schemeClr val="tx1"/>
              </a:solidFill>
            </a:rPr>
            <a:t>FDEP’s </a:t>
          </a:r>
          <a:r>
            <a:rPr lang="en-US">
              <a:solidFill>
                <a:schemeClr val="tx1"/>
              </a:solidFill>
              <a:hlinkClick xmlns:r="http://schemas.openxmlformats.org/officeDocument/2006/relationships" r:id="rId4"/>
            </a:rPr>
            <a:t>Living Shoreline Database</a:t>
          </a:r>
          <a:endParaRPr lang="en-US"/>
        </a:p>
      </dgm:t>
    </dgm:pt>
    <dgm:pt modelId="{36180620-F300-4F86-97AF-57AB9CACE571}" type="parTrans" cxnId="{D576A31B-CDD2-4A4D-B6F3-99DD33BB5BC7}">
      <dgm:prSet/>
      <dgm:spPr/>
      <dgm:t>
        <a:bodyPr/>
        <a:lstStyle/>
        <a:p>
          <a:endParaRPr lang="en-US"/>
        </a:p>
      </dgm:t>
    </dgm:pt>
    <dgm:pt modelId="{6AD5A6D1-F132-49B7-9800-CC1D5481AABE}" type="sibTrans" cxnId="{D576A31B-CDD2-4A4D-B6F3-99DD33BB5BC7}">
      <dgm:prSet/>
      <dgm:spPr/>
      <dgm:t>
        <a:bodyPr/>
        <a:lstStyle/>
        <a:p>
          <a:endParaRPr lang="en-US"/>
        </a:p>
      </dgm:t>
    </dgm:pt>
    <dgm:pt modelId="{19260161-3239-40ED-8725-3E92AB4CA473}">
      <dgm:prSet/>
      <dgm:spPr/>
      <dgm:t>
        <a:bodyPr/>
        <a:lstStyle/>
        <a:p>
          <a:pPr>
            <a:lnSpc>
              <a:spcPct val="100000"/>
            </a:lnSpc>
          </a:pPr>
          <a:r>
            <a:rPr lang="en-US" b="0" i="0"/>
            <a:t>FDEP collaborated on a Living Shoreline Database that includes permit information on public living shoreline projects throughout Florida.</a:t>
          </a:r>
          <a:endParaRPr lang="en-US"/>
        </a:p>
      </dgm:t>
    </dgm:pt>
    <dgm:pt modelId="{5B8660AD-9A64-4D58-A0A6-E0B94A583434}" type="parTrans" cxnId="{C2BE3114-AD7A-4F1B-B1CA-2EC36E1C1169}">
      <dgm:prSet/>
      <dgm:spPr/>
      <dgm:t>
        <a:bodyPr/>
        <a:lstStyle/>
        <a:p>
          <a:endParaRPr lang="en-US"/>
        </a:p>
      </dgm:t>
    </dgm:pt>
    <dgm:pt modelId="{E71B0036-C220-48B6-8643-DA526DED995B}" type="sibTrans" cxnId="{C2BE3114-AD7A-4F1B-B1CA-2EC36E1C1169}">
      <dgm:prSet/>
      <dgm:spPr/>
      <dgm:t>
        <a:bodyPr/>
        <a:lstStyle/>
        <a:p>
          <a:endParaRPr lang="en-US"/>
        </a:p>
      </dgm:t>
    </dgm:pt>
    <dgm:pt modelId="{09ECA66C-60C2-4D7A-95D9-5BA4A7ED5445}" type="pres">
      <dgm:prSet presAssocID="{BA1D97C1-0C52-4DE0-BCF5-1CDFE5128D1E}" presName="root" presStyleCnt="0">
        <dgm:presLayoutVars>
          <dgm:dir/>
          <dgm:resizeHandles val="exact"/>
        </dgm:presLayoutVars>
      </dgm:prSet>
      <dgm:spPr/>
    </dgm:pt>
    <dgm:pt modelId="{CB59D952-9488-45C7-BB2E-BBA526C5EA94}" type="pres">
      <dgm:prSet presAssocID="{7858206F-51E3-459C-A4CE-E6B8AD6A2306}" presName="compNode" presStyleCnt="0"/>
      <dgm:spPr/>
    </dgm:pt>
    <dgm:pt modelId="{6001458F-A852-47A1-9A91-83DA4C2244F6}" type="pres">
      <dgm:prSet presAssocID="{7858206F-51E3-459C-A4CE-E6B8AD6A2306}" presName="bgRect" presStyleLbl="bgShp" presStyleIdx="0" presStyleCnt="4" custLinFactNeighborX="-19670" custLinFactNeighborY="-21169"/>
      <dgm:spPr/>
    </dgm:pt>
    <dgm:pt modelId="{C09A99AB-C9CF-49A8-B55F-D9D76B160E44}" type="pres">
      <dgm:prSet presAssocID="{7858206F-51E3-459C-A4CE-E6B8AD6A2306}" presName="iconRect" presStyleLbl="node1" presStyleIdx="0" presStyleCnt="4"/>
      <dgm:spPr>
        <a:prstGeom prst="rect">
          <a:avLst/>
        </a:prstGeom>
        <a:blipFill>
          <a:blip xmlns:r="http://schemas.openxmlformats.org/officeDocument/2006/relationships" r:embed="rId5"/>
          <a:srcRect/>
          <a:stretch>
            <a:fillRect/>
          </a:stretch>
        </a:blipFill>
        <a:ln>
          <a:noFill/>
        </a:ln>
      </dgm:spPr>
    </dgm:pt>
    <dgm:pt modelId="{FAC95380-DAC2-469B-9495-2B2BA5E5398E}" type="pres">
      <dgm:prSet presAssocID="{7858206F-51E3-459C-A4CE-E6B8AD6A2306}" presName="spaceRect" presStyleCnt="0"/>
      <dgm:spPr/>
    </dgm:pt>
    <dgm:pt modelId="{B06DE18C-337C-4BBF-848E-2E6324D0B4D7}" type="pres">
      <dgm:prSet presAssocID="{7858206F-51E3-459C-A4CE-E6B8AD6A2306}" presName="parTx" presStyleLbl="revTx" presStyleIdx="0" presStyleCnt="8">
        <dgm:presLayoutVars>
          <dgm:chMax val="0"/>
          <dgm:chPref val="0"/>
        </dgm:presLayoutVars>
      </dgm:prSet>
      <dgm:spPr/>
    </dgm:pt>
    <dgm:pt modelId="{9D4FCBEE-556D-4A62-8D32-E234ABFB24CB}" type="pres">
      <dgm:prSet presAssocID="{7858206F-51E3-459C-A4CE-E6B8AD6A2306}" presName="desTx" presStyleLbl="revTx" presStyleIdx="1" presStyleCnt="8">
        <dgm:presLayoutVars/>
      </dgm:prSet>
      <dgm:spPr/>
    </dgm:pt>
    <dgm:pt modelId="{A9507601-14C8-4A1B-B26B-669D95DED6CC}" type="pres">
      <dgm:prSet presAssocID="{B543C83C-6896-415B-B7BA-1604ECCE2C83}" presName="sibTrans" presStyleCnt="0"/>
      <dgm:spPr/>
    </dgm:pt>
    <dgm:pt modelId="{413226A1-5B1D-48C4-94F5-AB997613C081}" type="pres">
      <dgm:prSet presAssocID="{679C61A1-8C57-4F5F-8DD5-1BC788E2F875}" presName="compNode" presStyleCnt="0"/>
      <dgm:spPr/>
    </dgm:pt>
    <dgm:pt modelId="{345F60EC-0A3E-48CA-BF3F-4BEE50309F75}" type="pres">
      <dgm:prSet presAssocID="{679C61A1-8C57-4F5F-8DD5-1BC788E2F875}" presName="bgRect" presStyleLbl="bgShp" presStyleIdx="1" presStyleCnt="4"/>
      <dgm:spPr/>
    </dgm:pt>
    <dgm:pt modelId="{74818744-5961-4F23-A4F1-A274579B3042}" type="pres">
      <dgm:prSet presAssocID="{679C61A1-8C57-4F5F-8DD5-1BC788E2F875}" presName="iconRect" presStyleLbl="node1" presStyleIdx="1" presStyleCnt="4" custLinFactNeighborX="3793" custLinFactNeighborY="2264"/>
      <dgm:spPr>
        <a:blipFill>
          <a:blip xmlns:r="http://schemas.openxmlformats.org/officeDocument/2006/relationships" r:embed="rId6">
            <a:extLst>
              <a:ext uri="{28A0092B-C50C-407E-A947-70E740481C1C}">
                <a14:useLocalDpi xmlns:a14="http://schemas.microsoft.com/office/drawing/2010/main" val="0"/>
              </a:ext>
            </a:extLst>
          </a:blip>
          <a:srcRect/>
          <a:stretch>
            <a:fillRect l="-45000" r="-45000"/>
          </a:stretch>
        </a:blipFill>
        <a:ln>
          <a:noFill/>
        </a:ln>
      </dgm:spPr>
    </dgm:pt>
    <dgm:pt modelId="{9CBE6190-595F-47BB-BBF5-8A82ECBBEE84}" type="pres">
      <dgm:prSet presAssocID="{679C61A1-8C57-4F5F-8DD5-1BC788E2F875}" presName="spaceRect" presStyleCnt="0"/>
      <dgm:spPr/>
    </dgm:pt>
    <dgm:pt modelId="{7E7191FE-6B19-44B6-B4EF-374DC94CAA37}" type="pres">
      <dgm:prSet presAssocID="{679C61A1-8C57-4F5F-8DD5-1BC788E2F875}" presName="parTx" presStyleLbl="revTx" presStyleIdx="2" presStyleCnt="8">
        <dgm:presLayoutVars>
          <dgm:chMax val="0"/>
          <dgm:chPref val="0"/>
        </dgm:presLayoutVars>
      </dgm:prSet>
      <dgm:spPr/>
    </dgm:pt>
    <dgm:pt modelId="{D9C7EBF1-BE52-4D78-B701-673C59210E9F}" type="pres">
      <dgm:prSet presAssocID="{679C61A1-8C57-4F5F-8DD5-1BC788E2F875}" presName="desTx" presStyleLbl="revTx" presStyleIdx="3" presStyleCnt="8">
        <dgm:presLayoutVars/>
      </dgm:prSet>
      <dgm:spPr/>
    </dgm:pt>
    <dgm:pt modelId="{E4FD788A-8665-4FEF-8F9B-5C498BB8F0FA}" type="pres">
      <dgm:prSet presAssocID="{373F6B1D-ACC4-4B52-AB96-2EA29BDDCF33}" presName="sibTrans" presStyleCnt="0"/>
      <dgm:spPr/>
    </dgm:pt>
    <dgm:pt modelId="{29D1E2C8-28A3-4786-89DB-A8D6B2A3D047}" type="pres">
      <dgm:prSet presAssocID="{9FC4134A-1DE1-4B4C-9257-2A5E5BBE0184}" presName="compNode" presStyleCnt="0"/>
      <dgm:spPr/>
    </dgm:pt>
    <dgm:pt modelId="{4BBF0772-F0E5-4051-88AA-33B8CCCF4A41}" type="pres">
      <dgm:prSet presAssocID="{9FC4134A-1DE1-4B4C-9257-2A5E5BBE0184}" presName="bgRect" presStyleLbl="bgShp" presStyleIdx="2" presStyleCnt="4"/>
      <dgm:spPr/>
    </dgm:pt>
    <dgm:pt modelId="{E459B207-F7CF-4B22-87EE-8481E23AD51C}" type="pres">
      <dgm:prSet presAssocID="{9FC4134A-1DE1-4B4C-9257-2A5E5BBE0184}" presName="iconRect" presStyleLbl="node1" presStyleIdx="2" presStyleCnt="4"/>
      <dgm:spPr>
        <a:blipFill>
          <a:blip xmlns:r="http://schemas.openxmlformats.org/officeDocument/2006/relationships" r:embed="rId5"/>
          <a:srcRect/>
          <a:stretch>
            <a:fillRect/>
          </a:stretch>
        </a:blipFill>
        <a:ln>
          <a:noFill/>
        </a:ln>
      </dgm:spPr>
    </dgm:pt>
    <dgm:pt modelId="{2ADCCB8D-C4A3-49EA-9D23-5B5792C5A461}" type="pres">
      <dgm:prSet presAssocID="{9FC4134A-1DE1-4B4C-9257-2A5E5BBE0184}" presName="spaceRect" presStyleCnt="0"/>
      <dgm:spPr/>
    </dgm:pt>
    <dgm:pt modelId="{5F599DF7-AEA3-4F10-BACA-0ACC394CD196}" type="pres">
      <dgm:prSet presAssocID="{9FC4134A-1DE1-4B4C-9257-2A5E5BBE0184}" presName="parTx" presStyleLbl="revTx" presStyleIdx="4" presStyleCnt="8">
        <dgm:presLayoutVars>
          <dgm:chMax val="0"/>
          <dgm:chPref val="0"/>
        </dgm:presLayoutVars>
      </dgm:prSet>
      <dgm:spPr/>
    </dgm:pt>
    <dgm:pt modelId="{55F91206-CE6D-411A-A63D-5EFEC7DCE64E}" type="pres">
      <dgm:prSet presAssocID="{9FC4134A-1DE1-4B4C-9257-2A5E5BBE0184}" presName="desTx" presStyleLbl="revTx" presStyleIdx="5" presStyleCnt="8">
        <dgm:presLayoutVars/>
      </dgm:prSet>
      <dgm:spPr/>
    </dgm:pt>
    <dgm:pt modelId="{E3EA14B4-D162-45BC-A4CB-A58677A01423}" type="pres">
      <dgm:prSet presAssocID="{BFCFDF10-D360-4B97-89DD-A8476CF33DFB}" presName="sibTrans" presStyleCnt="0"/>
      <dgm:spPr/>
    </dgm:pt>
    <dgm:pt modelId="{C7945D6A-8CBA-4B32-A707-E3435BC6AFBB}" type="pres">
      <dgm:prSet presAssocID="{0EBB73F4-A3A8-4539-94FB-AF34F849209A}" presName="compNode" presStyleCnt="0"/>
      <dgm:spPr/>
    </dgm:pt>
    <dgm:pt modelId="{CAFB54B3-E97D-4172-AC17-F8A22719B2C1}" type="pres">
      <dgm:prSet presAssocID="{0EBB73F4-A3A8-4539-94FB-AF34F849209A}" presName="bgRect" presStyleLbl="bgShp" presStyleIdx="3" presStyleCnt="4"/>
      <dgm:spPr/>
    </dgm:pt>
    <dgm:pt modelId="{BF2332B6-F77E-4C8E-96EC-68BE171C0900}" type="pres">
      <dgm:prSet presAssocID="{0EBB73F4-A3A8-4539-94FB-AF34F849209A}" presName="iconRect" presStyleLbl="node1" presStyleIdx="3" presStyleCnt="4"/>
      <dgm:spPr>
        <a:blipFill>
          <a:blip xmlns:r="http://schemas.openxmlformats.org/officeDocument/2006/relationships" r:embed="rId5"/>
          <a:srcRect/>
          <a:stretch>
            <a:fillRect/>
          </a:stretch>
        </a:blipFill>
        <a:ln>
          <a:noFill/>
        </a:ln>
      </dgm:spPr>
    </dgm:pt>
    <dgm:pt modelId="{D4C0AC23-F9B0-479B-9CC8-BE873BF6A626}" type="pres">
      <dgm:prSet presAssocID="{0EBB73F4-A3A8-4539-94FB-AF34F849209A}" presName="spaceRect" presStyleCnt="0"/>
      <dgm:spPr/>
    </dgm:pt>
    <dgm:pt modelId="{67CDE9C5-72BB-45AF-BB9A-E4D7EBF15D1D}" type="pres">
      <dgm:prSet presAssocID="{0EBB73F4-A3A8-4539-94FB-AF34F849209A}" presName="parTx" presStyleLbl="revTx" presStyleIdx="6" presStyleCnt="8">
        <dgm:presLayoutVars>
          <dgm:chMax val="0"/>
          <dgm:chPref val="0"/>
        </dgm:presLayoutVars>
      </dgm:prSet>
      <dgm:spPr/>
    </dgm:pt>
    <dgm:pt modelId="{66B791E9-7097-4F20-B1FF-B773BA3D3C4A}" type="pres">
      <dgm:prSet presAssocID="{0EBB73F4-A3A8-4539-94FB-AF34F849209A}" presName="desTx" presStyleLbl="revTx" presStyleIdx="7" presStyleCnt="8">
        <dgm:presLayoutVars/>
      </dgm:prSet>
      <dgm:spPr/>
    </dgm:pt>
  </dgm:ptLst>
  <dgm:cxnLst>
    <dgm:cxn modelId="{7ABCFB0F-835E-4268-8C6A-D1E0EBFDAA62}" type="presOf" srcId="{9E650A6C-867D-486F-B10D-8056FEF047B0}" destId="{9D4FCBEE-556D-4A62-8D32-E234ABFB24CB}" srcOrd="0" destOrd="0" presId="urn:microsoft.com/office/officeart/2018/2/layout/IconVerticalSolidList"/>
    <dgm:cxn modelId="{C2BE3114-AD7A-4F1B-B1CA-2EC36E1C1169}" srcId="{0EBB73F4-A3A8-4539-94FB-AF34F849209A}" destId="{19260161-3239-40ED-8725-3E92AB4CA473}" srcOrd="0" destOrd="0" parTransId="{5B8660AD-9A64-4D58-A0A6-E0B94A583434}" sibTransId="{E71B0036-C220-48B6-8643-DA526DED995B}"/>
    <dgm:cxn modelId="{D576A31B-CDD2-4A4D-B6F3-99DD33BB5BC7}" srcId="{BA1D97C1-0C52-4DE0-BCF5-1CDFE5128D1E}" destId="{0EBB73F4-A3A8-4539-94FB-AF34F849209A}" srcOrd="3" destOrd="0" parTransId="{36180620-F300-4F86-97AF-57AB9CACE571}" sibTransId="{6AD5A6D1-F132-49B7-9800-CC1D5481AABE}"/>
    <dgm:cxn modelId="{0784B935-E082-481F-8579-4561104C7091}" srcId="{BA1D97C1-0C52-4DE0-BCF5-1CDFE5128D1E}" destId="{9FC4134A-1DE1-4B4C-9257-2A5E5BBE0184}" srcOrd="2" destOrd="0" parTransId="{8284956D-DCF8-4B72-A6AB-A9974BA0DAE3}" sibTransId="{BFCFDF10-D360-4B97-89DD-A8476CF33DFB}"/>
    <dgm:cxn modelId="{4709933B-2A58-4BE8-9317-0B288DB1D872}" type="presOf" srcId="{19260161-3239-40ED-8725-3E92AB4CA473}" destId="{66B791E9-7097-4F20-B1FF-B773BA3D3C4A}" srcOrd="0" destOrd="0" presId="urn:microsoft.com/office/officeart/2018/2/layout/IconVerticalSolidList"/>
    <dgm:cxn modelId="{8D19F64F-DB2D-4466-81BD-AE95421998DD}" type="presOf" srcId="{7FF816B1-042D-409E-9A94-BA18FC98FBA1}" destId="{55F91206-CE6D-411A-A63D-5EFEC7DCE64E}" srcOrd="0" destOrd="0" presId="urn:microsoft.com/office/officeart/2018/2/layout/IconVerticalSolidList"/>
    <dgm:cxn modelId="{0AC11670-4531-4B24-9DCB-E95CA225B1BD}" srcId="{BA1D97C1-0C52-4DE0-BCF5-1CDFE5128D1E}" destId="{7858206F-51E3-459C-A4CE-E6B8AD6A2306}" srcOrd="0" destOrd="0" parTransId="{47243685-7AA7-4B44-AB57-9E083BEBA560}" sibTransId="{B543C83C-6896-415B-B7BA-1604ECCE2C83}"/>
    <dgm:cxn modelId="{231CD077-265E-4C40-905D-0D4DC21A7760}" type="presOf" srcId="{BA1D97C1-0C52-4DE0-BCF5-1CDFE5128D1E}" destId="{09ECA66C-60C2-4D7A-95D9-5BA4A7ED5445}" srcOrd="0" destOrd="0" presId="urn:microsoft.com/office/officeart/2018/2/layout/IconVerticalSolidList"/>
    <dgm:cxn modelId="{B8983F7C-425E-4EF6-AE3F-5E1B914AC04F}" type="presOf" srcId="{9FC4134A-1DE1-4B4C-9257-2A5E5BBE0184}" destId="{5F599DF7-AEA3-4F10-BACA-0ACC394CD196}" srcOrd="0" destOrd="0" presId="urn:microsoft.com/office/officeart/2018/2/layout/IconVerticalSolidList"/>
    <dgm:cxn modelId="{95C67199-FE40-492D-9C15-52DD28EE0700}" srcId="{BA1D97C1-0C52-4DE0-BCF5-1CDFE5128D1E}" destId="{679C61A1-8C57-4F5F-8DD5-1BC788E2F875}" srcOrd="1" destOrd="0" parTransId="{B8AEE48A-1E80-40F7-9109-B478E2D4B967}" sibTransId="{373F6B1D-ACC4-4B52-AB96-2EA29BDDCF33}"/>
    <dgm:cxn modelId="{1AD9ADB7-9420-478F-A540-E866DD18A1DF}" type="presOf" srcId="{12138D4A-7323-4A24-AD3E-99FF90EFF7C6}" destId="{D9C7EBF1-BE52-4D78-B701-673C59210E9F}" srcOrd="0" destOrd="0" presId="urn:microsoft.com/office/officeart/2018/2/layout/IconVerticalSolidList"/>
    <dgm:cxn modelId="{BC712AC5-5360-4B2F-8102-93459A661244}" srcId="{9FC4134A-1DE1-4B4C-9257-2A5E5BBE0184}" destId="{7FF816B1-042D-409E-9A94-BA18FC98FBA1}" srcOrd="0" destOrd="0" parTransId="{3F9F78D5-AA19-4CA1-8009-08E419761380}" sibTransId="{41EC0BD6-FB44-44B7-9563-17E1FA53B413}"/>
    <dgm:cxn modelId="{613A55D4-C71E-4B76-B71D-6E77837F4108}" type="presOf" srcId="{0EBB73F4-A3A8-4539-94FB-AF34F849209A}" destId="{67CDE9C5-72BB-45AF-BB9A-E4D7EBF15D1D}" srcOrd="0" destOrd="0" presId="urn:microsoft.com/office/officeart/2018/2/layout/IconVerticalSolidList"/>
    <dgm:cxn modelId="{9ADC1AD6-E4B9-4D4C-8D0C-00C0BAE2FDD6}" srcId="{679C61A1-8C57-4F5F-8DD5-1BC788E2F875}" destId="{12138D4A-7323-4A24-AD3E-99FF90EFF7C6}" srcOrd="0" destOrd="0" parTransId="{34DB4031-DAC8-4F10-AEFC-FEF35B618D24}" sibTransId="{F413B00D-6626-4188-9423-25168497BB94}"/>
    <dgm:cxn modelId="{7D9125D9-89BE-4AA3-A109-B1384516000E}" type="presOf" srcId="{679C61A1-8C57-4F5F-8DD5-1BC788E2F875}" destId="{7E7191FE-6B19-44B6-B4EF-374DC94CAA37}" srcOrd="0" destOrd="0" presId="urn:microsoft.com/office/officeart/2018/2/layout/IconVerticalSolidList"/>
    <dgm:cxn modelId="{506B4DDA-37C5-42DB-B121-D38A204DE0FC}" srcId="{7858206F-51E3-459C-A4CE-E6B8AD6A2306}" destId="{9E650A6C-867D-486F-B10D-8056FEF047B0}" srcOrd="0" destOrd="0" parTransId="{B009C9F1-D2A4-43FB-A6B4-F7A189A59A3D}" sibTransId="{B5B86162-48DC-4937-B304-2A4A79B13881}"/>
    <dgm:cxn modelId="{5E47B2E8-0372-4D12-B4DF-8F7E5ACCC843}" type="presOf" srcId="{7858206F-51E3-459C-A4CE-E6B8AD6A2306}" destId="{B06DE18C-337C-4BBF-848E-2E6324D0B4D7}" srcOrd="0" destOrd="0" presId="urn:microsoft.com/office/officeart/2018/2/layout/IconVerticalSolidList"/>
    <dgm:cxn modelId="{E0090B36-449D-4512-BB99-CFD729AB9CA3}" type="presParOf" srcId="{09ECA66C-60C2-4D7A-95D9-5BA4A7ED5445}" destId="{CB59D952-9488-45C7-BB2E-BBA526C5EA94}" srcOrd="0" destOrd="0" presId="urn:microsoft.com/office/officeart/2018/2/layout/IconVerticalSolidList"/>
    <dgm:cxn modelId="{44930644-AF6A-4EC7-8206-5BFE6EC9B2FE}" type="presParOf" srcId="{CB59D952-9488-45C7-BB2E-BBA526C5EA94}" destId="{6001458F-A852-47A1-9A91-83DA4C2244F6}" srcOrd="0" destOrd="0" presId="urn:microsoft.com/office/officeart/2018/2/layout/IconVerticalSolidList"/>
    <dgm:cxn modelId="{D0258C6B-2607-4886-8EFF-31461973CE08}" type="presParOf" srcId="{CB59D952-9488-45C7-BB2E-BBA526C5EA94}" destId="{C09A99AB-C9CF-49A8-B55F-D9D76B160E44}" srcOrd="1" destOrd="0" presId="urn:microsoft.com/office/officeart/2018/2/layout/IconVerticalSolidList"/>
    <dgm:cxn modelId="{6CC677F4-9C9D-497E-8143-648520DEFC01}" type="presParOf" srcId="{CB59D952-9488-45C7-BB2E-BBA526C5EA94}" destId="{FAC95380-DAC2-469B-9495-2B2BA5E5398E}" srcOrd="2" destOrd="0" presId="urn:microsoft.com/office/officeart/2018/2/layout/IconVerticalSolidList"/>
    <dgm:cxn modelId="{A88B8E04-9382-43CA-87DE-3DE124450E49}" type="presParOf" srcId="{CB59D952-9488-45C7-BB2E-BBA526C5EA94}" destId="{B06DE18C-337C-4BBF-848E-2E6324D0B4D7}" srcOrd="3" destOrd="0" presId="urn:microsoft.com/office/officeart/2018/2/layout/IconVerticalSolidList"/>
    <dgm:cxn modelId="{C0B0D9DB-E81A-45DF-97D9-E618B761D0FF}" type="presParOf" srcId="{CB59D952-9488-45C7-BB2E-BBA526C5EA94}" destId="{9D4FCBEE-556D-4A62-8D32-E234ABFB24CB}" srcOrd="4" destOrd="0" presId="urn:microsoft.com/office/officeart/2018/2/layout/IconVerticalSolidList"/>
    <dgm:cxn modelId="{B5D5678F-80BD-414B-87BC-25C0B0FE76B0}" type="presParOf" srcId="{09ECA66C-60C2-4D7A-95D9-5BA4A7ED5445}" destId="{A9507601-14C8-4A1B-B26B-669D95DED6CC}" srcOrd="1" destOrd="0" presId="urn:microsoft.com/office/officeart/2018/2/layout/IconVerticalSolidList"/>
    <dgm:cxn modelId="{15A48042-3377-4398-ACD0-2AF7137D617E}" type="presParOf" srcId="{09ECA66C-60C2-4D7A-95D9-5BA4A7ED5445}" destId="{413226A1-5B1D-48C4-94F5-AB997613C081}" srcOrd="2" destOrd="0" presId="urn:microsoft.com/office/officeart/2018/2/layout/IconVerticalSolidList"/>
    <dgm:cxn modelId="{A19A7B21-72AC-4339-BFF5-79BACB058F2C}" type="presParOf" srcId="{413226A1-5B1D-48C4-94F5-AB997613C081}" destId="{345F60EC-0A3E-48CA-BF3F-4BEE50309F75}" srcOrd="0" destOrd="0" presId="urn:microsoft.com/office/officeart/2018/2/layout/IconVerticalSolidList"/>
    <dgm:cxn modelId="{E35DBBFB-EFDA-46F3-94A2-1A595D216AD5}" type="presParOf" srcId="{413226A1-5B1D-48C4-94F5-AB997613C081}" destId="{74818744-5961-4F23-A4F1-A274579B3042}" srcOrd="1" destOrd="0" presId="urn:microsoft.com/office/officeart/2018/2/layout/IconVerticalSolidList"/>
    <dgm:cxn modelId="{76323A5A-AC19-4505-95BA-1BA25994A297}" type="presParOf" srcId="{413226A1-5B1D-48C4-94F5-AB997613C081}" destId="{9CBE6190-595F-47BB-BBF5-8A82ECBBEE84}" srcOrd="2" destOrd="0" presId="urn:microsoft.com/office/officeart/2018/2/layout/IconVerticalSolidList"/>
    <dgm:cxn modelId="{C0D3AC3B-46DD-4DB5-B65D-490176CEA89C}" type="presParOf" srcId="{413226A1-5B1D-48C4-94F5-AB997613C081}" destId="{7E7191FE-6B19-44B6-B4EF-374DC94CAA37}" srcOrd="3" destOrd="0" presId="urn:microsoft.com/office/officeart/2018/2/layout/IconVerticalSolidList"/>
    <dgm:cxn modelId="{75EBAA24-A6C1-4AD4-9CD1-593FDD69C702}" type="presParOf" srcId="{413226A1-5B1D-48C4-94F5-AB997613C081}" destId="{D9C7EBF1-BE52-4D78-B701-673C59210E9F}" srcOrd="4" destOrd="0" presId="urn:microsoft.com/office/officeart/2018/2/layout/IconVerticalSolidList"/>
    <dgm:cxn modelId="{F786548D-10B3-4BA7-8DB7-1A5F4772D7F4}" type="presParOf" srcId="{09ECA66C-60C2-4D7A-95D9-5BA4A7ED5445}" destId="{E4FD788A-8665-4FEF-8F9B-5C498BB8F0FA}" srcOrd="3" destOrd="0" presId="urn:microsoft.com/office/officeart/2018/2/layout/IconVerticalSolidList"/>
    <dgm:cxn modelId="{AF313527-FF1F-478E-B1BD-ECB00D5D224F}" type="presParOf" srcId="{09ECA66C-60C2-4D7A-95D9-5BA4A7ED5445}" destId="{29D1E2C8-28A3-4786-89DB-A8D6B2A3D047}" srcOrd="4" destOrd="0" presId="urn:microsoft.com/office/officeart/2018/2/layout/IconVerticalSolidList"/>
    <dgm:cxn modelId="{5CDD83E1-86B4-4813-9925-6475F5FDE7B5}" type="presParOf" srcId="{29D1E2C8-28A3-4786-89DB-A8D6B2A3D047}" destId="{4BBF0772-F0E5-4051-88AA-33B8CCCF4A41}" srcOrd="0" destOrd="0" presId="urn:microsoft.com/office/officeart/2018/2/layout/IconVerticalSolidList"/>
    <dgm:cxn modelId="{9E5CA3E9-EF4A-4931-AA6B-48D586808E89}" type="presParOf" srcId="{29D1E2C8-28A3-4786-89DB-A8D6B2A3D047}" destId="{E459B207-F7CF-4B22-87EE-8481E23AD51C}" srcOrd="1" destOrd="0" presId="urn:microsoft.com/office/officeart/2018/2/layout/IconVerticalSolidList"/>
    <dgm:cxn modelId="{17D01559-4C2C-447C-8A36-2F2C8638C2F5}" type="presParOf" srcId="{29D1E2C8-28A3-4786-89DB-A8D6B2A3D047}" destId="{2ADCCB8D-C4A3-49EA-9D23-5B5792C5A461}" srcOrd="2" destOrd="0" presId="urn:microsoft.com/office/officeart/2018/2/layout/IconVerticalSolidList"/>
    <dgm:cxn modelId="{E28818F4-E03D-409C-907D-1FCFA1EB1D69}" type="presParOf" srcId="{29D1E2C8-28A3-4786-89DB-A8D6B2A3D047}" destId="{5F599DF7-AEA3-4F10-BACA-0ACC394CD196}" srcOrd="3" destOrd="0" presId="urn:microsoft.com/office/officeart/2018/2/layout/IconVerticalSolidList"/>
    <dgm:cxn modelId="{0FBF896A-4E5E-448B-AF8E-E817212D31F0}" type="presParOf" srcId="{29D1E2C8-28A3-4786-89DB-A8D6B2A3D047}" destId="{55F91206-CE6D-411A-A63D-5EFEC7DCE64E}" srcOrd="4" destOrd="0" presId="urn:microsoft.com/office/officeart/2018/2/layout/IconVerticalSolidList"/>
    <dgm:cxn modelId="{C0A3D63B-D11D-4550-9291-DEB435D3D6B6}" type="presParOf" srcId="{09ECA66C-60C2-4D7A-95D9-5BA4A7ED5445}" destId="{E3EA14B4-D162-45BC-A4CB-A58677A01423}" srcOrd="5" destOrd="0" presId="urn:microsoft.com/office/officeart/2018/2/layout/IconVerticalSolidList"/>
    <dgm:cxn modelId="{D758A97B-BA92-4913-8120-A0FADD628434}" type="presParOf" srcId="{09ECA66C-60C2-4D7A-95D9-5BA4A7ED5445}" destId="{C7945D6A-8CBA-4B32-A707-E3435BC6AFBB}" srcOrd="6" destOrd="0" presId="urn:microsoft.com/office/officeart/2018/2/layout/IconVerticalSolidList"/>
    <dgm:cxn modelId="{9A00EC91-664D-431F-826A-67ECD62DF80E}" type="presParOf" srcId="{C7945D6A-8CBA-4B32-A707-E3435BC6AFBB}" destId="{CAFB54B3-E97D-4172-AC17-F8A22719B2C1}" srcOrd="0" destOrd="0" presId="urn:microsoft.com/office/officeart/2018/2/layout/IconVerticalSolidList"/>
    <dgm:cxn modelId="{0622FA0B-45E1-412F-BBF2-D08B638B15AA}" type="presParOf" srcId="{C7945D6A-8CBA-4B32-A707-E3435BC6AFBB}" destId="{BF2332B6-F77E-4C8E-96EC-68BE171C0900}" srcOrd="1" destOrd="0" presId="urn:microsoft.com/office/officeart/2018/2/layout/IconVerticalSolidList"/>
    <dgm:cxn modelId="{00B3DCB3-83A5-4FAF-B7FC-E450CB4E2855}" type="presParOf" srcId="{C7945D6A-8CBA-4B32-A707-E3435BC6AFBB}" destId="{D4C0AC23-F9B0-479B-9CC8-BE873BF6A626}" srcOrd="2" destOrd="0" presId="urn:microsoft.com/office/officeart/2018/2/layout/IconVerticalSolidList"/>
    <dgm:cxn modelId="{014BF6C8-BD83-4CE8-82C7-5F1584400A4C}" type="presParOf" srcId="{C7945D6A-8CBA-4B32-A707-E3435BC6AFBB}" destId="{67CDE9C5-72BB-45AF-BB9A-E4D7EBF15D1D}" srcOrd="3" destOrd="0" presId="urn:microsoft.com/office/officeart/2018/2/layout/IconVerticalSolidList"/>
    <dgm:cxn modelId="{FD038440-F6BB-46A2-9128-F959A4981181}" type="presParOf" srcId="{C7945D6A-8CBA-4B32-A707-E3435BC6AFBB}" destId="{66B791E9-7097-4F20-B1FF-B773BA3D3C4A}"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C1595-B668-4489-9973-FFC27D061CBB}">
      <dsp:nvSpPr>
        <dsp:cNvPr id="0" name=""/>
        <dsp:cNvSpPr/>
      </dsp:nvSpPr>
      <dsp:spPr>
        <a:xfrm>
          <a:off x="0" y="1525"/>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F73C71-DD8F-4EB6-8F86-DD6C1589A62C}">
      <dsp:nvSpPr>
        <dsp:cNvPr id="0" name=""/>
        <dsp:cNvSpPr/>
      </dsp:nvSpPr>
      <dsp:spPr>
        <a:xfrm>
          <a:off x="233827" y="175446"/>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23EC2-0B00-4F6E-9A3A-E6E7FE63E282}">
      <dsp:nvSpPr>
        <dsp:cNvPr id="0" name=""/>
        <dsp:cNvSpPr/>
      </dsp:nvSpPr>
      <dsp:spPr>
        <a:xfrm>
          <a:off x="892796" y="1525"/>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dirty="0"/>
            <a:t>NOAA’s </a:t>
          </a:r>
          <a:r>
            <a:rPr lang="en-US" sz="1900" kern="1200" dirty="0" err="1">
              <a:hlinkClick xmlns:r="http://schemas.openxmlformats.org/officeDocument/2006/relationships" r:id="rId2">
                <a:extLst>
                  <a:ext uri="{A12FA001-AC4F-418D-AE19-62706E023703}">
                    <ahyp:hlinkClr xmlns:ahyp="http://schemas.microsoft.com/office/drawing/2018/hyperlinkcolor" val="tx"/>
                  </a:ext>
                </a:extLst>
              </a:hlinkClick>
            </a:rPr>
            <a:t>CanVis</a:t>
          </a:r>
          <a:endParaRPr lang="en-US" sz="1900" kern="1200" dirty="0"/>
        </a:p>
      </dsp:txBody>
      <dsp:txXfrm>
        <a:off x="892796" y="1525"/>
        <a:ext cx="4910408" cy="772983"/>
      </dsp:txXfrm>
    </dsp:sp>
    <dsp:sp modelId="{3F423D70-4380-4EE6-80F3-DC27F9A4D234}">
      <dsp:nvSpPr>
        <dsp:cNvPr id="0" name=""/>
        <dsp:cNvSpPr/>
      </dsp:nvSpPr>
      <dsp:spPr>
        <a:xfrm>
          <a:off x="5803204" y="1525"/>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dirty="0"/>
            <a:t>Creates photo-realistic simulations for visualizing the potential impacts from coastal development and sea level rise.</a:t>
          </a:r>
        </a:p>
      </dsp:txBody>
      <dsp:txXfrm>
        <a:off x="5803204" y="1525"/>
        <a:ext cx="5108813" cy="772983"/>
      </dsp:txXfrm>
    </dsp:sp>
    <dsp:sp modelId="{4616037F-96FC-4786-A981-7F59796B85C6}">
      <dsp:nvSpPr>
        <dsp:cNvPr id="0" name=""/>
        <dsp:cNvSpPr/>
      </dsp:nvSpPr>
      <dsp:spPr>
        <a:xfrm>
          <a:off x="0" y="96775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43CD28-F568-4C09-887D-E23B7FC4D508}">
      <dsp:nvSpPr>
        <dsp:cNvPr id="0" name=""/>
        <dsp:cNvSpPr/>
      </dsp:nvSpPr>
      <dsp:spPr>
        <a:xfrm>
          <a:off x="233827" y="1141676"/>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52F011-AECE-4539-8E52-4D99116647F7}">
      <dsp:nvSpPr>
        <dsp:cNvPr id="0" name=""/>
        <dsp:cNvSpPr/>
      </dsp:nvSpPr>
      <dsp:spPr>
        <a:xfrm>
          <a:off x="892796" y="96775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t>NOAA’s </a:t>
          </a:r>
          <a:r>
            <a:rPr lang="en-US" sz="1900" kern="1200">
              <a:hlinkClick xmlns:r="http://schemas.openxmlformats.org/officeDocument/2006/relationships" r:id="rId3">
                <a:extLst>
                  <a:ext uri="{A12FA001-AC4F-418D-AE19-62706E023703}">
                    <ahyp:hlinkClr xmlns:ahyp="http://schemas.microsoft.com/office/drawing/2018/hyperlinkcolor" val="tx"/>
                  </a:ext>
                </a:extLst>
              </a:hlinkClick>
            </a:rPr>
            <a:t>Sea Level Trends</a:t>
          </a:r>
          <a:endParaRPr lang="en-US" sz="1900" kern="1200"/>
        </a:p>
      </dsp:txBody>
      <dsp:txXfrm>
        <a:off x="892796" y="967754"/>
        <a:ext cx="4910408" cy="772983"/>
      </dsp:txXfrm>
    </dsp:sp>
    <dsp:sp modelId="{BC45E795-1F5B-431E-9AEC-4A8BC238359C}">
      <dsp:nvSpPr>
        <dsp:cNvPr id="0" name=""/>
        <dsp:cNvSpPr/>
      </dsp:nvSpPr>
      <dsp:spPr>
        <a:xfrm>
          <a:off x="5803204" y="96775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Illustrates regional trends in sea level with arrows representing the direction and magnitude of change. </a:t>
          </a:r>
        </a:p>
      </dsp:txBody>
      <dsp:txXfrm>
        <a:off x="5803204" y="967754"/>
        <a:ext cx="5108813" cy="772983"/>
      </dsp:txXfrm>
    </dsp:sp>
    <dsp:sp modelId="{3BC91A00-4189-4976-96A0-9A9F130DA7F5}">
      <dsp:nvSpPr>
        <dsp:cNvPr id="0" name=""/>
        <dsp:cNvSpPr/>
      </dsp:nvSpPr>
      <dsp:spPr>
        <a:xfrm>
          <a:off x="0" y="193398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41FDC8-71E7-4373-9829-3BEB062EB93D}">
      <dsp:nvSpPr>
        <dsp:cNvPr id="0" name=""/>
        <dsp:cNvSpPr/>
      </dsp:nvSpPr>
      <dsp:spPr>
        <a:xfrm>
          <a:off x="233827" y="2107905"/>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B90234-CB70-4B64-8B63-0C7F46BE179F}">
      <dsp:nvSpPr>
        <dsp:cNvPr id="0" name=""/>
        <dsp:cNvSpPr/>
      </dsp:nvSpPr>
      <dsp:spPr>
        <a:xfrm>
          <a:off x="892796" y="193398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t>NOAA’s </a:t>
          </a:r>
          <a:r>
            <a:rPr lang="en-US" sz="1900" kern="1200">
              <a:hlinkClick xmlns:r="http://schemas.openxmlformats.org/officeDocument/2006/relationships" r:id="rId4">
                <a:extLst>
                  <a:ext uri="{A12FA001-AC4F-418D-AE19-62706E023703}">
                    <ahyp:hlinkClr xmlns:ahyp="http://schemas.microsoft.com/office/drawing/2018/hyperlinkcolor" val="tx"/>
                  </a:ext>
                </a:extLst>
              </a:hlinkClick>
            </a:rPr>
            <a:t>Climate Data Online</a:t>
          </a:r>
          <a:endParaRPr lang="en-US" sz="1900" kern="1200"/>
        </a:p>
      </dsp:txBody>
      <dsp:txXfrm>
        <a:off x="892796" y="1933984"/>
        <a:ext cx="4910408" cy="772983"/>
      </dsp:txXfrm>
    </dsp:sp>
    <dsp:sp modelId="{0A4C841A-914D-44CA-B228-87F412D793E7}">
      <dsp:nvSpPr>
        <dsp:cNvPr id="0" name=""/>
        <dsp:cNvSpPr/>
      </dsp:nvSpPr>
      <dsp:spPr>
        <a:xfrm>
          <a:off x="5803204" y="193398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Provides free access to historic weather and climate data in addition to station history information. Includes daily, monthly, seasonal, and yearly measurements.</a:t>
          </a:r>
        </a:p>
      </dsp:txBody>
      <dsp:txXfrm>
        <a:off x="5803204" y="1933984"/>
        <a:ext cx="5108813" cy="772983"/>
      </dsp:txXfrm>
    </dsp:sp>
    <dsp:sp modelId="{B5C2319E-3C7B-4953-8FF5-7ACE271B04B9}">
      <dsp:nvSpPr>
        <dsp:cNvPr id="0" name=""/>
        <dsp:cNvSpPr/>
      </dsp:nvSpPr>
      <dsp:spPr>
        <a:xfrm>
          <a:off x="0" y="290021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08AB7B-ABC2-46F5-8A32-E62BDEEB270A}">
      <dsp:nvSpPr>
        <dsp:cNvPr id="0" name=""/>
        <dsp:cNvSpPr/>
      </dsp:nvSpPr>
      <dsp:spPr>
        <a:xfrm>
          <a:off x="233827" y="3074135"/>
          <a:ext cx="425141" cy="42514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110A36-DC08-42FD-A5D9-AAE62049C0D3}">
      <dsp:nvSpPr>
        <dsp:cNvPr id="0" name=""/>
        <dsp:cNvSpPr/>
      </dsp:nvSpPr>
      <dsp:spPr>
        <a:xfrm>
          <a:off x="892796" y="290021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t>University of Central </a:t>
          </a:r>
          <a:r>
            <a:rPr lang="en-US" sz="1900" kern="1200">
              <a:solidFill>
                <a:schemeClr val="tx1"/>
              </a:solidFill>
            </a:rPr>
            <a:t>Florida’s </a:t>
          </a:r>
          <a:r>
            <a:rPr lang="en-US" sz="1900" kern="1200">
              <a:solidFill>
                <a:schemeClr val="tx1"/>
              </a:solidFill>
              <a:hlinkClick xmlns:r="http://schemas.openxmlformats.org/officeDocument/2006/relationships" r:id="rId6">
                <a:extLst>
                  <a:ext uri="{A12FA001-AC4F-418D-AE19-62706E023703}">
                    <ahyp:hlinkClr xmlns:ahyp="http://schemas.microsoft.com/office/drawing/2018/hyperlinkcolor" val="tx"/>
                  </a:ext>
                </a:extLst>
              </a:hlinkClick>
            </a:rPr>
            <a:t>Vulnerability Analysis Mapping Platform</a:t>
          </a:r>
          <a:endParaRPr lang="en-US" sz="1900" kern="1200">
            <a:solidFill>
              <a:schemeClr val="tx1"/>
            </a:solidFill>
          </a:endParaRPr>
        </a:p>
      </dsp:txBody>
      <dsp:txXfrm>
        <a:off x="892796" y="2900214"/>
        <a:ext cx="4910408" cy="772983"/>
      </dsp:txXfrm>
    </dsp:sp>
    <dsp:sp modelId="{73E06C19-8834-4F19-AA0C-075E700D9D42}">
      <dsp:nvSpPr>
        <dsp:cNvPr id="0" name=""/>
        <dsp:cNvSpPr/>
      </dsp:nvSpPr>
      <dsp:spPr>
        <a:xfrm>
          <a:off x="5803204" y="290021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Measures the social vulnerability of U.S. counties and census tracts to environmental hazards, including sea level rise.</a:t>
          </a:r>
          <a:r>
            <a:rPr lang="en-US" sz="1300" kern="1200">
              <a:hlinkClick xmlns:r="http://schemas.openxmlformats.org/officeDocument/2006/relationships" r:id="rId7"/>
            </a:rPr>
            <a:t> </a:t>
          </a:r>
          <a:endParaRPr lang="en-US" sz="1300" kern="1200"/>
        </a:p>
      </dsp:txBody>
      <dsp:txXfrm>
        <a:off x="5803204" y="2900214"/>
        <a:ext cx="5108813" cy="7729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1458F-A852-47A1-9A91-83DA4C2244F6}">
      <dsp:nvSpPr>
        <dsp:cNvPr id="0" name=""/>
        <dsp:cNvSpPr/>
      </dsp:nvSpPr>
      <dsp:spPr>
        <a:xfrm>
          <a:off x="0" y="1525"/>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9A99AB-C9CF-49A8-B55F-D9D76B160E44}">
      <dsp:nvSpPr>
        <dsp:cNvPr id="0" name=""/>
        <dsp:cNvSpPr/>
      </dsp:nvSpPr>
      <dsp:spPr>
        <a:xfrm>
          <a:off x="233827" y="175446"/>
          <a:ext cx="425141" cy="4251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DE18C-337C-4BBF-848E-2E6324D0B4D7}">
      <dsp:nvSpPr>
        <dsp:cNvPr id="0" name=""/>
        <dsp:cNvSpPr/>
      </dsp:nvSpPr>
      <dsp:spPr>
        <a:xfrm>
          <a:off x="892796" y="1525"/>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t>FEMA’s </a:t>
          </a:r>
          <a:r>
            <a:rPr lang="en-US" sz="1900" kern="1200">
              <a:hlinkClick xmlns:r="http://schemas.openxmlformats.org/officeDocument/2006/relationships" r:id="rId2">
                <a:extLst>
                  <a:ext uri="{A12FA001-AC4F-418D-AE19-62706E023703}">
                    <ahyp:hlinkClr xmlns:ahyp="http://schemas.microsoft.com/office/drawing/2018/hyperlinkcolor" val="tx"/>
                  </a:ext>
                </a:extLst>
              </a:hlinkClick>
            </a:rPr>
            <a:t>National Risk Index (NRI)</a:t>
          </a:r>
          <a:endParaRPr lang="en-US" sz="1900" kern="1200"/>
        </a:p>
      </dsp:txBody>
      <dsp:txXfrm>
        <a:off x="892796" y="1525"/>
        <a:ext cx="4910408" cy="772983"/>
      </dsp:txXfrm>
    </dsp:sp>
    <dsp:sp modelId="{9D4FCBEE-556D-4A62-8D32-E234ABFB24CB}">
      <dsp:nvSpPr>
        <dsp:cNvPr id="0" name=""/>
        <dsp:cNvSpPr/>
      </dsp:nvSpPr>
      <dsp:spPr>
        <a:xfrm>
          <a:off x="5803204" y="1525"/>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An online tool that illustrates communities across the U.S. most at risk to 18 different natural hazards. Factors for social vulnerability and community resilience are included.</a:t>
          </a:r>
        </a:p>
      </dsp:txBody>
      <dsp:txXfrm>
        <a:off x="5803204" y="1525"/>
        <a:ext cx="5108813" cy="772983"/>
      </dsp:txXfrm>
    </dsp:sp>
    <dsp:sp modelId="{345F60EC-0A3E-48CA-BF3F-4BEE50309F75}">
      <dsp:nvSpPr>
        <dsp:cNvPr id="0" name=""/>
        <dsp:cNvSpPr/>
      </dsp:nvSpPr>
      <dsp:spPr>
        <a:xfrm>
          <a:off x="0" y="96775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818744-5961-4F23-A4F1-A274579B3042}">
      <dsp:nvSpPr>
        <dsp:cNvPr id="0" name=""/>
        <dsp:cNvSpPr/>
      </dsp:nvSpPr>
      <dsp:spPr>
        <a:xfrm>
          <a:off x="233827" y="1141676"/>
          <a:ext cx="425141" cy="42514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191FE-6B19-44B6-B4EF-374DC94CAA37}">
      <dsp:nvSpPr>
        <dsp:cNvPr id="0" name=""/>
        <dsp:cNvSpPr/>
      </dsp:nvSpPr>
      <dsp:spPr>
        <a:xfrm>
          <a:off x="892796" y="96775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t>FDEP’s </a:t>
          </a:r>
          <a:r>
            <a:rPr lang="en-US" sz="1900" kern="1200">
              <a:hlinkClick xmlns:r="http://schemas.openxmlformats.org/officeDocument/2006/relationships" r:id="rId4">
                <a:extLst>
                  <a:ext uri="{A12FA001-AC4F-418D-AE19-62706E023703}">
                    <ahyp:hlinkClr xmlns:ahyp="http://schemas.microsoft.com/office/drawing/2018/hyperlinkcolor" val="tx"/>
                  </a:ext>
                </a:extLst>
              </a:hlinkClick>
            </a:rPr>
            <a:t>Office of Resilience and Coastal Protection</a:t>
          </a:r>
          <a:endParaRPr lang="en-US" sz="1900" kern="1200"/>
        </a:p>
      </dsp:txBody>
      <dsp:txXfrm>
        <a:off x="892796" y="967754"/>
        <a:ext cx="4910408" cy="772983"/>
      </dsp:txXfrm>
    </dsp:sp>
    <dsp:sp modelId="{D9C7EBF1-BE52-4D78-B701-673C59210E9F}">
      <dsp:nvSpPr>
        <dsp:cNvPr id="0" name=""/>
        <dsp:cNvSpPr/>
      </dsp:nvSpPr>
      <dsp:spPr>
        <a:xfrm>
          <a:off x="5803204" y="96775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Provides a multitude of resources to assist with preparing the State’s coastal communities and state-managed lands for the effects of sea level rise, coastal flooding, erosion, and storms.</a:t>
          </a:r>
        </a:p>
      </dsp:txBody>
      <dsp:txXfrm>
        <a:off x="5803204" y="967754"/>
        <a:ext cx="5108813" cy="772983"/>
      </dsp:txXfrm>
    </dsp:sp>
    <dsp:sp modelId="{4BBF0772-F0E5-4051-88AA-33B8CCCF4A41}">
      <dsp:nvSpPr>
        <dsp:cNvPr id="0" name=""/>
        <dsp:cNvSpPr/>
      </dsp:nvSpPr>
      <dsp:spPr>
        <a:xfrm>
          <a:off x="0" y="193398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9B207-F7CF-4B22-87EE-8481E23AD51C}">
      <dsp:nvSpPr>
        <dsp:cNvPr id="0" name=""/>
        <dsp:cNvSpPr/>
      </dsp:nvSpPr>
      <dsp:spPr>
        <a:xfrm>
          <a:off x="233827" y="2107905"/>
          <a:ext cx="425141" cy="42514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599DF7-AEA3-4F10-BACA-0ACC394CD196}">
      <dsp:nvSpPr>
        <dsp:cNvPr id="0" name=""/>
        <dsp:cNvSpPr/>
      </dsp:nvSpPr>
      <dsp:spPr>
        <a:xfrm>
          <a:off x="892796" y="193398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solidFill>
                <a:schemeClr val="tx1"/>
              </a:solidFill>
              <a:hlinkClick xmlns:r="http://schemas.openxmlformats.org/officeDocument/2006/relationships" r:id="rId6">
                <a:extLst>
                  <a:ext uri="{A12FA001-AC4F-418D-AE19-62706E023703}">
                    <ahyp:hlinkClr xmlns:ahyp="http://schemas.microsoft.com/office/drawing/2018/hyperlinkcolor" val="tx"/>
                  </a:ext>
                </a:extLst>
              </a:hlinkClick>
            </a:rPr>
            <a:t>East Central Florida Regional Planning Council </a:t>
          </a:r>
          <a:endParaRPr lang="en-US" sz="1900" kern="1200">
            <a:solidFill>
              <a:schemeClr val="tx1"/>
            </a:solidFill>
          </a:endParaRPr>
        </a:p>
      </dsp:txBody>
      <dsp:txXfrm>
        <a:off x="892796" y="1933984"/>
        <a:ext cx="4910408" cy="772983"/>
      </dsp:txXfrm>
    </dsp:sp>
    <dsp:sp modelId="{55F91206-CE6D-411A-A63D-5EFEC7DCE64E}">
      <dsp:nvSpPr>
        <dsp:cNvPr id="0" name=""/>
        <dsp:cNvSpPr/>
      </dsp:nvSpPr>
      <dsp:spPr>
        <a:xfrm>
          <a:off x="5803204" y="193398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Aids communities to adapt to natural hazards; conducts vulnerability assessments, maps coastal risk scenarios, and develops strategies for long-range solutions.</a:t>
          </a:r>
        </a:p>
      </dsp:txBody>
      <dsp:txXfrm>
        <a:off x="5803204" y="1933984"/>
        <a:ext cx="5108813" cy="772983"/>
      </dsp:txXfrm>
    </dsp:sp>
    <dsp:sp modelId="{CAFB54B3-E97D-4172-AC17-F8A22719B2C1}">
      <dsp:nvSpPr>
        <dsp:cNvPr id="0" name=""/>
        <dsp:cNvSpPr/>
      </dsp:nvSpPr>
      <dsp:spPr>
        <a:xfrm>
          <a:off x="0" y="2900214"/>
          <a:ext cx="10912018" cy="772983"/>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2332B6-F77E-4C8E-96EC-68BE171C0900}">
      <dsp:nvSpPr>
        <dsp:cNvPr id="0" name=""/>
        <dsp:cNvSpPr/>
      </dsp:nvSpPr>
      <dsp:spPr>
        <a:xfrm>
          <a:off x="233827" y="3074135"/>
          <a:ext cx="425141" cy="42514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CDE9C5-72BB-45AF-BB9A-E4D7EBF15D1D}">
      <dsp:nvSpPr>
        <dsp:cNvPr id="0" name=""/>
        <dsp:cNvSpPr/>
      </dsp:nvSpPr>
      <dsp:spPr>
        <a:xfrm>
          <a:off x="892796" y="2900214"/>
          <a:ext cx="4910408"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844550">
            <a:lnSpc>
              <a:spcPct val="100000"/>
            </a:lnSpc>
            <a:spcBef>
              <a:spcPct val="0"/>
            </a:spcBef>
            <a:spcAft>
              <a:spcPct val="35000"/>
            </a:spcAft>
            <a:buNone/>
          </a:pPr>
          <a:r>
            <a:rPr lang="en-US" sz="1900" kern="1200">
              <a:solidFill>
                <a:schemeClr val="tx1"/>
              </a:solidFill>
              <a:hlinkClick xmlns:r="http://schemas.openxmlformats.org/officeDocument/2006/relationships" r:id="rId7">
                <a:extLst>
                  <a:ext uri="{A12FA001-AC4F-418D-AE19-62706E023703}">
                    <ahyp:hlinkClr xmlns:ahyp="http://schemas.microsoft.com/office/drawing/2018/hyperlinkcolor" val="tx"/>
                  </a:ext>
                </a:extLst>
              </a:hlinkClick>
            </a:rPr>
            <a:t>Peril of Flood</a:t>
          </a:r>
          <a:r>
            <a:rPr lang="en-US" sz="1900" kern="1200">
              <a:solidFill>
                <a:schemeClr val="tx1"/>
              </a:solidFill>
            </a:rPr>
            <a:t>: Florida’s </a:t>
          </a:r>
          <a:r>
            <a:rPr lang="en-US" sz="1900" kern="1200"/>
            <a:t>Coastal Resiliency Portal</a:t>
          </a:r>
        </a:p>
      </dsp:txBody>
      <dsp:txXfrm>
        <a:off x="892796" y="2900214"/>
        <a:ext cx="4910408" cy="772983"/>
      </dsp:txXfrm>
    </dsp:sp>
    <dsp:sp modelId="{66B791E9-7097-4F20-B1FF-B773BA3D3C4A}">
      <dsp:nvSpPr>
        <dsp:cNvPr id="0" name=""/>
        <dsp:cNvSpPr/>
      </dsp:nvSpPr>
      <dsp:spPr>
        <a:xfrm>
          <a:off x="5803204" y="2900214"/>
          <a:ext cx="5108813" cy="77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07" tIns="81807" rIns="81807" bIns="81807" numCol="1" spcCol="1270" anchor="ctr" anchorCtr="0">
          <a:noAutofit/>
        </a:bodyPr>
        <a:lstStyle/>
        <a:p>
          <a:pPr marL="0" lvl="0" indent="0" algn="l" defTabSz="577850">
            <a:lnSpc>
              <a:spcPct val="100000"/>
            </a:lnSpc>
            <a:spcBef>
              <a:spcPct val="0"/>
            </a:spcBef>
            <a:spcAft>
              <a:spcPct val="35000"/>
            </a:spcAft>
            <a:buNone/>
          </a:pPr>
          <a:r>
            <a:rPr lang="en-US" sz="1300" kern="1200"/>
            <a:t>Resource hub showcasing success stories, resources, and information regarding coastal resiliency in Florida. </a:t>
          </a:r>
        </a:p>
      </dsp:txBody>
      <dsp:txXfrm>
        <a:off x="5803204" y="2900214"/>
        <a:ext cx="5108813" cy="772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1458F-A852-47A1-9A91-83DA4C2244F6}">
      <dsp:nvSpPr>
        <dsp:cNvPr id="0" name=""/>
        <dsp:cNvSpPr/>
      </dsp:nvSpPr>
      <dsp:spPr>
        <a:xfrm>
          <a:off x="0" y="3317"/>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9A99AB-C9CF-49A8-B55F-D9D76B160E44}">
      <dsp:nvSpPr>
        <dsp:cNvPr id="0" name=""/>
        <dsp:cNvSpPr/>
      </dsp:nvSpPr>
      <dsp:spPr>
        <a:xfrm>
          <a:off x="233599" y="177069"/>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6DE18C-337C-4BBF-848E-2E6324D0B4D7}">
      <dsp:nvSpPr>
        <dsp:cNvPr id="0" name=""/>
        <dsp:cNvSpPr/>
      </dsp:nvSpPr>
      <dsp:spPr>
        <a:xfrm>
          <a:off x="891924" y="3317"/>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t>FDEP’s </a:t>
          </a:r>
          <a:r>
            <a:rPr lang="en-US" sz="1900" kern="1200">
              <a:hlinkClick xmlns:r="http://schemas.openxmlformats.org/officeDocument/2006/relationships" r:id="rId2"/>
            </a:rPr>
            <a:t>Quarterly Resilience Forum</a:t>
          </a:r>
          <a:endParaRPr lang="en-US" sz="1900" kern="1200"/>
        </a:p>
      </dsp:txBody>
      <dsp:txXfrm>
        <a:off x="891924" y="3317"/>
        <a:ext cx="4910408" cy="772228"/>
      </dsp:txXfrm>
    </dsp:sp>
    <dsp:sp modelId="{9D4FCBEE-556D-4A62-8D32-E234ABFB24CB}">
      <dsp:nvSpPr>
        <dsp:cNvPr id="0" name=""/>
        <dsp:cNvSpPr/>
      </dsp:nvSpPr>
      <dsp:spPr>
        <a:xfrm>
          <a:off x="5802332" y="3317"/>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b="0" i="0" kern="1200"/>
            <a:t>FDEP hosts a quarterly webinar forum that allows attendees from all over the state to hear what their counterparts are working on. Participants provide project updates, introduce new resources, and engage with each other asking for advice/recommendations.</a:t>
          </a:r>
          <a:endParaRPr lang="en-US" sz="1100" kern="1200"/>
        </a:p>
      </dsp:txBody>
      <dsp:txXfrm>
        <a:off x="5802332" y="3317"/>
        <a:ext cx="5108813" cy="772228"/>
      </dsp:txXfrm>
    </dsp:sp>
    <dsp:sp modelId="{345F60EC-0A3E-48CA-BF3F-4BEE50309F75}">
      <dsp:nvSpPr>
        <dsp:cNvPr id="0" name=""/>
        <dsp:cNvSpPr/>
      </dsp:nvSpPr>
      <dsp:spPr>
        <a:xfrm>
          <a:off x="0" y="968604"/>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818744-5961-4F23-A4F1-A274579B3042}">
      <dsp:nvSpPr>
        <dsp:cNvPr id="0" name=""/>
        <dsp:cNvSpPr/>
      </dsp:nvSpPr>
      <dsp:spPr>
        <a:xfrm>
          <a:off x="249709" y="1151971"/>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191FE-6B19-44B6-B4EF-374DC94CAA37}">
      <dsp:nvSpPr>
        <dsp:cNvPr id="0" name=""/>
        <dsp:cNvSpPr/>
      </dsp:nvSpPr>
      <dsp:spPr>
        <a:xfrm>
          <a:off x="891924" y="968604"/>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t>FDEP’s </a:t>
          </a:r>
          <a:r>
            <a:rPr lang="en-US" sz="1900" kern="1200">
              <a:hlinkClick xmlns:r="http://schemas.openxmlformats.org/officeDocument/2006/relationships" r:id="rId3"/>
            </a:rPr>
            <a:t>Newsletter</a:t>
          </a:r>
          <a:endParaRPr lang="en-US" sz="1900" kern="1200"/>
        </a:p>
      </dsp:txBody>
      <dsp:txXfrm>
        <a:off x="891924" y="968604"/>
        <a:ext cx="4910408" cy="772228"/>
      </dsp:txXfrm>
    </dsp:sp>
    <dsp:sp modelId="{D9C7EBF1-BE52-4D78-B701-673C59210E9F}">
      <dsp:nvSpPr>
        <dsp:cNvPr id="0" name=""/>
        <dsp:cNvSpPr/>
      </dsp:nvSpPr>
      <dsp:spPr>
        <a:xfrm>
          <a:off x="5802332" y="968604"/>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kern="1200"/>
            <a:t>Subscribe to stay up-to-date on FDEP announcements and grant opportunities. </a:t>
          </a:r>
        </a:p>
      </dsp:txBody>
      <dsp:txXfrm>
        <a:off x="5802332" y="968604"/>
        <a:ext cx="5108813" cy="772228"/>
      </dsp:txXfrm>
    </dsp:sp>
    <dsp:sp modelId="{4BBF0772-F0E5-4051-88AA-33B8CCCF4A41}">
      <dsp:nvSpPr>
        <dsp:cNvPr id="0" name=""/>
        <dsp:cNvSpPr/>
      </dsp:nvSpPr>
      <dsp:spPr>
        <a:xfrm>
          <a:off x="0" y="1933890"/>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9B207-F7CF-4B22-87EE-8481E23AD51C}">
      <dsp:nvSpPr>
        <dsp:cNvPr id="0" name=""/>
        <dsp:cNvSpPr/>
      </dsp:nvSpPr>
      <dsp:spPr>
        <a:xfrm>
          <a:off x="233599" y="2107641"/>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599DF7-AEA3-4F10-BACA-0ACC394CD196}">
      <dsp:nvSpPr>
        <dsp:cNvPr id="0" name=""/>
        <dsp:cNvSpPr/>
      </dsp:nvSpPr>
      <dsp:spPr>
        <a:xfrm>
          <a:off x="891924" y="1933890"/>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solidFill>
                <a:schemeClr val="tx1"/>
              </a:solidFill>
            </a:rPr>
            <a:t>Resilient Florida </a:t>
          </a:r>
          <a:r>
            <a:rPr lang="en-US" sz="1900" kern="1200">
              <a:solidFill>
                <a:schemeClr val="tx1"/>
              </a:solidFill>
              <a:hlinkClick xmlns:r="http://schemas.openxmlformats.org/officeDocument/2006/relationships" r:id="rId4"/>
            </a:rPr>
            <a:t>Grant Resources and Program Office Hours</a:t>
          </a:r>
          <a:endParaRPr lang="en-US" sz="1900" kern="1200">
            <a:solidFill>
              <a:schemeClr val="tx1"/>
            </a:solidFill>
          </a:endParaRPr>
        </a:p>
      </dsp:txBody>
      <dsp:txXfrm>
        <a:off x="891924" y="1933890"/>
        <a:ext cx="4910408" cy="772228"/>
      </dsp:txXfrm>
    </dsp:sp>
    <dsp:sp modelId="{55F91206-CE6D-411A-A63D-5EFEC7DCE64E}">
      <dsp:nvSpPr>
        <dsp:cNvPr id="0" name=""/>
        <dsp:cNvSpPr/>
      </dsp:nvSpPr>
      <dsp:spPr>
        <a:xfrm>
          <a:off x="5802332" y="1933890"/>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kern="1200"/>
            <a:t>Grant resources, guidance documents, and attachments for the Resilient Florida Program grant opportunity. </a:t>
          </a:r>
          <a:r>
            <a:rPr lang="en-US" sz="1100" b="0" i="0" kern="1200"/>
            <a:t>The Program also holds Virtual Office Hours to aid current grantees and prospective grant applicants. The virtual office hours are held twice weekly via Microsoft Teams</a:t>
          </a:r>
          <a:endParaRPr lang="en-US" sz="1100" kern="1200"/>
        </a:p>
      </dsp:txBody>
      <dsp:txXfrm>
        <a:off x="5802332" y="1933890"/>
        <a:ext cx="5108813" cy="772228"/>
      </dsp:txXfrm>
    </dsp:sp>
    <dsp:sp modelId="{CAFB54B3-E97D-4172-AC17-F8A22719B2C1}">
      <dsp:nvSpPr>
        <dsp:cNvPr id="0" name=""/>
        <dsp:cNvSpPr/>
      </dsp:nvSpPr>
      <dsp:spPr>
        <a:xfrm>
          <a:off x="0" y="2899176"/>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2332B6-F77E-4C8E-96EC-68BE171C0900}">
      <dsp:nvSpPr>
        <dsp:cNvPr id="0" name=""/>
        <dsp:cNvSpPr/>
      </dsp:nvSpPr>
      <dsp:spPr>
        <a:xfrm>
          <a:off x="233599" y="3072927"/>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CDE9C5-72BB-45AF-BB9A-E4D7EBF15D1D}">
      <dsp:nvSpPr>
        <dsp:cNvPr id="0" name=""/>
        <dsp:cNvSpPr/>
      </dsp:nvSpPr>
      <dsp:spPr>
        <a:xfrm>
          <a:off x="891924" y="2899176"/>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solidFill>
                <a:schemeClr val="tx1"/>
              </a:solidFill>
            </a:rPr>
            <a:t>Resilient Florida </a:t>
          </a:r>
          <a:r>
            <a:rPr lang="en-US" sz="1900" kern="1200">
              <a:solidFill>
                <a:schemeClr val="tx1"/>
              </a:solidFill>
              <a:hlinkClick xmlns:r="http://schemas.openxmlformats.org/officeDocument/2006/relationships" r:id="rId5"/>
            </a:rPr>
            <a:t>Project Dashboard</a:t>
          </a:r>
          <a:endParaRPr lang="en-US" sz="1900" kern="1200"/>
        </a:p>
      </dsp:txBody>
      <dsp:txXfrm>
        <a:off x="891924" y="2899176"/>
        <a:ext cx="4910408" cy="772228"/>
      </dsp:txXfrm>
    </dsp:sp>
    <dsp:sp modelId="{66B791E9-7097-4F20-B1FF-B773BA3D3C4A}">
      <dsp:nvSpPr>
        <dsp:cNvPr id="0" name=""/>
        <dsp:cNvSpPr/>
      </dsp:nvSpPr>
      <dsp:spPr>
        <a:xfrm>
          <a:off x="5802332" y="2899176"/>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kern="1200"/>
            <a:t>GIS resource dashboard showcasing all awarded Resilient Florida Grant Program projects and project information. This platform allows the user to filter by project category, region, and more. </a:t>
          </a:r>
        </a:p>
      </dsp:txBody>
      <dsp:txXfrm>
        <a:off x="5802332" y="2899176"/>
        <a:ext cx="5108813" cy="7722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1458F-A852-47A1-9A91-83DA4C2244F6}">
      <dsp:nvSpPr>
        <dsp:cNvPr id="0" name=""/>
        <dsp:cNvSpPr/>
      </dsp:nvSpPr>
      <dsp:spPr>
        <a:xfrm>
          <a:off x="0" y="0"/>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9A99AB-C9CF-49A8-B55F-D9D76B160E44}">
      <dsp:nvSpPr>
        <dsp:cNvPr id="0" name=""/>
        <dsp:cNvSpPr/>
      </dsp:nvSpPr>
      <dsp:spPr>
        <a:xfrm>
          <a:off x="233599" y="177069"/>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6DE18C-337C-4BBF-848E-2E6324D0B4D7}">
      <dsp:nvSpPr>
        <dsp:cNvPr id="0" name=""/>
        <dsp:cNvSpPr/>
      </dsp:nvSpPr>
      <dsp:spPr>
        <a:xfrm>
          <a:off x="891924" y="3317"/>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t>FDEP’s </a:t>
          </a:r>
          <a:r>
            <a:rPr lang="en-US" sz="1900" kern="1200">
              <a:hlinkClick xmlns:r="http://schemas.openxmlformats.org/officeDocument/2006/relationships" r:id="rId2"/>
            </a:rPr>
            <a:t>Comprehensive Statewide Flood Vulnerability and Sea Level Rise Data Set</a:t>
          </a:r>
          <a:endParaRPr lang="en-US" sz="1900" kern="1200"/>
        </a:p>
      </dsp:txBody>
      <dsp:txXfrm>
        <a:off x="891924" y="3317"/>
        <a:ext cx="4910408" cy="772228"/>
      </dsp:txXfrm>
    </dsp:sp>
    <dsp:sp modelId="{9D4FCBEE-556D-4A62-8D32-E234ABFB24CB}">
      <dsp:nvSpPr>
        <dsp:cNvPr id="0" name=""/>
        <dsp:cNvSpPr/>
      </dsp:nvSpPr>
      <dsp:spPr>
        <a:xfrm>
          <a:off x="5802332" y="3317"/>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b="0" i="0" kern="1200"/>
            <a:t>This data set contains information on, but not limited to, critical and regionally significant assets (i.e., transportation, critical infrastructure and emergency facilities), topographical data (i.e., digital elevation models and survey data), and flood scenario data (i.e., precipitation, sea level rise, land use and groundwater elevation data).</a:t>
          </a:r>
          <a:endParaRPr lang="en-US" sz="1100" kern="1200"/>
        </a:p>
      </dsp:txBody>
      <dsp:txXfrm>
        <a:off x="5802332" y="3317"/>
        <a:ext cx="5108813" cy="772228"/>
      </dsp:txXfrm>
    </dsp:sp>
    <dsp:sp modelId="{345F60EC-0A3E-48CA-BF3F-4BEE50309F75}">
      <dsp:nvSpPr>
        <dsp:cNvPr id="0" name=""/>
        <dsp:cNvSpPr/>
      </dsp:nvSpPr>
      <dsp:spPr>
        <a:xfrm>
          <a:off x="0" y="968604"/>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818744-5961-4F23-A4F1-A274579B3042}">
      <dsp:nvSpPr>
        <dsp:cNvPr id="0" name=""/>
        <dsp:cNvSpPr/>
      </dsp:nvSpPr>
      <dsp:spPr>
        <a:xfrm>
          <a:off x="249709" y="1151971"/>
          <a:ext cx="424725" cy="42472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5000" r="-4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191FE-6B19-44B6-B4EF-374DC94CAA37}">
      <dsp:nvSpPr>
        <dsp:cNvPr id="0" name=""/>
        <dsp:cNvSpPr/>
      </dsp:nvSpPr>
      <dsp:spPr>
        <a:xfrm>
          <a:off x="891924" y="968604"/>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t>Florida Commerce </a:t>
          </a:r>
          <a:r>
            <a:rPr lang="en-US" sz="1900" kern="1200">
              <a:hlinkClick xmlns:r="http://schemas.openxmlformats.org/officeDocument/2006/relationships" r:id="rId4"/>
            </a:rPr>
            <a:t>Community Planning: Adaptation Planning Guidance </a:t>
          </a:r>
          <a:endParaRPr lang="en-US" sz="1900" kern="1200"/>
        </a:p>
      </dsp:txBody>
      <dsp:txXfrm>
        <a:off x="891924" y="968604"/>
        <a:ext cx="4910408" cy="772228"/>
      </dsp:txXfrm>
    </dsp:sp>
    <dsp:sp modelId="{D9C7EBF1-BE52-4D78-B701-673C59210E9F}">
      <dsp:nvSpPr>
        <dsp:cNvPr id="0" name=""/>
        <dsp:cNvSpPr/>
      </dsp:nvSpPr>
      <dsp:spPr>
        <a:xfrm>
          <a:off x="5802332" y="968604"/>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b="0" i="0" kern="1200"/>
            <a:t>The Florida Department of Commerce led the Community Resiliency Initiative, to provide technical assistance to coastal communities interested in pursuing innovative planning and development strategies that ensure their long-term vitality while addressing current and future coastal flooding risks. </a:t>
          </a:r>
          <a:endParaRPr lang="en-US" sz="1100" kern="1200"/>
        </a:p>
      </dsp:txBody>
      <dsp:txXfrm>
        <a:off x="5802332" y="968604"/>
        <a:ext cx="5108813" cy="772228"/>
      </dsp:txXfrm>
    </dsp:sp>
    <dsp:sp modelId="{4BBF0772-F0E5-4051-88AA-33B8CCCF4A41}">
      <dsp:nvSpPr>
        <dsp:cNvPr id="0" name=""/>
        <dsp:cNvSpPr/>
      </dsp:nvSpPr>
      <dsp:spPr>
        <a:xfrm>
          <a:off x="0" y="1933890"/>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9B207-F7CF-4B22-87EE-8481E23AD51C}">
      <dsp:nvSpPr>
        <dsp:cNvPr id="0" name=""/>
        <dsp:cNvSpPr/>
      </dsp:nvSpPr>
      <dsp:spPr>
        <a:xfrm>
          <a:off x="233599" y="2107641"/>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599DF7-AEA3-4F10-BACA-0ACC394CD196}">
      <dsp:nvSpPr>
        <dsp:cNvPr id="0" name=""/>
        <dsp:cNvSpPr/>
      </dsp:nvSpPr>
      <dsp:spPr>
        <a:xfrm>
          <a:off x="891924" y="1933890"/>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solidFill>
                <a:schemeClr val="tx1"/>
              </a:solidFill>
            </a:rPr>
            <a:t>FDEP’s </a:t>
          </a:r>
          <a:r>
            <a:rPr lang="en-US" sz="1900" kern="1200">
              <a:solidFill>
                <a:schemeClr val="tx1"/>
              </a:solidFill>
              <a:hlinkClick xmlns:r="http://schemas.openxmlformats.org/officeDocument/2006/relationships" r:id="rId5"/>
            </a:rPr>
            <a:t>Green Stormwater Infrastructure </a:t>
          </a:r>
          <a:endParaRPr lang="en-US" sz="1900" kern="1200">
            <a:solidFill>
              <a:schemeClr val="tx1"/>
            </a:solidFill>
          </a:endParaRPr>
        </a:p>
      </dsp:txBody>
      <dsp:txXfrm>
        <a:off x="891924" y="1933890"/>
        <a:ext cx="4910408" cy="772228"/>
      </dsp:txXfrm>
    </dsp:sp>
    <dsp:sp modelId="{55F91206-CE6D-411A-A63D-5EFEC7DCE64E}">
      <dsp:nvSpPr>
        <dsp:cNvPr id="0" name=""/>
        <dsp:cNvSpPr/>
      </dsp:nvSpPr>
      <dsp:spPr>
        <a:xfrm>
          <a:off x="5802332" y="1933890"/>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kern="1200"/>
            <a:t>The Florida Department of Environmental Protection led the Green Stormwater Infrastructure Initiative, to promote GSI projects aimed at controlling pollution, preventing severe flood impacts, and beautifying the community. </a:t>
          </a:r>
        </a:p>
      </dsp:txBody>
      <dsp:txXfrm>
        <a:off x="5802332" y="1933890"/>
        <a:ext cx="5108813" cy="772228"/>
      </dsp:txXfrm>
    </dsp:sp>
    <dsp:sp modelId="{CAFB54B3-E97D-4172-AC17-F8A22719B2C1}">
      <dsp:nvSpPr>
        <dsp:cNvPr id="0" name=""/>
        <dsp:cNvSpPr/>
      </dsp:nvSpPr>
      <dsp:spPr>
        <a:xfrm>
          <a:off x="0" y="2899176"/>
          <a:ext cx="10912018" cy="772228"/>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2332B6-F77E-4C8E-96EC-68BE171C0900}">
      <dsp:nvSpPr>
        <dsp:cNvPr id="0" name=""/>
        <dsp:cNvSpPr/>
      </dsp:nvSpPr>
      <dsp:spPr>
        <a:xfrm>
          <a:off x="233599" y="3072927"/>
          <a:ext cx="424725" cy="424725"/>
        </a:xfrm>
        <a:prstGeom prst="rect">
          <a:avLst/>
        </a:prstGeom>
        <a:blipFill>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CDE9C5-72BB-45AF-BB9A-E4D7EBF15D1D}">
      <dsp:nvSpPr>
        <dsp:cNvPr id="0" name=""/>
        <dsp:cNvSpPr/>
      </dsp:nvSpPr>
      <dsp:spPr>
        <a:xfrm>
          <a:off x="891924" y="2899176"/>
          <a:ext cx="4910408"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844550">
            <a:lnSpc>
              <a:spcPct val="100000"/>
            </a:lnSpc>
            <a:spcBef>
              <a:spcPct val="0"/>
            </a:spcBef>
            <a:spcAft>
              <a:spcPct val="35000"/>
            </a:spcAft>
            <a:buNone/>
          </a:pPr>
          <a:r>
            <a:rPr lang="en-US" sz="1900" kern="1200">
              <a:solidFill>
                <a:schemeClr val="tx1"/>
              </a:solidFill>
            </a:rPr>
            <a:t>FDEP’s </a:t>
          </a:r>
          <a:r>
            <a:rPr lang="en-US" sz="1900" kern="1200">
              <a:solidFill>
                <a:schemeClr val="tx1"/>
              </a:solidFill>
              <a:hlinkClick xmlns:r="http://schemas.openxmlformats.org/officeDocument/2006/relationships" r:id="rId6"/>
            </a:rPr>
            <a:t>Living Shoreline Database</a:t>
          </a:r>
          <a:endParaRPr lang="en-US" sz="1900" kern="1200"/>
        </a:p>
      </dsp:txBody>
      <dsp:txXfrm>
        <a:off x="891924" y="2899176"/>
        <a:ext cx="4910408" cy="772228"/>
      </dsp:txXfrm>
    </dsp:sp>
    <dsp:sp modelId="{66B791E9-7097-4F20-B1FF-B773BA3D3C4A}">
      <dsp:nvSpPr>
        <dsp:cNvPr id="0" name=""/>
        <dsp:cNvSpPr/>
      </dsp:nvSpPr>
      <dsp:spPr>
        <a:xfrm>
          <a:off x="5802332" y="2899176"/>
          <a:ext cx="5108813" cy="77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28" tIns="81728" rIns="81728" bIns="81728" numCol="1" spcCol="1270" anchor="ctr" anchorCtr="0">
          <a:noAutofit/>
        </a:bodyPr>
        <a:lstStyle/>
        <a:p>
          <a:pPr marL="0" lvl="0" indent="0" algn="l" defTabSz="488950">
            <a:lnSpc>
              <a:spcPct val="100000"/>
            </a:lnSpc>
            <a:spcBef>
              <a:spcPct val="0"/>
            </a:spcBef>
            <a:spcAft>
              <a:spcPct val="35000"/>
            </a:spcAft>
            <a:buNone/>
          </a:pPr>
          <a:r>
            <a:rPr lang="en-US" sz="1100" b="0" i="0" kern="1200"/>
            <a:t>FDEP collaborated on a Living Shoreline Database that includes permit information on public living shoreline projects throughout Florida.</a:t>
          </a:r>
          <a:endParaRPr lang="en-US" sz="1100" kern="1200"/>
        </a:p>
      </dsp:txBody>
      <dsp:txXfrm>
        <a:off x="5802332" y="2899176"/>
        <a:ext cx="5108813" cy="77222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348362-A649-4282-A714-FD9A871F2C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D9F250F-FD27-40AE-BB90-DD4D49CD17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5283C6-580B-4B93-985C-F0B1504F6DF1}" type="datetimeFigureOut">
              <a:rPr lang="en-US" smtClean="0"/>
              <a:t>5/7/2024</a:t>
            </a:fld>
            <a:endParaRPr lang="en-US"/>
          </a:p>
        </p:txBody>
      </p:sp>
      <p:sp>
        <p:nvSpPr>
          <p:cNvPr id="4" name="Footer Placeholder 3">
            <a:extLst>
              <a:ext uri="{FF2B5EF4-FFF2-40B4-BE49-F238E27FC236}">
                <a16:creationId xmlns:a16="http://schemas.microsoft.com/office/drawing/2014/main" id="{94CAE0D3-C6CD-4357-AEBA-8ED1951B61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15F47F0-1732-4499-A902-103F94DC85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59E2DA-EFBE-484D-92FC-61623FD3A63C}" type="slidenum">
              <a:rPr lang="en-US" smtClean="0"/>
              <a:t>‹#›</a:t>
            </a:fld>
            <a:endParaRPr lang="en-US"/>
          </a:p>
        </p:txBody>
      </p:sp>
    </p:spTree>
    <p:extLst>
      <p:ext uri="{BB962C8B-B14F-4D97-AF65-F5344CB8AC3E}">
        <p14:creationId xmlns:p14="http://schemas.microsoft.com/office/powerpoint/2010/main" val="3669738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78557-33B0-466F-9F1C-B1150E0F4D01}" type="datetimeFigureOut">
              <a:rPr lang="en-US" smtClean="0"/>
              <a:t>5/7/2024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5B0F6-9A31-4512-9EB5-597D84997754}" type="slidenum">
              <a:rPr lang="en-US" smtClean="0"/>
              <a:t>‹#›</a:t>
            </a:fld>
            <a:endParaRPr lang="en-US"/>
          </a:p>
        </p:txBody>
      </p:sp>
    </p:spTree>
    <p:extLst>
      <p:ext uri="{BB962C8B-B14F-4D97-AF65-F5344CB8AC3E}">
        <p14:creationId xmlns:p14="http://schemas.microsoft.com/office/powerpoint/2010/main" val="2304242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1</a:t>
            </a:fld>
            <a:endParaRPr lang="en-US"/>
          </a:p>
        </p:txBody>
      </p:sp>
    </p:spTree>
    <p:extLst>
      <p:ext uri="{BB962C8B-B14F-4D97-AF65-F5344CB8AC3E}">
        <p14:creationId xmlns:p14="http://schemas.microsoft.com/office/powerpoint/2010/main" val="805791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2</a:t>
            </a:fld>
            <a:endParaRPr lang="en-US" dirty="0"/>
          </a:p>
        </p:txBody>
      </p:sp>
    </p:spTree>
    <p:extLst>
      <p:ext uri="{BB962C8B-B14F-4D97-AF65-F5344CB8AC3E}">
        <p14:creationId xmlns:p14="http://schemas.microsoft.com/office/powerpoint/2010/main" val="3628111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3</a:t>
            </a:fld>
            <a:endParaRPr lang="en-US"/>
          </a:p>
        </p:txBody>
      </p:sp>
    </p:spTree>
    <p:extLst>
      <p:ext uri="{BB962C8B-B14F-4D97-AF65-F5344CB8AC3E}">
        <p14:creationId xmlns:p14="http://schemas.microsoft.com/office/powerpoint/2010/main" val="166885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4</a:t>
            </a:fld>
            <a:endParaRPr lang="en-US"/>
          </a:p>
        </p:txBody>
      </p:sp>
    </p:spTree>
    <p:extLst>
      <p:ext uri="{BB962C8B-B14F-4D97-AF65-F5344CB8AC3E}">
        <p14:creationId xmlns:p14="http://schemas.microsoft.com/office/powerpoint/2010/main" val="356591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5</a:t>
            </a:fld>
            <a:endParaRPr lang="en-US"/>
          </a:p>
        </p:txBody>
      </p:sp>
    </p:spTree>
    <p:extLst>
      <p:ext uri="{BB962C8B-B14F-4D97-AF65-F5344CB8AC3E}">
        <p14:creationId xmlns:p14="http://schemas.microsoft.com/office/powerpoint/2010/main" val="3031281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6</a:t>
            </a:fld>
            <a:endParaRPr lang="en-US"/>
          </a:p>
        </p:txBody>
      </p:sp>
    </p:spTree>
    <p:extLst>
      <p:ext uri="{BB962C8B-B14F-4D97-AF65-F5344CB8AC3E}">
        <p14:creationId xmlns:p14="http://schemas.microsoft.com/office/powerpoint/2010/main" val="185724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7</a:t>
            </a:fld>
            <a:endParaRPr lang="en-US"/>
          </a:p>
        </p:txBody>
      </p:sp>
    </p:spTree>
    <p:extLst>
      <p:ext uri="{BB962C8B-B14F-4D97-AF65-F5344CB8AC3E}">
        <p14:creationId xmlns:p14="http://schemas.microsoft.com/office/powerpoint/2010/main" val="2228580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8</a:t>
            </a:fld>
            <a:endParaRPr lang="en-US"/>
          </a:p>
        </p:txBody>
      </p:sp>
    </p:spTree>
    <p:extLst>
      <p:ext uri="{BB962C8B-B14F-4D97-AF65-F5344CB8AC3E}">
        <p14:creationId xmlns:p14="http://schemas.microsoft.com/office/powerpoint/2010/main" val="1313150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C5C6D-963F-99D2-DA5A-D8A07B296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45894-5386-DCDD-A22C-71CFC18EA4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95E6A-382A-5F73-6EA5-7684E71800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1DCB0B-240A-41FD-BA64-6417B8C1F22C}"/>
              </a:ext>
            </a:extLst>
          </p:cNvPr>
          <p:cNvSpPr>
            <a:spLocks noGrp="1"/>
          </p:cNvSpPr>
          <p:nvPr>
            <p:ph type="sldNum" sz="quarter" idx="5"/>
          </p:nvPr>
        </p:nvSpPr>
        <p:spPr/>
        <p:txBody>
          <a:bodyPr/>
          <a:lstStyle/>
          <a:p>
            <a:fld id="{0535B0F6-9A31-4512-9EB5-597D84997754}" type="slidenum">
              <a:rPr lang="en-US" smtClean="0"/>
              <a:t>9</a:t>
            </a:fld>
            <a:endParaRPr lang="en-US"/>
          </a:p>
        </p:txBody>
      </p:sp>
    </p:spTree>
    <p:extLst>
      <p:ext uri="{BB962C8B-B14F-4D97-AF65-F5344CB8AC3E}">
        <p14:creationId xmlns:p14="http://schemas.microsoft.com/office/powerpoint/2010/main" val="541064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95905-E6E2-CE21-7EE0-5AE08F73D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2CDD1-DF9D-00B6-BB35-990719094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8DFE3-F736-F255-FFAA-5BD9520CBD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D4119C-B20A-B0C9-1577-D2C9E85AFA69}"/>
              </a:ext>
            </a:extLst>
          </p:cNvPr>
          <p:cNvSpPr>
            <a:spLocks noGrp="1"/>
          </p:cNvSpPr>
          <p:nvPr>
            <p:ph type="sldNum" sz="quarter" idx="5"/>
          </p:nvPr>
        </p:nvSpPr>
        <p:spPr/>
        <p:txBody>
          <a:bodyPr/>
          <a:lstStyle/>
          <a:p>
            <a:fld id="{0535B0F6-9A31-4512-9EB5-597D84997754}" type="slidenum">
              <a:rPr lang="en-US" smtClean="0"/>
              <a:t>10</a:t>
            </a:fld>
            <a:endParaRPr lang="en-US"/>
          </a:p>
        </p:txBody>
      </p:sp>
    </p:spTree>
    <p:extLst>
      <p:ext uri="{BB962C8B-B14F-4D97-AF65-F5344CB8AC3E}">
        <p14:creationId xmlns:p14="http://schemas.microsoft.com/office/powerpoint/2010/main" val="663820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95905-E6E2-CE21-7EE0-5AE08F73D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2CDD1-DF9D-00B6-BB35-990719094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8DFE3-F736-F255-FFAA-5BD9520CBD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D4119C-B20A-B0C9-1577-D2C9E85AFA69}"/>
              </a:ext>
            </a:extLst>
          </p:cNvPr>
          <p:cNvSpPr>
            <a:spLocks noGrp="1"/>
          </p:cNvSpPr>
          <p:nvPr>
            <p:ph type="sldNum" sz="quarter" idx="5"/>
          </p:nvPr>
        </p:nvSpPr>
        <p:spPr/>
        <p:txBody>
          <a:bodyPr/>
          <a:lstStyle/>
          <a:p>
            <a:fld id="{0535B0F6-9A31-4512-9EB5-597D84997754}" type="slidenum">
              <a:rPr lang="en-US" smtClean="0"/>
              <a:t>11</a:t>
            </a:fld>
            <a:endParaRPr lang="en-US"/>
          </a:p>
        </p:txBody>
      </p:sp>
    </p:spTree>
    <p:extLst>
      <p:ext uri="{BB962C8B-B14F-4D97-AF65-F5344CB8AC3E}">
        <p14:creationId xmlns:p14="http://schemas.microsoft.com/office/powerpoint/2010/main" val="2155658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E2D0-D7C2-7336-00F4-764FFA702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B7391-F707-4689-1380-6FFD86E44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16E45-DA86-2ADD-F706-D9C6F5F1D7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CD50C6-E0A8-7519-7B67-6DA27772484C}"/>
              </a:ext>
            </a:extLst>
          </p:cNvPr>
          <p:cNvSpPr>
            <a:spLocks noGrp="1"/>
          </p:cNvSpPr>
          <p:nvPr>
            <p:ph type="sldNum" sz="quarter" idx="5"/>
          </p:nvPr>
        </p:nvSpPr>
        <p:spPr/>
        <p:txBody>
          <a:bodyPr/>
          <a:lstStyle/>
          <a:p>
            <a:fld id="{0535B0F6-9A31-4512-9EB5-597D84997754}" type="slidenum">
              <a:rPr lang="en-US" smtClean="0"/>
              <a:t>12</a:t>
            </a:fld>
            <a:endParaRPr lang="en-US"/>
          </a:p>
        </p:txBody>
      </p:sp>
    </p:spTree>
    <p:extLst>
      <p:ext uri="{BB962C8B-B14F-4D97-AF65-F5344CB8AC3E}">
        <p14:creationId xmlns:p14="http://schemas.microsoft.com/office/powerpoint/2010/main" val="1119483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963DF-9354-73B0-E847-F636555C8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C5094-C0CE-B567-1F06-C5929A363E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9349AA-7D84-7669-3D27-B962BCCD2B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48E278-34E7-7DAA-D500-83429F42958B}"/>
              </a:ext>
            </a:extLst>
          </p:cNvPr>
          <p:cNvSpPr>
            <a:spLocks noGrp="1"/>
          </p:cNvSpPr>
          <p:nvPr>
            <p:ph type="sldNum" sz="quarter" idx="5"/>
          </p:nvPr>
        </p:nvSpPr>
        <p:spPr/>
        <p:txBody>
          <a:bodyPr/>
          <a:lstStyle/>
          <a:p>
            <a:fld id="{0535B0F6-9A31-4512-9EB5-597D84997754}" type="slidenum">
              <a:rPr lang="en-US" smtClean="0"/>
              <a:t>13</a:t>
            </a:fld>
            <a:endParaRPr lang="en-US"/>
          </a:p>
        </p:txBody>
      </p:sp>
    </p:spTree>
    <p:extLst>
      <p:ext uri="{BB962C8B-B14F-4D97-AF65-F5344CB8AC3E}">
        <p14:creationId xmlns:p14="http://schemas.microsoft.com/office/powerpoint/2010/main" val="1638332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15F61-401F-4078-7A85-3613AAF74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C252D-0D22-5A65-6346-F913441E7C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FDC935-D3D1-EA07-D86A-3289BB101948}"/>
              </a:ext>
            </a:extLst>
          </p:cNvPr>
          <p:cNvSpPr>
            <a:spLocks noGrp="1"/>
          </p:cNvSpPr>
          <p:nvPr>
            <p:ph type="body" idx="1"/>
          </p:nvPr>
        </p:nvSpPr>
        <p:spPr/>
        <p:txBody>
          <a:bodyPr/>
          <a:lstStyle/>
          <a:p>
            <a:pPr algn="l"/>
            <a:endParaRPr lang="en-US"/>
          </a:p>
        </p:txBody>
      </p:sp>
      <p:sp>
        <p:nvSpPr>
          <p:cNvPr id="4" name="Slide Number Placeholder 3">
            <a:extLst>
              <a:ext uri="{FF2B5EF4-FFF2-40B4-BE49-F238E27FC236}">
                <a16:creationId xmlns:a16="http://schemas.microsoft.com/office/drawing/2014/main" id="{6904CD31-5BA7-1981-CF68-198A0E97607F}"/>
              </a:ext>
            </a:extLst>
          </p:cNvPr>
          <p:cNvSpPr>
            <a:spLocks noGrp="1"/>
          </p:cNvSpPr>
          <p:nvPr>
            <p:ph type="sldNum" sz="quarter" idx="5"/>
          </p:nvPr>
        </p:nvSpPr>
        <p:spPr/>
        <p:txBody>
          <a:bodyPr/>
          <a:lstStyle/>
          <a:p>
            <a:fld id="{0535B0F6-9A31-4512-9EB5-597D84997754}" type="slidenum">
              <a:rPr lang="en-US" smtClean="0"/>
              <a:t>14</a:t>
            </a:fld>
            <a:endParaRPr lang="en-US"/>
          </a:p>
        </p:txBody>
      </p:sp>
    </p:spTree>
    <p:extLst>
      <p:ext uri="{BB962C8B-B14F-4D97-AF65-F5344CB8AC3E}">
        <p14:creationId xmlns:p14="http://schemas.microsoft.com/office/powerpoint/2010/main" val="1809880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7A55-5521-466E-5B6E-6ADB3AF4F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2D941-DE97-C344-8434-524F3DBAC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0C454-CBFB-F217-8668-2453EAA78F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4B7520-DA67-DA3C-4626-3CEFE9863B20}"/>
              </a:ext>
            </a:extLst>
          </p:cNvPr>
          <p:cNvSpPr>
            <a:spLocks noGrp="1"/>
          </p:cNvSpPr>
          <p:nvPr>
            <p:ph type="sldNum" sz="quarter" idx="5"/>
          </p:nvPr>
        </p:nvSpPr>
        <p:spPr/>
        <p:txBody>
          <a:bodyPr/>
          <a:lstStyle/>
          <a:p>
            <a:fld id="{0535B0F6-9A31-4512-9EB5-597D84997754}" type="slidenum">
              <a:rPr lang="en-US" smtClean="0"/>
              <a:t>15</a:t>
            </a:fld>
            <a:endParaRPr lang="en-US"/>
          </a:p>
        </p:txBody>
      </p:sp>
    </p:spTree>
    <p:extLst>
      <p:ext uri="{BB962C8B-B14F-4D97-AF65-F5344CB8AC3E}">
        <p14:creationId xmlns:p14="http://schemas.microsoft.com/office/powerpoint/2010/main" val="1443075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2E938-0E93-B803-DAD0-AE5BA0F02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BF26A-D930-7FAC-42CE-9F317A30D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6686B-A913-AEC7-BB4C-620213FBD536}"/>
              </a:ext>
            </a:extLst>
          </p:cNvPr>
          <p:cNvSpPr>
            <a:spLocks noGrp="1"/>
          </p:cNvSpPr>
          <p:nvPr>
            <p:ph type="body" idx="1"/>
          </p:nvPr>
        </p:nvSpPr>
        <p:spPr/>
        <p:txBody>
          <a:bodyPr/>
          <a:lstStyle/>
          <a:p>
            <a:pPr marL="457200" marR="0" lvl="1" indent="0">
              <a:spcBef>
                <a:spcPts val="0"/>
              </a:spcBef>
              <a:spcAft>
                <a:spcPts val="0"/>
              </a:spcAft>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CDEEB61-12BD-3BD9-7B64-77087640BDC8}"/>
              </a:ext>
            </a:extLst>
          </p:cNvPr>
          <p:cNvSpPr>
            <a:spLocks noGrp="1"/>
          </p:cNvSpPr>
          <p:nvPr>
            <p:ph type="sldNum" sz="quarter" idx="5"/>
          </p:nvPr>
        </p:nvSpPr>
        <p:spPr/>
        <p:txBody>
          <a:bodyPr/>
          <a:lstStyle/>
          <a:p>
            <a:fld id="{0535B0F6-9A31-4512-9EB5-597D84997754}" type="slidenum">
              <a:rPr lang="en-US" smtClean="0"/>
              <a:t>16</a:t>
            </a:fld>
            <a:endParaRPr lang="en-US"/>
          </a:p>
        </p:txBody>
      </p:sp>
    </p:spTree>
    <p:extLst>
      <p:ext uri="{BB962C8B-B14F-4D97-AF65-F5344CB8AC3E}">
        <p14:creationId xmlns:p14="http://schemas.microsoft.com/office/powerpoint/2010/main" val="2201058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D8701-5509-0FF4-3400-71A59FA94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60D33-7E80-50AA-5E88-3A0AB7379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C4501-AB4D-6DD4-857B-8EF86E65AB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B1C6E8-EB4D-4309-9916-E8F33531A51B}"/>
              </a:ext>
            </a:extLst>
          </p:cNvPr>
          <p:cNvSpPr>
            <a:spLocks noGrp="1"/>
          </p:cNvSpPr>
          <p:nvPr>
            <p:ph type="sldNum" sz="quarter" idx="5"/>
          </p:nvPr>
        </p:nvSpPr>
        <p:spPr/>
        <p:txBody>
          <a:bodyPr/>
          <a:lstStyle/>
          <a:p>
            <a:fld id="{0535B0F6-9A31-4512-9EB5-597D84997754}" type="slidenum">
              <a:rPr lang="en-US" smtClean="0"/>
              <a:t>17</a:t>
            </a:fld>
            <a:endParaRPr lang="en-US"/>
          </a:p>
        </p:txBody>
      </p:sp>
    </p:spTree>
    <p:extLst>
      <p:ext uri="{BB962C8B-B14F-4D97-AF65-F5344CB8AC3E}">
        <p14:creationId xmlns:p14="http://schemas.microsoft.com/office/powerpoint/2010/main" val="1825194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18</a:t>
            </a:fld>
            <a:endParaRPr lang="en-US"/>
          </a:p>
        </p:txBody>
      </p:sp>
    </p:spTree>
    <p:extLst>
      <p:ext uri="{BB962C8B-B14F-4D97-AF65-F5344CB8AC3E}">
        <p14:creationId xmlns:p14="http://schemas.microsoft.com/office/powerpoint/2010/main" val="1142914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07D12-2863-F27A-7BB6-F444EBC92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10AFC-71EC-CB9E-EB0F-1988424EE3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18017D-F88A-8675-16D2-709752D1DE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0E3F6E-A3DA-B867-0B9B-974AB9D5B003}"/>
              </a:ext>
            </a:extLst>
          </p:cNvPr>
          <p:cNvSpPr>
            <a:spLocks noGrp="1"/>
          </p:cNvSpPr>
          <p:nvPr>
            <p:ph type="sldNum" sz="quarter" idx="5"/>
          </p:nvPr>
        </p:nvSpPr>
        <p:spPr/>
        <p:txBody>
          <a:bodyPr/>
          <a:lstStyle/>
          <a:p>
            <a:fld id="{0535B0F6-9A31-4512-9EB5-597D84997754}" type="slidenum">
              <a:rPr lang="en-US" smtClean="0"/>
              <a:t>19</a:t>
            </a:fld>
            <a:endParaRPr lang="en-US"/>
          </a:p>
        </p:txBody>
      </p:sp>
    </p:spTree>
    <p:extLst>
      <p:ext uri="{BB962C8B-B14F-4D97-AF65-F5344CB8AC3E}">
        <p14:creationId xmlns:p14="http://schemas.microsoft.com/office/powerpoint/2010/main" val="2650566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8EF50-D970-4B91-C034-6133D9F67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6733E-D66E-DA0B-DE01-3FE6EA600B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DC883-3B95-8467-D2C6-61915965849F}"/>
              </a:ext>
            </a:extLst>
          </p:cNvPr>
          <p:cNvSpPr>
            <a:spLocks noGrp="1"/>
          </p:cNvSpPr>
          <p:nvPr>
            <p:ph type="body" idx="1"/>
          </p:nvPr>
        </p:nvSpPr>
        <p:spPr/>
        <p:txBody>
          <a:bodyPr/>
          <a:lstStyle/>
          <a:p>
            <a:pPr marL="285750" indent="-2857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B861443C-B8B3-EC59-2488-BC26A713C1BF}"/>
              </a:ext>
            </a:extLst>
          </p:cNvPr>
          <p:cNvSpPr>
            <a:spLocks noGrp="1"/>
          </p:cNvSpPr>
          <p:nvPr>
            <p:ph type="sldNum" sz="quarter" idx="5"/>
          </p:nvPr>
        </p:nvSpPr>
        <p:spPr/>
        <p:txBody>
          <a:bodyPr/>
          <a:lstStyle/>
          <a:p>
            <a:fld id="{0535B0F6-9A31-4512-9EB5-597D84997754}" type="slidenum">
              <a:rPr lang="en-US" smtClean="0"/>
              <a:t>20</a:t>
            </a:fld>
            <a:endParaRPr lang="en-US"/>
          </a:p>
        </p:txBody>
      </p:sp>
    </p:spTree>
    <p:extLst>
      <p:ext uri="{BB962C8B-B14F-4D97-AF65-F5344CB8AC3E}">
        <p14:creationId xmlns:p14="http://schemas.microsoft.com/office/powerpoint/2010/main" val="42025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21</a:t>
            </a:fld>
            <a:endParaRPr lang="en-US"/>
          </a:p>
        </p:txBody>
      </p:sp>
    </p:spTree>
    <p:extLst>
      <p:ext uri="{BB962C8B-B14F-4D97-AF65-F5344CB8AC3E}">
        <p14:creationId xmlns:p14="http://schemas.microsoft.com/office/powerpoint/2010/main" val="1663090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E2D0-D7C2-7336-00F4-764FFA702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B7391-F707-4689-1380-6FFD86E44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16E45-DA86-2ADD-F706-D9C6F5F1D7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CD50C6-E0A8-7519-7B67-6DA27772484C}"/>
              </a:ext>
            </a:extLst>
          </p:cNvPr>
          <p:cNvSpPr>
            <a:spLocks noGrp="1"/>
          </p:cNvSpPr>
          <p:nvPr>
            <p:ph type="sldNum" sz="quarter" idx="5"/>
          </p:nvPr>
        </p:nvSpPr>
        <p:spPr/>
        <p:txBody>
          <a:bodyPr/>
          <a:lstStyle/>
          <a:p>
            <a:fld id="{0535B0F6-9A31-4512-9EB5-597D84997754}" type="slidenum">
              <a:rPr lang="en-US" smtClean="0"/>
              <a:t>22</a:t>
            </a:fld>
            <a:endParaRPr lang="en-US"/>
          </a:p>
        </p:txBody>
      </p:sp>
    </p:spTree>
    <p:extLst>
      <p:ext uri="{BB962C8B-B14F-4D97-AF65-F5344CB8AC3E}">
        <p14:creationId xmlns:p14="http://schemas.microsoft.com/office/powerpoint/2010/main" val="1210760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23</a:t>
            </a:fld>
            <a:endParaRPr lang="en-US"/>
          </a:p>
        </p:txBody>
      </p:sp>
    </p:spTree>
    <p:extLst>
      <p:ext uri="{BB962C8B-B14F-4D97-AF65-F5344CB8AC3E}">
        <p14:creationId xmlns:p14="http://schemas.microsoft.com/office/powerpoint/2010/main" val="477633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5141-B666-540A-6BA4-469E63D5D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0C595-EEDB-C57F-AAE8-43CA29F310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A20DDB-F688-4D85-BCED-799594CB97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20F263-F76C-8778-5D0F-E29ADDD3A996}"/>
              </a:ext>
            </a:extLst>
          </p:cNvPr>
          <p:cNvSpPr>
            <a:spLocks noGrp="1"/>
          </p:cNvSpPr>
          <p:nvPr>
            <p:ph type="sldNum" sz="quarter" idx="5"/>
          </p:nvPr>
        </p:nvSpPr>
        <p:spPr/>
        <p:txBody>
          <a:bodyPr/>
          <a:lstStyle/>
          <a:p>
            <a:fld id="{0535B0F6-9A31-4512-9EB5-597D84997754}" type="slidenum">
              <a:rPr lang="en-US" smtClean="0"/>
              <a:t>24</a:t>
            </a:fld>
            <a:endParaRPr lang="en-US"/>
          </a:p>
        </p:txBody>
      </p:sp>
    </p:spTree>
    <p:extLst>
      <p:ext uri="{BB962C8B-B14F-4D97-AF65-F5344CB8AC3E}">
        <p14:creationId xmlns:p14="http://schemas.microsoft.com/office/powerpoint/2010/main" val="2851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CC7F6-6633-1FCD-26DD-765365091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648A12-DAA5-FC89-A11E-648A07201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D62C87-E1A6-6CE3-3AA4-E6AC52E87F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ED90E4-1FFC-F9CE-E2A9-67E284D6760D}"/>
              </a:ext>
            </a:extLst>
          </p:cNvPr>
          <p:cNvSpPr>
            <a:spLocks noGrp="1"/>
          </p:cNvSpPr>
          <p:nvPr>
            <p:ph type="sldNum" sz="quarter" idx="5"/>
          </p:nvPr>
        </p:nvSpPr>
        <p:spPr/>
        <p:txBody>
          <a:bodyPr/>
          <a:lstStyle/>
          <a:p>
            <a:fld id="{0535B0F6-9A31-4512-9EB5-597D84997754}" type="slidenum">
              <a:rPr lang="en-US" smtClean="0"/>
              <a:t>25</a:t>
            </a:fld>
            <a:endParaRPr lang="en-US"/>
          </a:p>
        </p:txBody>
      </p:sp>
    </p:spTree>
    <p:extLst>
      <p:ext uri="{BB962C8B-B14F-4D97-AF65-F5344CB8AC3E}">
        <p14:creationId xmlns:p14="http://schemas.microsoft.com/office/powerpoint/2010/main" val="4244397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26</a:t>
            </a:fld>
            <a:endParaRPr lang="en-US"/>
          </a:p>
        </p:txBody>
      </p:sp>
    </p:spTree>
    <p:extLst>
      <p:ext uri="{BB962C8B-B14F-4D97-AF65-F5344CB8AC3E}">
        <p14:creationId xmlns:p14="http://schemas.microsoft.com/office/powerpoint/2010/main" val="2497779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B0DB-8CDC-597E-D1DF-03C923C22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9BF04-721A-8E14-46E0-92D4C4D3C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08484-3A46-1022-8AA6-F316E81557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6259E9-065E-8049-AD92-23C191D1D767}"/>
              </a:ext>
            </a:extLst>
          </p:cNvPr>
          <p:cNvSpPr>
            <a:spLocks noGrp="1"/>
          </p:cNvSpPr>
          <p:nvPr>
            <p:ph type="sldNum" sz="quarter" idx="5"/>
          </p:nvPr>
        </p:nvSpPr>
        <p:spPr/>
        <p:txBody>
          <a:bodyPr/>
          <a:lstStyle/>
          <a:p>
            <a:fld id="{0535B0F6-9A31-4512-9EB5-597D84997754}" type="slidenum">
              <a:rPr lang="en-US" smtClean="0"/>
              <a:t>27</a:t>
            </a:fld>
            <a:endParaRPr lang="en-US"/>
          </a:p>
        </p:txBody>
      </p:sp>
    </p:spTree>
    <p:extLst>
      <p:ext uri="{BB962C8B-B14F-4D97-AF65-F5344CB8AC3E}">
        <p14:creationId xmlns:p14="http://schemas.microsoft.com/office/powerpoint/2010/main" val="3735616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DC84D-1932-2912-D4DC-508EEED83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FE31B0-65D6-BC56-3691-153851696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60055-9CDD-5C6C-A156-DB0F20E79B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DF8F99-1287-480C-07E3-C88B8C9F672E}"/>
              </a:ext>
            </a:extLst>
          </p:cNvPr>
          <p:cNvSpPr>
            <a:spLocks noGrp="1"/>
          </p:cNvSpPr>
          <p:nvPr>
            <p:ph type="sldNum" sz="quarter" idx="5"/>
          </p:nvPr>
        </p:nvSpPr>
        <p:spPr/>
        <p:txBody>
          <a:bodyPr/>
          <a:lstStyle/>
          <a:p>
            <a:fld id="{0535B0F6-9A31-4512-9EB5-597D84997754}" type="slidenum">
              <a:rPr lang="en-US" smtClean="0"/>
              <a:t>28</a:t>
            </a:fld>
            <a:endParaRPr lang="en-US"/>
          </a:p>
        </p:txBody>
      </p:sp>
    </p:spTree>
    <p:extLst>
      <p:ext uri="{BB962C8B-B14F-4D97-AF65-F5344CB8AC3E}">
        <p14:creationId xmlns:p14="http://schemas.microsoft.com/office/powerpoint/2010/main" val="4219135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B3759-C1D2-D16B-7F92-65D2C37D5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8A342-D80F-1D8C-3B8B-D5C6127CF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D29F9-F526-68CD-6BDD-6C8E26F32DA5}"/>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a:extLst>
              <a:ext uri="{FF2B5EF4-FFF2-40B4-BE49-F238E27FC236}">
                <a16:creationId xmlns:a16="http://schemas.microsoft.com/office/drawing/2014/main" id="{BEE79213-9FB7-9310-DA7C-0E73686458C4}"/>
              </a:ext>
            </a:extLst>
          </p:cNvPr>
          <p:cNvSpPr>
            <a:spLocks noGrp="1"/>
          </p:cNvSpPr>
          <p:nvPr>
            <p:ph type="sldNum" sz="quarter" idx="5"/>
          </p:nvPr>
        </p:nvSpPr>
        <p:spPr/>
        <p:txBody>
          <a:bodyPr/>
          <a:lstStyle/>
          <a:p>
            <a:fld id="{0535B0F6-9A31-4512-9EB5-597D84997754}" type="slidenum">
              <a:rPr lang="en-US" smtClean="0"/>
              <a:t>29</a:t>
            </a:fld>
            <a:endParaRPr lang="en-US"/>
          </a:p>
        </p:txBody>
      </p:sp>
    </p:spTree>
    <p:extLst>
      <p:ext uri="{BB962C8B-B14F-4D97-AF65-F5344CB8AC3E}">
        <p14:creationId xmlns:p14="http://schemas.microsoft.com/office/powerpoint/2010/main" val="30458762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B3759-C1D2-D16B-7F92-65D2C37D5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8A342-D80F-1D8C-3B8B-D5C6127CF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D29F9-F526-68CD-6BDD-6C8E26F32DA5}"/>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a:extLst>
              <a:ext uri="{FF2B5EF4-FFF2-40B4-BE49-F238E27FC236}">
                <a16:creationId xmlns:a16="http://schemas.microsoft.com/office/drawing/2014/main" id="{BEE79213-9FB7-9310-DA7C-0E73686458C4}"/>
              </a:ext>
            </a:extLst>
          </p:cNvPr>
          <p:cNvSpPr>
            <a:spLocks noGrp="1"/>
          </p:cNvSpPr>
          <p:nvPr>
            <p:ph type="sldNum" sz="quarter" idx="5"/>
          </p:nvPr>
        </p:nvSpPr>
        <p:spPr/>
        <p:txBody>
          <a:bodyPr/>
          <a:lstStyle/>
          <a:p>
            <a:fld id="{0535B0F6-9A31-4512-9EB5-597D84997754}" type="slidenum">
              <a:rPr lang="en-US" smtClean="0"/>
              <a:t>30</a:t>
            </a:fld>
            <a:endParaRPr lang="en-US"/>
          </a:p>
        </p:txBody>
      </p:sp>
    </p:spTree>
    <p:extLst>
      <p:ext uri="{BB962C8B-B14F-4D97-AF65-F5344CB8AC3E}">
        <p14:creationId xmlns:p14="http://schemas.microsoft.com/office/powerpoint/2010/main" val="3641784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ED35E-A567-A153-F340-19CBE33B3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F35E4-7D72-EC2B-30B1-196873B1F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C06AD-0397-44A5-CA2A-8A70B7D3A925}"/>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a:extLst>
              <a:ext uri="{FF2B5EF4-FFF2-40B4-BE49-F238E27FC236}">
                <a16:creationId xmlns:a16="http://schemas.microsoft.com/office/drawing/2014/main" id="{26ABCFE1-A841-1A06-9A36-C67BDBF1CBE9}"/>
              </a:ext>
            </a:extLst>
          </p:cNvPr>
          <p:cNvSpPr>
            <a:spLocks noGrp="1"/>
          </p:cNvSpPr>
          <p:nvPr>
            <p:ph type="sldNum" sz="quarter" idx="5"/>
          </p:nvPr>
        </p:nvSpPr>
        <p:spPr/>
        <p:txBody>
          <a:bodyPr/>
          <a:lstStyle/>
          <a:p>
            <a:fld id="{0535B0F6-9A31-4512-9EB5-597D84997754}" type="slidenum">
              <a:rPr lang="en-US" smtClean="0"/>
              <a:t>31</a:t>
            </a:fld>
            <a:endParaRPr lang="en-US"/>
          </a:p>
        </p:txBody>
      </p:sp>
    </p:spTree>
    <p:extLst>
      <p:ext uri="{BB962C8B-B14F-4D97-AF65-F5344CB8AC3E}">
        <p14:creationId xmlns:p14="http://schemas.microsoft.com/office/powerpoint/2010/main" val="637174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2F94D-14AC-B872-6E94-2816A6FFC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4C364-36F4-B8D1-4467-2B8B7B289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723FE-FABB-CB97-3D39-7F4E38EB29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377D4D-E575-AD69-3632-917D24AC194D}"/>
              </a:ext>
            </a:extLst>
          </p:cNvPr>
          <p:cNvSpPr>
            <a:spLocks noGrp="1"/>
          </p:cNvSpPr>
          <p:nvPr>
            <p:ph type="sldNum" sz="quarter" idx="5"/>
          </p:nvPr>
        </p:nvSpPr>
        <p:spPr/>
        <p:txBody>
          <a:bodyPr/>
          <a:lstStyle/>
          <a:p>
            <a:fld id="{0535B0F6-9A31-4512-9EB5-597D84997754}" type="slidenum">
              <a:rPr lang="en-US" smtClean="0"/>
              <a:t>32</a:t>
            </a:fld>
            <a:endParaRPr lang="en-US"/>
          </a:p>
        </p:txBody>
      </p:sp>
    </p:spTree>
    <p:extLst>
      <p:ext uri="{BB962C8B-B14F-4D97-AF65-F5344CB8AC3E}">
        <p14:creationId xmlns:p14="http://schemas.microsoft.com/office/powerpoint/2010/main" val="2243091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2F94D-14AC-B872-6E94-2816A6FFC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4C364-36F4-B8D1-4467-2B8B7B289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723FE-FABB-CB97-3D39-7F4E38EB29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377D4D-E575-AD69-3632-917D24AC194D}"/>
              </a:ext>
            </a:extLst>
          </p:cNvPr>
          <p:cNvSpPr>
            <a:spLocks noGrp="1"/>
          </p:cNvSpPr>
          <p:nvPr>
            <p:ph type="sldNum" sz="quarter" idx="5"/>
          </p:nvPr>
        </p:nvSpPr>
        <p:spPr/>
        <p:txBody>
          <a:bodyPr/>
          <a:lstStyle/>
          <a:p>
            <a:fld id="{0535B0F6-9A31-4512-9EB5-597D84997754}" type="slidenum">
              <a:rPr lang="en-US" smtClean="0"/>
              <a:t>33</a:t>
            </a:fld>
            <a:endParaRPr lang="en-US"/>
          </a:p>
        </p:txBody>
      </p:sp>
    </p:spTree>
    <p:extLst>
      <p:ext uri="{BB962C8B-B14F-4D97-AF65-F5344CB8AC3E}">
        <p14:creationId xmlns:p14="http://schemas.microsoft.com/office/powerpoint/2010/main" val="2036937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34</a:t>
            </a:fld>
            <a:endParaRPr lang="en-US"/>
          </a:p>
        </p:txBody>
      </p:sp>
    </p:spTree>
    <p:extLst>
      <p:ext uri="{BB962C8B-B14F-4D97-AF65-F5344CB8AC3E}">
        <p14:creationId xmlns:p14="http://schemas.microsoft.com/office/powerpoint/2010/main" val="11611441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35</a:t>
            </a:fld>
            <a:endParaRPr lang="en-US"/>
          </a:p>
        </p:txBody>
      </p:sp>
    </p:spTree>
    <p:extLst>
      <p:ext uri="{BB962C8B-B14F-4D97-AF65-F5344CB8AC3E}">
        <p14:creationId xmlns:p14="http://schemas.microsoft.com/office/powerpoint/2010/main" val="3055034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36</a:t>
            </a:fld>
            <a:endParaRPr lang="en-US"/>
          </a:p>
        </p:txBody>
      </p:sp>
    </p:spTree>
    <p:extLst>
      <p:ext uri="{BB962C8B-B14F-4D97-AF65-F5344CB8AC3E}">
        <p14:creationId xmlns:p14="http://schemas.microsoft.com/office/powerpoint/2010/main" val="36748583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37</a:t>
            </a:fld>
            <a:endParaRPr lang="en-US"/>
          </a:p>
        </p:txBody>
      </p:sp>
    </p:spTree>
    <p:extLst>
      <p:ext uri="{BB962C8B-B14F-4D97-AF65-F5344CB8AC3E}">
        <p14:creationId xmlns:p14="http://schemas.microsoft.com/office/powerpoint/2010/main" val="3258395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38</a:t>
            </a:fld>
            <a:endParaRPr lang="en-US"/>
          </a:p>
        </p:txBody>
      </p:sp>
    </p:spTree>
    <p:extLst>
      <p:ext uri="{BB962C8B-B14F-4D97-AF65-F5344CB8AC3E}">
        <p14:creationId xmlns:p14="http://schemas.microsoft.com/office/powerpoint/2010/main" val="2538202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35B0F6-9A31-4512-9EB5-597D84997754}" type="slidenum">
              <a:rPr lang="en-US" smtClean="0"/>
              <a:t>39</a:t>
            </a:fld>
            <a:endParaRPr lang="en-US"/>
          </a:p>
        </p:txBody>
      </p:sp>
    </p:spTree>
    <p:extLst>
      <p:ext uri="{BB962C8B-B14F-4D97-AF65-F5344CB8AC3E}">
        <p14:creationId xmlns:p14="http://schemas.microsoft.com/office/powerpoint/2010/main" val="1729641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35B0F6-9A31-4512-9EB5-597D84997754}" type="slidenum">
              <a:rPr lang="en-US" smtClean="0"/>
              <a:t>40</a:t>
            </a:fld>
            <a:endParaRPr lang="en-US"/>
          </a:p>
        </p:txBody>
      </p:sp>
    </p:spTree>
    <p:extLst>
      <p:ext uri="{BB962C8B-B14F-4D97-AF65-F5344CB8AC3E}">
        <p14:creationId xmlns:p14="http://schemas.microsoft.com/office/powerpoint/2010/main" val="701401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042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4DB305C-D5CC-4B5B-A86B-BF28A9DF0301}"/>
              </a:ext>
            </a:extLst>
          </p:cNvPr>
          <p:cNvSpPr>
            <a:spLocks noGrp="1"/>
          </p:cNvSpPr>
          <p:nvPr>
            <p:ph type="pic" sz="quarter" idx="11"/>
          </p:nvPr>
        </p:nvSpPr>
        <p:spPr>
          <a:xfrm>
            <a:off x="5943602" y="0"/>
            <a:ext cx="6248399" cy="6858000"/>
          </a:xfrm>
          <a:custGeom>
            <a:avLst/>
            <a:gdLst>
              <a:gd name="connsiteX0" fmla="*/ 529986 w 6248399"/>
              <a:gd name="connsiteY0" fmla="*/ 0 h 6858000"/>
              <a:gd name="connsiteX1" fmla="*/ 6248399 w 6248399"/>
              <a:gd name="connsiteY1" fmla="*/ 0 h 6858000"/>
              <a:gd name="connsiteX2" fmla="*/ 6248399 w 6248399"/>
              <a:gd name="connsiteY2" fmla="*/ 6858000 h 6858000"/>
              <a:gd name="connsiteX3" fmla="*/ 529986 w 6248399"/>
              <a:gd name="connsiteY3" fmla="*/ 6858000 h 6858000"/>
              <a:gd name="connsiteX4" fmla="*/ 0 w 6248399"/>
              <a:gd name="connsiteY4" fmla="*/ 6328014 h 6858000"/>
              <a:gd name="connsiteX5" fmla="*/ 0 w 6248399"/>
              <a:gd name="connsiteY5" fmla="*/ 529986 h 6858000"/>
              <a:gd name="connsiteX6" fmla="*/ 529986 w 624839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8399" h="6858000">
                <a:moveTo>
                  <a:pt x="529986" y="0"/>
                </a:moveTo>
                <a:lnTo>
                  <a:pt x="6248399" y="0"/>
                </a:lnTo>
                <a:lnTo>
                  <a:pt x="6248399" y="6858000"/>
                </a:lnTo>
                <a:lnTo>
                  <a:pt x="529986" y="6858000"/>
                </a:lnTo>
                <a:cubicBezTo>
                  <a:pt x="237283" y="6858000"/>
                  <a:pt x="0" y="6620717"/>
                  <a:pt x="0" y="6328014"/>
                </a:cubicBezTo>
                <a:lnTo>
                  <a:pt x="0" y="529986"/>
                </a:lnTo>
                <a:cubicBezTo>
                  <a:pt x="0" y="237283"/>
                  <a:pt x="237283" y="0"/>
                  <a:pt x="529986" y="0"/>
                </a:cubicBezTo>
                <a:close/>
              </a:path>
            </a:pathLst>
          </a:custGeom>
          <a:pattFill prst="pct5">
            <a:fgClr>
              <a:schemeClr val="accent1"/>
            </a:fgClr>
            <a:bgClr>
              <a:schemeClr val="bg1"/>
            </a:bgClr>
          </a:pattFill>
          <a:effectLst>
            <a:outerShdw blurRad="190500" dist="114300" dir="8100000" algn="tr" rotWithShape="0">
              <a:prstClr val="black">
                <a:alpha val="22000"/>
              </a:prstClr>
            </a:outerShdw>
          </a:effectLst>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1973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6096000" y="0"/>
            <a:ext cx="6096000"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11028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AD5C25EE-A979-42CE-BE4C-3DCD6A9D52D7}"/>
              </a:ext>
            </a:extLst>
          </p:cNvPr>
          <p:cNvSpPr>
            <a:spLocks noGrp="1"/>
          </p:cNvSpPr>
          <p:nvPr>
            <p:ph type="pic" sz="quarter" idx="10"/>
          </p:nvPr>
        </p:nvSpPr>
        <p:spPr>
          <a:xfrm>
            <a:off x="0" y="1392382"/>
            <a:ext cx="5188527" cy="5465618"/>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72048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FCF25978-75F4-4F7B-AC4D-5DAA43B6E48F}"/>
              </a:ext>
            </a:extLst>
          </p:cNvPr>
          <p:cNvSpPr>
            <a:spLocks noGrp="1"/>
          </p:cNvSpPr>
          <p:nvPr>
            <p:ph type="pic" sz="quarter" idx="11"/>
          </p:nvPr>
        </p:nvSpPr>
        <p:spPr>
          <a:xfrm>
            <a:off x="4738254" y="3221182"/>
            <a:ext cx="3470559" cy="3636818"/>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8208816" y="1"/>
            <a:ext cx="3983184" cy="507076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3" name="Rectangle 2">
            <a:extLst>
              <a:ext uri="{FF2B5EF4-FFF2-40B4-BE49-F238E27FC236}">
                <a16:creationId xmlns:a16="http://schemas.microsoft.com/office/drawing/2014/main" id="{EAB408B3-8F8C-4119-A1E4-17FB13512091}"/>
              </a:ext>
            </a:extLst>
          </p:cNvPr>
          <p:cNvSpPr/>
          <p:nvPr userDrawn="1"/>
        </p:nvSpPr>
        <p:spPr>
          <a:xfrm>
            <a:off x="8208816" y="5070764"/>
            <a:ext cx="3983182" cy="1787235"/>
          </a:xfrm>
          <a:prstGeom prst="rect">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234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F654D1-2D5A-4533-B71F-B3BB7206D9E1}"/>
              </a:ext>
            </a:extLst>
          </p:cNvPr>
          <p:cNvSpPr/>
          <p:nvPr userDrawn="1"/>
        </p:nvSpPr>
        <p:spPr>
          <a:xfrm>
            <a:off x="7628723" y="0"/>
            <a:ext cx="456327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3728390" y="0"/>
            <a:ext cx="3900333"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3300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C101D08-D933-4171-807E-11B103E4980F}"/>
              </a:ext>
            </a:extLst>
          </p:cNvPr>
          <p:cNvSpPr>
            <a:spLocks noGrp="1"/>
          </p:cNvSpPr>
          <p:nvPr>
            <p:ph type="pic" sz="quarter" idx="11"/>
          </p:nvPr>
        </p:nvSpPr>
        <p:spPr>
          <a:xfrm>
            <a:off x="2050435" y="0"/>
            <a:ext cx="9848655" cy="5002260"/>
          </a:xfrm>
          <a:custGeom>
            <a:avLst/>
            <a:gdLst>
              <a:gd name="connsiteX0" fmla="*/ 1992796 w 9848655"/>
              <a:gd name="connsiteY0" fmla="*/ 1 h 5002260"/>
              <a:gd name="connsiteX1" fmla="*/ 7703297 w 9848655"/>
              <a:gd name="connsiteY1" fmla="*/ 1 h 5002260"/>
              <a:gd name="connsiteX2" fmla="*/ 9256971 w 9848655"/>
              <a:gd name="connsiteY2" fmla="*/ 1553675 h 5002260"/>
              <a:gd name="connsiteX3" fmla="*/ 9256971 w 9848655"/>
              <a:gd name="connsiteY3" fmla="*/ 4410577 h 5002260"/>
              <a:gd name="connsiteX4" fmla="*/ 6400068 w 9848655"/>
              <a:gd name="connsiteY4" fmla="*/ 4410577 h 5002260"/>
              <a:gd name="connsiteX5" fmla="*/ 2023833 w 9848655"/>
              <a:gd name="connsiteY5" fmla="*/ 34339 h 5002260"/>
              <a:gd name="connsiteX6" fmla="*/ 0 w 9848655"/>
              <a:gd name="connsiteY6" fmla="*/ 0 h 5002260"/>
              <a:gd name="connsiteX7" fmla="*/ 1557666 w 9848655"/>
              <a:gd name="connsiteY7" fmla="*/ 0 h 5002260"/>
              <a:gd name="connsiteX8" fmla="*/ 3997698 w 9848655"/>
              <a:gd name="connsiteY8" fmla="*/ 2440032 h 5002260"/>
              <a:gd name="connsiteX9" fmla="*/ 3997698 w 9848655"/>
              <a:gd name="connsiteY9" fmla="*/ 3218865 h 5002260"/>
              <a:gd name="connsiteX10" fmla="*/ 3218865 w 9848655"/>
              <a:gd name="connsiteY10" fmla="*/ 3218865 h 500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8655" h="5002260">
                <a:moveTo>
                  <a:pt x="1992796" y="1"/>
                </a:moveTo>
                <a:lnTo>
                  <a:pt x="7703297" y="1"/>
                </a:lnTo>
                <a:lnTo>
                  <a:pt x="9256971" y="1553675"/>
                </a:lnTo>
                <a:cubicBezTo>
                  <a:pt x="10045883" y="2342587"/>
                  <a:pt x="10045883" y="3621665"/>
                  <a:pt x="9256971" y="4410577"/>
                </a:cubicBezTo>
                <a:cubicBezTo>
                  <a:pt x="8468059" y="5199488"/>
                  <a:pt x="7188980" y="5199488"/>
                  <a:pt x="6400068" y="4410577"/>
                </a:cubicBezTo>
                <a:lnTo>
                  <a:pt x="2023833" y="34339"/>
                </a:lnTo>
                <a:close/>
                <a:moveTo>
                  <a:pt x="0" y="0"/>
                </a:moveTo>
                <a:lnTo>
                  <a:pt x="1557666" y="0"/>
                </a:lnTo>
                <a:lnTo>
                  <a:pt x="3997698" y="2440032"/>
                </a:lnTo>
                <a:cubicBezTo>
                  <a:pt x="4212766" y="2655101"/>
                  <a:pt x="4212766" y="3003796"/>
                  <a:pt x="3997698" y="3218865"/>
                </a:cubicBezTo>
                <a:cubicBezTo>
                  <a:pt x="3782629" y="3433934"/>
                  <a:pt x="3433933" y="3433934"/>
                  <a:pt x="3218865" y="3218865"/>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74119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bg1"/>
        </a:solidFill>
        <a:effectLst/>
      </p:bgPr>
    </p:bg>
    <p:spTree>
      <p:nvGrpSpPr>
        <p:cNvPr id="1" name=""/>
        <p:cNvGrpSpPr/>
        <p:nvPr/>
      </p:nvGrpSpPr>
      <p:grpSpPr>
        <a:xfrm>
          <a:off x="0" y="0"/>
          <a:ext cx="0" cy="0"/>
          <a:chOff x="0" y="0"/>
          <a:chExt cx="0" cy="0"/>
        </a:xfrm>
      </p:grpSpPr>
      <p:sp>
        <p:nvSpPr>
          <p:cNvPr id="10" name="Picture Placeholder 5">
            <a:extLst>
              <a:ext uri="{FF2B5EF4-FFF2-40B4-BE49-F238E27FC236}">
                <a16:creationId xmlns:a16="http://schemas.microsoft.com/office/drawing/2014/main" id="{BE90CA4D-8937-4069-BA16-A8A2F8BDF060}"/>
              </a:ext>
            </a:extLst>
          </p:cNvPr>
          <p:cNvSpPr>
            <a:spLocks noGrp="1"/>
          </p:cNvSpPr>
          <p:nvPr>
            <p:ph type="pic" sz="quarter" idx="13"/>
          </p:nvPr>
        </p:nvSpPr>
        <p:spPr>
          <a:xfrm>
            <a:off x="4648199" y="6621"/>
            <a:ext cx="7543801" cy="6851379"/>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16" name="Picture Placeholder 5">
            <a:extLst>
              <a:ext uri="{FF2B5EF4-FFF2-40B4-BE49-F238E27FC236}">
                <a16:creationId xmlns:a16="http://schemas.microsoft.com/office/drawing/2014/main" id="{7254A239-318A-473D-87F7-A1B31B093DDE}"/>
              </a:ext>
            </a:extLst>
          </p:cNvPr>
          <p:cNvSpPr>
            <a:spLocks noGrp="1"/>
          </p:cNvSpPr>
          <p:nvPr>
            <p:ph type="pic" sz="quarter" idx="11"/>
          </p:nvPr>
        </p:nvSpPr>
        <p:spPr>
          <a:xfrm>
            <a:off x="5497197" y="1406770"/>
            <a:ext cx="2797283" cy="2851362"/>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7" name="Picture Placeholder 5">
            <a:extLst>
              <a:ext uri="{FF2B5EF4-FFF2-40B4-BE49-F238E27FC236}">
                <a16:creationId xmlns:a16="http://schemas.microsoft.com/office/drawing/2014/main" id="{03EC8817-BBF9-43A5-A998-D094353ACC6D}"/>
              </a:ext>
            </a:extLst>
          </p:cNvPr>
          <p:cNvSpPr>
            <a:spLocks noGrp="1"/>
          </p:cNvSpPr>
          <p:nvPr>
            <p:ph type="pic" sz="quarter" idx="12"/>
          </p:nvPr>
        </p:nvSpPr>
        <p:spPr>
          <a:xfrm>
            <a:off x="8763000" y="1406770"/>
            <a:ext cx="2797283" cy="2851362"/>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986016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5188226" y="0"/>
            <a:ext cx="7003774"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620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0" y="0"/>
            <a:ext cx="12192000"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750506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188F3043-1A27-4781-AF3B-F693C7AB9032}"/>
              </a:ext>
            </a:extLst>
          </p:cNvPr>
          <p:cNvSpPr/>
          <p:nvPr userDrawn="1"/>
        </p:nvSpPr>
        <p:spPr>
          <a:xfrm rot="5400000">
            <a:off x="-203255" y="2088282"/>
            <a:ext cx="2834310" cy="2427801"/>
          </a:xfrm>
          <a:custGeom>
            <a:avLst/>
            <a:gdLst>
              <a:gd name="connsiteX0" fmla="*/ 0 w 2834310"/>
              <a:gd name="connsiteY0" fmla="*/ 2427801 h 2427801"/>
              <a:gd name="connsiteX1" fmla="*/ 0 w 2834310"/>
              <a:gd name="connsiteY1" fmla="*/ 1417155 h 2427801"/>
              <a:gd name="connsiteX2" fmla="*/ 1417155 w 2834310"/>
              <a:gd name="connsiteY2" fmla="*/ 0 h 2427801"/>
              <a:gd name="connsiteX3" fmla="*/ 2834310 w 2834310"/>
              <a:gd name="connsiteY3" fmla="*/ 1417155 h 2427801"/>
              <a:gd name="connsiteX4" fmla="*/ 2834310 w 2834310"/>
              <a:gd name="connsiteY4" fmla="*/ 2427801 h 2427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310" h="2427801">
                <a:moveTo>
                  <a:pt x="0" y="2427801"/>
                </a:moveTo>
                <a:lnTo>
                  <a:pt x="0" y="1417155"/>
                </a:lnTo>
                <a:cubicBezTo>
                  <a:pt x="0" y="634482"/>
                  <a:pt x="634482" y="0"/>
                  <a:pt x="1417155" y="0"/>
                </a:cubicBezTo>
                <a:cubicBezTo>
                  <a:pt x="2199828" y="0"/>
                  <a:pt x="2834310" y="634482"/>
                  <a:pt x="2834310" y="1417155"/>
                </a:cubicBezTo>
                <a:lnTo>
                  <a:pt x="2834310" y="2427801"/>
                </a:lnTo>
                <a:close/>
              </a:path>
            </a:pathLst>
          </a:cu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Picture Placeholder 6">
            <a:extLst>
              <a:ext uri="{FF2B5EF4-FFF2-40B4-BE49-F238E27FC236}">
                <a16:creationId xmlns:a16="http://schemas.microsoft.com/office/drawing/2014/main" id="{5302FD34-F10F-404C-BE21-DA2F30EC0FA2}"/>
              </a:ext>
            </a:extLst>
          </p:cNvPr>
          <p:cNvSpPr>
            <a:spLocks noGrp="1"/>
          </p:cNvSpPr>
          <p:nvPr>
            <p:ph type="pic" sz="quarter" idx="13"/>
          </p:nvPr>
        </p:nvSpPr>
        <p:spPr>
          <a:xfrm>
            <a:off x="3347190" y="2013407"/>
            <a:ext cx="1905000" cy="1905000"/>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14" name="Picture Placeholder 6">
            <a:extLst>
              <a:ext uri="{FF2B5EF4-FFF2-40B4-BE49-F238E27FC236}">
                <a16:creationId xmlns:a16="http://schemas.microsoft.com/office/drawing/2014/main" id="{D792D53F-9034-4F3D-9F57-8E596F03675F}"/>
              </a:ext>
            </a:extLst>
          </p:cNvPr>
          <p:cNvSpPr>
            <a:spLocks noGrp="1"/>
          </p:cNvSpPr>
          <p:nvPr>
            <p:ph type="pic" sz="quarter" idx="14"/>
          </p:nvPr>
        </p:nvSpPr>
        <p:spPr>
          <a:xfrm>
            <a:off x="6145453" y="2013407"/>
            <a:ext cx="1905000" cy="1905000"/>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16" name="Picture Placeholder 6">
            <a:extLst>
              <a:ext uri="{FF2B5EF4-FFF2-40B4-BE49-F238E27FC236}">
                <a16:creationId xmlns:a16="http://schemas.microsoft.com/office/drawing/2014/main" id="{EE0E23A3-DEFA-4EC2-BF97-42D2E8981BDB}"/>
              </a:ext>
            </a:extLst>
          </p:cNvPr>
          <p:cNvSpPr>
            <a:spLocks noGrp="1"/>
          </p:cNvSpPr>
          <p:nvPr>
            <p:ph type="pic" sz="quarter" idx="15"/>
          </p:nvPr>
        </p:nvSpPr>
        <p:spPr>
          <a:xfrm>
            <a:off x="8966742" y="2013407"/>
            <a:ext cx="1905000" cy="1905000"/>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23" name="Rectangle: Rounded Corners 22">
            <a:extLst>
              <a:ext uri="{FF2B5EF4-FFF2-40B4-BE49-F238E27FC236}">
                <a16:creationId xmlns:a16="http://schemas.microsoft.com/office/drawing/2014/main" id="{1D9A15B8-3046-4264-A81E-B175832FAA93}"/>
              </a:ext>
            </a:extLst>
          </p:cNvPr>
          <p:cNvSpPr/>
          <p:nvPr userDrawn="1"/>
        </p:nvSpPr>
        <p:spPr>
          <a:xfrm>
            <a:off x="3497746" y="4319287"/>
            <a:ext cx="1536479" cy="400051"/>
          </a:xfrm>
          <a:prstGeom prst="roundRect">
            <a:avLst>
              <a:gd name="adj" fmla="val 50000"/>
            </a:avLst>
          </a:prstGeom>
          <a:noFill/>
          <a:ln>
            <a:solidFill>
              <a:srgbClr val="7C3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07644970-E8D9-4AB5-8E44-800DAAD7FD97}"/>
              </a:ext>
            </a:extLst>
          </p:cNvPr>
          <p:cNvSpPr/>
          <p:nvPr userDrawn="1"/>
        </p:nvSpPr>
        <p:spPr>
          <a:xfrm>
            <a:off x="6329713" y="4319287"/>
            <a:ext cx="1536479" cy="400051"/>
          </a:xfrm>
          <a:prstGeom prst="roundRect">
            <a:avLst>
              <a:gd name="adj" fmla="val 50000"/>
            </a:avLst>
          </a:prstGeom>
          <a:noFill/>
          <a:ln>
            <a:solidFill>
              <a:srgbClr val="7C3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5A7E3B9B-9886-4BAF-9893-8C2EA0EB7954}"/>
              </a:ext>
            </a:extLst>
          </p:cNvPr>
          <p:cNvSpPr/>
          <p:nvPr userDrawn="1"/>
        </p:nvSpPr>
        <p:spPr>
          <a:xfrm>
            <a:off x="9151002" y="4319287"/>
            <a:ext cx="1536479" cy="400051"/>
          </a:xfrm>
          <a:prstGeom prst="roundRect">
            <a:avLst>
              <a:gd name="adj" fmla="val 50000"/>
            </a:avLst>
          </a:prstGeom>
          <a:noFill/>
          <a:ln>
            <a:solidFill>
              <a:srgbClr val="7C3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8562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BB4739B-114F-4466-8311-190F554AB7CC}"/>
              </a:ext>
            </a:extLst>
          </p:cNvPr>
          <p:cNvSpPr/>
          <p:nvPr userDrawn="1"/>
        </p:nvSpPr>
        <p:spPr>
          <a:xfrm>
            <a:off x="1142594" y="1877786"/>
            <a:ext cx="3121294" cy="504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EB1FB3C-1574-4A5D-B7BC-4362F807F9EA}"/>
              </a:ext>
            </a:extLst>
          </p:cNvPr>
          <p:cNvSpPr/>
          <p:nvPr userDrawn="1"/>
        </p:nvSpPr>
        <p:spPr>
          <a:xfrm>
            <a:off x="7900646" y="1886012"/>
            <a:ext cx="3121294" cy="504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F1F309FE-BA48-4718-AB74-2D2AEFE7E2E9}"/>
              </a:ext>
            </a:extLst>
          </p:cNvPr>
          <p:cNvSpPr/>
          <p:nvPr userDrawn="1"/>
        </p:nvSpPr>
        <p:spPr>
          <a:xfrm>
            <a:off x="7887584" y="1928190"/>
            <a:ext cx="3121293" cy="3876261"/>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1561647D-B233-4CDD-AE32-2C5927F2D3B8}"/>
              </a:ext>
            </a:extLst>
          </p:cNvPr>
          <p:cNvSpPr/>
          <p:nvPr userDrawn="1"/>
        </p:nvSpPr>
        <p:spPr>
          <a:xfrm>
            <a:off x="1142594" y="1928191"/>
            <a:ext cx="3121293" cy="3876261"/>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6">
            <a:extLst>
              <a:ext uri="{FF2B5EF4-FFF2-40B4-BE49-F238E27FC236}">
                <a16:creationId xmlns:a16="http://schemas.microsoft.com/office/drawing/2014/main" id="{E925A3C1-FCBC-4633-B813-6C8FF8C2DAF6}"/>
              </a:ext>
            </a:extLst>
          </p:cNvPr>
          <p:cNvSpPr>
            <a:spLocks noGrp="1"/>
          </p:cNvSpPr>
          <p:nvPr>
            <p:ph type="pic" sz="quarter" idx="12"/>
          </p:nvPr>
        </p:nvSpPr>
        <p:spPr>
          <a:xfrm>
            <a:off x="1770308" y="2214001"/>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19" name="Picture Placeholder 6">
            <a:extLst>
              <a:ext uri="{FF2B5EF4-FFF2-40B4-BE49-F238E27FC236}">
                <a16:creationId xmlns:a16="http://schemas.microsoft.com/office/drawing/2014/main" id="{EE22F9C3-AC80-43BD-BB82-D263971C2D81}"/>
              </a:ext>
            </a:extLst>
          </p:cNvPr>
          <p:cNvSpPr>
            <a:spLocks noGrp="1"/>
          </p:cNvSpPr>
          <p:nvPr>
            <p:ph type="pic" sz="quarter" idx="14"/>
          </p:nvPr>
        </p:nvSpPr>
        <p:spPr>
          <a:xfrm>
            <a:off x="8555420" y="2214001"/>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27" name="Freeform: Shape 26">
            <a:extLst>
              <a:ext uri="{FF2B5EF4-FFF2-40B4-BE49-F238E27FC236}">
                <a16:creationId xmlns:a16="http://schemas.microsoft.com/office/drawing/2014/main" id="{C55E1309-2AE7-4960-9F23-7AEFA3CC2E10}"/>
              </a:ext>
            </a:extLst>
          </p:cNvPr>
          <p:cNvSpPr/>
          <p:nvPr userDrawn="1"/>
        </p:nvSpPr>
        <p:spPr>
          <a:xfrm>
            <a:off x="4241340" y="1608427"/>
            <a:ext cx="3668791" cy="4556186"/>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rgbClr val="7C35B1"/>
          </a:solidFill>
          <a:ln>
            <a:noFill/>
          </a:ln>
          <a:effectLst>
            <a:outerShdw blurRad="2032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icture Placeholder 6">
            <a:extLst>
              <a:ext uri="{FF2B5EF4-FFF2-40B4-BE49-F238E27FC236}">
                <a16:creationId xmlns:a16="http://schemas.microsoft.com/office/drawing/2014/main" id="{B3FCC693-086F-4E8A-AA11-040A2236C65B}"/>
              </a:ext>
            </a:extLst>
          </p:cNvPr>
          <p:cNvSpPr>
            <a:spLocks noGrp="1"/>
          </p:cNvSpPr>
          <p:nvPr>
            <p:ph type="pic" sz="quarter" idx="13"/>
          </p:nvPr>
        </p:nvSpPr>
        <p:spPr>
          <a:xfrm>
            <a:off x="5047518" y="2026803"/>
            <a:ext cx="2096963" cy="209696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24" name="Rectangle 23">
            <a:extLst>
              <a:ext uri="{FF2B5EF4-FFF2-40B4-BE49-F238E27FC236}">
                <a16:creationId xmlns:a16="http://schemas.microsoft.com/office/drawing/2014/main" id="{35E4CD83-1462-449D-B0D5-F8CFA6E51733}"/>
              </a:ext>
            </a:extLst>
          </p:cNvPr>
          <p:cNvSpPr/>
          <p:nvPr userDrawn="1"/>
        </p:nvSpPr>
        <p:spPr>
          <a:xfrm>
            <a:off x="4241339" y="1608427"/>
            <a:ext cx="3668791"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4685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chemeClr val="bg1"/>
        </a:solidFill>
        <a:effectLst/>
      </p:bgPr>
    </p:bg>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333AAC8E-4A96-47C4-9520-CAD5C01370F9}"/>
              </a:ext>
            </a:extLst>
          </p:cNvPr>
          <p:cNvSpPr/>
          <p:nvPr userDrawn="1"/>
        </p:nvSpPr>
        <p:spPr>
          <a:xfrm>
            <a:off x="1039499" y="2145051"/>
            <a:ext cx="2481513" cy="3582643"/>
          </a:xfrm>
          <a:prstGeom prst="roundRect">
            <a:avLst>
              <a:gd name="adj" fmla="val 6291"/>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350DE6A-44C0-423C-81D8-B66BEB3F3264}"/>
              </a:ext>
            </a:extLst>
          </p:cNvPr>
          <p:cNvSpPr/>
          <p:nvPr userDrawn="1"/>
        </p:nvSpPr>
        <p:spPr>
          <a:xfrm>
            <a:off x="6312158" y="2145049"/>
            <a:ext cx="2481513" cy="3582643"/>
          </a:xfrm>
          <a:prstGeom prst="roundRect">
            <a:avLst>
              <a:gd name="adj" fmla="val 6291"/>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7EC794DE-37FE-436B-B41B-F8A8501BBF9F}"/>
              </a:ext>
            </a:extLst>
          </p:cNvPr>
          <p:cNvSpPr/>
          <p:nvPr userDrawn="1"/>
        </p:nvSpPr>
        <p:spPr>
          <a:xfrm>
            <a:off x="8948488" y="2145048"/>
            <a:ext cx="2481513" cy="3582643"/>
          </a:xfrm>
          <a:prstGeom prst="roundRect">
            <a:avLst>
              <a:gd name="adj" fmla="val 6291"/>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DC09C60-6DEF-473B-864D-1C0BDE7F00E8}"/>
              </a:ext>
            </a:extLst>
          </p:cNvPr>
          <p:cNvSpPr/>
          <p:nvPr userDrawn="1"/>
        </p:nvSpPr>
        <p:spPr>
          <a:xfrm>
            <a:off x="3675829" y="2145050"/>
            <a:ext cx="2481513" cy="3582643"/>
          </a:xfrm>
          <a:prstGeom prst="roundRect">
            <a:avLst>
              <a:gd name="adj" fmla="val 6291"/>
            </a:avLst>
          </a:prstGeom>
          <a:solidFill>
            <a:schemeClr val="bg1"/>
          </a:solidFill>
          <a:ln>
            <a:solidFill>
              <a:schemeClr val="bg1">
                <a:lumMod val="65000"/>
              </a:schemeClr>
            </a:solidFill>
          </a:ln>
          <a:effectLst>
            <a:outerShdw blurRad="330200" dist="330200" dir="4080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5B3D3CC0-B479-459E-910A-8062A0F67176}"/>
              </a:ext>
            </a:extLst>
          </p:cNvPr>
          <p:cNvSpPr/>
          <p:nvPr userDrawn="1"/>
        </p:nvSpPr>
        <p:spPr>
          <a:xfrm>
            <a:off x="1039498" y="2145048"/>
            <a:ext cx="2481511" cy="119803"/>
          </a:xfrm>
          <a:prstGeom prst="roundRect">
            <a:avLst>
              <a:gd name="adj" fmla="val 50000"/>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0A7104ED-D8B0-4C3E-8DF6-9959B673046E}"/>
              </a:ext>
            </a:extLst>
          </p:cNvPr>
          <p:cNvSpPr/>
          <p:nvPr userDrawn="1"/>
        </p:nvSpPr>
        <p:spPr>
          <a:xfrm>
            <a:off x="3675828" y="2131195"/>
            <a:ext cx="2481513" cy="119803"/>
          </a:xfrm>
          <a:prstGeom prst="roundRect">
            <a:avLst>
              <a:gd name="adj" fmla="val 50000"/>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78D206DC-86EB-4732-B5D0-87860ACAF828}"/>
              </a:ext>
            </a:extLst>
          </p:cNvPr>
          <p:cNvSpPr/>
          <p:nvPr userDrawn="1"/>
        </p:nvSpPr>
        <p:spPr>
          <a:xfrm>
            <a:off x="6312155" y="2131194"/>
            <a:ext cx="2481513" cy="119803"/>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D8D7F53A-AF11-4FA8-AC01-EF1973A8DEEF}"/>
              </a:ext>
            </a:extLst>
          </p:cNvPr>
          <p:cNvSpPr/>
          <p:nvPr userDrawn="1"/>
        </p:nvSpPr>
        <p:spPr>
          <a:xfrm>
            <a:off x="8948482" y="2131193"/>
            <a:ext cx="2481513" cy="119803"/>
          </a:xfrm>
          <a:prstGeom prst="roundRect">
            <a:avLst>
              <a:gd name="adj" fmla="val 5000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6">
            <a:extLst>
              <a:ext uri="{FF2B5EF4-FFF2-40B4-BE49-F238E27FC236}">
                <a16:creationId xmlns:a16="http://schemas.microsoft.com/office/drawing/2014/main" id="{DC8890CF-A1B4-4ED7-B0DF-C540712649B2}"/>
              </a:ext>
            </a:extLst>
          </p:cNvPr>
          <p:cNvSpPr>
            <a:spLocks noGrp="1"/>
          </p:cNvSpPr>
          <p:nvPr>
            <p:ph type="pic" sz="quarter" idx="12"/>
          </p:nvPr>
        </p:nvSpPr>
        <p:spPr>
          <a:xfrm>
            <a:off x="1667742"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32" name="Picture Placeholder 6">
            <a:extLst>
              <a:ext uri="{FF2B5EF4-FFF2-40B4-BE49-F238E27FC236}">
                <a16:creationId xmlns:a16="http://schemas.microsoft.com/office/drawing/2014/main" id="{AB118B15-937D-45E9-A0B3-6D2F63FD4270}"/>
              </a:ext>
            </a:extLst>
          </p:cNvPr>
          <p:cNvSpPr>
            <a:spLocks noGrp="1"/>
          </p:cNvSpPr>
          <p:nvPr>
            <p:ph type="pic" sz="quarter" idx="13"/>
          </p:nvPr>
        </p:nvSpPr>
        <p:spPr>
          <a:xfrm>
            <a:off x="4304073"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33" name="Picture Placeholder 6">
            <a:extLst>
              <a:ext uri="{FF2B5EF4-FFF2-40B4-BE49-F238E27FC236}">
                <a16:creationId xmlns:a16="http://schemas.microsoft.com/office/drawing/2014/main" id="{55C8EC34-4522-4A95-BCC1-345FD20302C8}"/>
              </a:ext>
            </a:extLst>
          </p:cNvPr>
          <p:cNvSpPr>
            <a:spLocks noGrp="1"/>
          </p:cNvSpPr>
          <p:nvPr>
            <p:ph type="pic" sz="quarter" idx="14"/>
          </p:nvPr>
        </p:nvSpPr>
        <p:spPr>
          <a:xfrm>
            <a:off x="6940404"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34" name="Picture Placeholder 6">
            <a:extLst>
              <a:ext uri="{FF2B5EF4-FFF2-40B4-BE49-F238E27FC236}">
                <a16:creationId xmlns:a16="http://schemas.microsoft.com/office/drawing/2014/main" id="{8419C5DA-23F2-45C9-8560-F18CB07E44FE}"/>
              </a:ext>
            </a:extLst>
          </p:cNvPr>
          <p:cNvSpPr>
            <a:spLocks noGrp="1"/>
          </p:cNvSpPr>
          <p:nvPr>
            <p:ph type="pic" sz="quarter" idx="15"/>
          </p:nvPr>
        </p:nvSpPr>
        <p:spPr>
          <a:xfrm>
            <a:off x="9576735" y="2510918"/>
            <a:ext cx="1225021" cy="1225021"/>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896161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712E675-EC14-48CE-9859-4EB9F2C1B69D}"/>
              </a:ext>
            </a:extLst>
          </p:cNvPr>
          <p:cNvSpPr/>
          <p:nvPr userDrawn="1"/>
        </p:nvSpPr>
        <p:spPr>
          <a:xfrm>
            <a:off x="7187808" y="835250"/>
            <a:ext cx="4671720" cy="467172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5">
            <a:extLst>
              <a:ext uri="{FF2B5EF4-FFF2-40B4-BE49-F238E27FC236}">
                <a16:creationId xmlns:a16="http://schemas.microsoft.com/office/drawing/2014/main" id="{8D40041C-E043-4567-9922-93B8D179070A}"/>
              </a:ext>
            </a:extLst>
          </p:cNvPr>
          <p:cNvSpPr>
            <a:spLocks noGrp="1"/>
          </p:cNvSpPr>
          <p:nvPr>
            <p:ph type="pic" sz="quarter" idx="13"/>
          </p:nvPr>
        </p:nvSpPr>
        <p:spPr>
          <a:xfrm>
            <a:off x="6876905" y="6621"/>
            <a:ext cx="5315095" cy="6851379"/>
          </a:xfrm>
          <a:no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6" name="Rectangle: Rounded Corners 5">
            <a:extLst>
              <a:ext uri="{FF2B5EF4-FFF2-40B4-BE49-F238E27FC236}">
                <a16:creationId xmlns:a16="http://schemas.microsoft.com/office/drawing/2014/main" id="{169FD7C5-4DEB-4E91-BB60-B83EA4EDCBF7}"/>
              </a:ext>
            </a:extLst>
          </p:cNvPr>
          <p:cNvSpPr/>
          <p:nvPr userDrawn="1"/>
        </p:nvSpPr>
        <p:spPr>
          <a:xfrm rot="16200000">
            <a:off x="1099669" y="3102448"/>
            <a:ext cx="5878451" cy="61153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4CD0AE3-1078-4AA7-8770-1B296C67F3B2}"/>
              </a:ext>
            </a:extLst>
          </p:cNvPr>
          <p:cNvSpPr/>
          <p:nvPr userDrawn="1"/>
        </p:nvSpPr>
        <p:spPr>
          <a:xfrm rot="16200000">
            <a:off x="-133675" y="3102448"/>
            <a:ext cx="5878451" cy="61153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DED7C32A-EC3E-4F12-A9EA-DB1845D0E539}"/>
              </a:ext>
            </a:extLst>
          </p:cNvPr>
          <p:cNvSpPr/>
          <p:nvPr userDrawn="1"/>
        </p:nvSpPr>
        <p:spPr>
          <a:xfrm rot="16200000">
            <a:off x="-1367019" y="3102448"/>
            <a:ext cx="5878451" cy="61153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2879C43-0F8E-4B94-AC3E-259EF39B792C}"/>
              </a:ext>
            </a:extLst>
          </p:cNvPr>
          <p:cNvSpPr/>
          <p:nvPr userDrawn="1"/>
        </p:nvSpPr>
        <p:spPr>
          <a:xfrm rot="16200000">
            <a:off x="-98179" y="4371289"/>
            <a:ext cx="3340769" cy="611538"/>
          </a:xfrm>
          <a:prstGeom prst="roundRect">
            <a:avLst>
              <a:gd name="adj" fmla="val 50000"/>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BB28236-E4DA-4272-9BDD-B6E54342E930}"/>
              </a:ext>
            </a:extLst>
          </p:cNvPr>
          <p:cNvSpPr/>
          <p:nvPr userDrawn="1"/>
        </p:nvSpPr>
        <p:spPr>
          <a:xfrm rot="16200000">
            <a:off x="464042" y="3700166"/>
            <a:ext cx="4683016" cy="611538"/>
          </a:xfrm>
          <a:prstGeom prst="roundRect">
            <a:avLst>
              <a:gd name="adj" fmla="val 50000"/>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4EA6485-FD3A-499A-80BF-045A2A489A2F}"/>
              </a:ext>
            </a:extLst>
          </p:cNvPr>
          <p:cNvSpPr/>
          <p:nvPr userDrawn="1"/>
        </p:nvSpPr>
        <p:spPr>
          <a:xfrm rot="16200000">
            <a:off x="2109848" y="4112627"/>
            <a:ext cx="3858093" cy="611538"/>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697E2942-66D6-46B3-B346-F1986EC19AF9}"/>
              </a:ext>
            </a:extLst>
          </p:cNvPr>
          <p:cNvSpPr/>
          <p:nvPr userDrawn="1"/>
        </p:nvSpPr>
        <p:spPr>
          <a:xfrm rot="16200000">
            <a:off x="1335099" y="2534091"/>
            <a:ext cx="474214" cy="1274038"/>
          </a:xfrm>
          <a:prstGeom prst="roundRect">
            <a:avLst>
              <a:gd name="adj" fmla="val 50000"/>
            </a:avLst>
          </a:prstGeom>
          <a:solidFill>
            <a:schemeClr val="bg1"/>
          </a:solidFill>
          <a:ln>
            <a:noFill/>
          </a:ln>
          <a:effectLst>
            <a:outerShdw blurRad="127000" dist="762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710AA39-4E12-4242-BEE6-182B597B68D8}"/>
              </a:ext>
            </a:extLst>
          </p:cNvPr>
          <p:cNvSpPr/>
          <p:nvPr userDrawn="1"/>
        </p:nvSpPr>
        <p:spPr>
          <a:xfrm rot="16200000">
            <a:off x="2548097" y="1064479"/>
            <a:ext cx="474214" cy="1274038"/>
          </a:xfrm>
          <a:prstGeom prst="roundRect">
            <a:avLst>
              <a:gd name="adj" fmla="val 50000"/>
            </a:avLst>
          </a:prstGeom>
          <a:solidFill>
            <a:schemeClr val="bg1"/>
          </a:solidFill>
          <a:ln>
            <a:noFill/>
          </a:ln>
          <a:effectLst>
            <a:outerShdw blurRad="127000" dist="762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65C775EF-10AC-47A8-BA44-227C2B29891A}"/>
              </a:ext>
            </a:extLst>
          </p:cNvPr>
          <p:cNvSpPr/>
          <p:nvPr userDrawn="1"/>
        </p:nvSpPr>
        <p:spPr>
          <a:xfrm rot="16200000">
            <a:off x="3801788" y="1854881"/>
            <a:ext cx="474214" cy="1274038"/>
          </a:xfrm>
          <a:prstGeom prst="roundRect">
            <a:avLst>
              <a:gd name="adj" fmla="val 50000"/>
            </a:avLst>
          </a:prstGeom>
          <a:solidFill>
            <a:schemeClr val="bg1"/>
          </a:solidFill>
          <a:ln>
            <a:noFill/>
          </a:ln>
          <a:effectLst>
            <a:outerShdw blurRad="127000" dist="762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857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 Slide">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B0E9DF3-ED9F-4ECB-90C6-B1E1620BEEE0}"/>
              </a:ext>
            </a:extLst>
          </p:cNvPr>
          <p:cNvSpPr>
            <a:spLocks noGrp="1"/>
          </p:cNvSpPr>
          <p:nvPr userDrawn="1">
            <p:ph type="pic" sz="quarter" idx="12"/>
          </p:nvPr>
        </p:nvSpPr>
        <p:spPr>
          <a:xfrm>
            <a:off x="5210632" y="0"/>
            <a:ext cx="3490684"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8" name="Picture Placeholder 5">
            <a:extLst>
              <a:ext uri="{FF2B5EF4-FFF2-40B4-BE49-F238E27FC236}">
                <a16:creationId xmlns:a16="http://schemas.microsoft.com/office/drawing/2014/main" id="{2010D6B3-DBB8-4E6C-9E32-D49B9E60E820}"/>
              </a:ext>
            </a:extLst>
          </p:cNvPr>
          <p:cNvSpPr>
            <a:spLocks noGrp="1"/>
          </p:cNvSpPr>
          <p:nvPr userDrawn="1">
            <p:ph type="pic" sz="quarter" idx="13"/>
          </p:nvPr>
        </p:nvSpPr>
        <p:spPr>
          <a:xfrm>
            <a:off x="8701316" y="-1"/>
            <a:ext cx="3490684" cy="6858001"/>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440027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 Slide">
    <p:bg>
      <p:bgPr>
        <a:solidFill>
          <a:schemeClr val="bg1"/>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43375206-6331-461F-9135-33EB5BD21BA2}"/>
              </a:ext>
            </a:extLst>
          </p:cNvPr>
          <p:cNvSpPr>
            <a:spLocks noGrp="1"/>
          </p:cNvSpPr>
          <p:nvPr>
            <p:ph type="pic" sz="quarter" idx="11"/>
          </p:nvPr>
        </p:nvSpPr>
        <p:spPr>
          <a:xfrm>
            <a:off x="0" y="0"/>
            <a:ext cx="3871519" cy="3829772"/>
          </a:xfrm>
          <a:custGeom>
            <a:avLst/>
            <a:gdLst>
              <a:gd name="connsiteX0" fmla="*/ 0 w 3871519"/>
              <a:gd name="connsiteY0" fmla="*/ 0 h 3829772"/>
              <a:gd name="connsiteX1" fmla="*/ 1765901 w 3871519"/>
              <a:gd name="connsiteY1" fmla="*/ 0 h 3829772"/>
              <a:gd name="connsiteX2" fmla="*/ 3514435 w 3871519"/>
              <a:gd name="connsiteY2" fmla="*/ 1748534 h 3829772"/>
              <a:gd name="connsiteX3" fmla="*/ 3514435 w 3871519"/>
              <a:gd name="connsiteY3" fmla="*/ 3472688 h 3829772"/>
              <a:gd name="connsiteX4" fmla="*/ 1790280 w 3871519"/>
              <a:gd name="connsiteY4" fmla="*/ 3472688 h 3829772"/>
              <a:gd name="connsiteX5" fmla="*/ 0 w 3871519"/>
              <a:gd name="connsiteY5" fmla="*/ 1682407 h 382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1519" h="3829772">
                <a:moveTo>
                  <a:pt x="0" y="0"/>
                </a:moveTo>
                <a:lnTo>
                  <a:pt x="1765901" y="0"/>
                </a:lnTo>
                <a:lnTo>
                  <a:pt x="3514435" y="1748534"/>
                </a:lnTo>
                <a:cubicBezTo>
                  <a:pt x="3990547" y="2224646"/>
                  <a:pt x="3990547" y="2996576"/>
                  <a:pt x="3514435" y="3472688"/>
                </a:cubicBezTo>
                <a:cubicBezTo>
                  <a:pt x="3038323" y="3948800"/>
                  <a:pt x="2266393" y="3948800"/>
                  <a:pt x="1790280" y="3472688"/>
                </a:cubicBezTo>
                <a:lnTo>
                  <a:pt x="0" y="1682407"/>
                </a:ln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
        <p:nvSpPr>
          <p:cNvPr id="28" name="Picture Placeholder 27">
            <a:extLst>
              <a:ext uri="{FF2B5EF4-FFF2-40B4-BE49-F238E27FC236}">
                <a16:creationId xmlns:a16="http://schemas.microsoft.com/office/drawing/2014/main" id="{30EDFC96-27B8-4696-9298-82B2028CB040}"/>
              </a:ext>
            </a:extLst>
          </p:cNvPr>
          <p:cNvSpPr>
            <a:spLocks noGrp="1"/>
          </p:cNvSpPr>
          <p:nvPr>
            <p:ph type="pic" sz="quarter" idx="12"/>
          </p:nvPr>
        </p:nvSpPr>
        <p:spPr>
          <a:xfrm>
            <a:off x="2366253" y="-3"/>
            <a:ext cx="5522253" cy="3798099"/>
          </a:xfrm>
          <a:custGeom>
            <a:avLst/>
            <a:gdLst>
              <a:gd name="connsiteX0" fmla="*/ 0 w 5522253"/>
              <a:gd name="connsiteY0" fmla="*/ 0 h 3798099"/>
              <a:gd name="connsiteX1" fmla="*/ 3448308 w 5522253"/>
              <a:gd name="connsiteY1" fmla="*/ 0 h 3798099"/>
              <a:gd name="connsiteX2" fmla="*/ 5165169 w 5522253"/>
              <a:gd name="connsiteY2" fmla="*/ 1716860 h 3798099"/>
              <a:gd name="connsiteX3" fmla="*/ 5165169 w 5522253"/>
              <a:gd name="connsiteY3" fmla="*/ 3441015 h 3798099"/>
              <a:gd name="connsiteX4" fmla="*/ 3441015 w 5522253"/>
              <a:gd name="connsiteY4" fmla="*/ 3441015 h 3798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2253" h="3798099">
                <a:moveTo>
                  <a:pt x="0" y="0"/>
                </a:moveTo>
                <a:lnTo>
                  <a:pt x="3448308" y="0"/>
                </a:lnTo>
                <a:lnTo>
                  <a:pt x="5165169" y="1716860"/>
                </a:lnTo>
                <a:cubicBezTo>
                  <a:pt x="5641281" y="2192973"/>
                  <a:pt x="5641281" y="2964903"/>
                  <a:pt x="5165169" y="3441015"/>
                </a:cubicBezTo>
                <a:cubicBezTo>
                  <a:pt x="4689057" y="3917127"/>
                  <a:pt x="3917127" y="3917127"/>
                  <a:pt x="3441015" y="3441015"/>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
        <p:nvSpPr>
          <p:cNvPr id="29" name="Picture Placeholder 28">
            <a:extLst>
              <a:ext uri="{FF2B5EF4-FFF2-40B4-BE49-F238E27FC236}">
                <a16:creationId xmlns:a16="http://schemas.microsoft.com/office/drawing/2014/main" id="{D75F617E-B5F9-417A-A6A6-826E90462427}"/>
              </a:ext>
            </a:extLst>
          </p:cNvPr>
          <p:cNvSpPr>
            <a:spLocks noGrp="1"/>
          </p:cNvSpPr>
          <p:nvPr>
            <p:ph type="pic" sz="quarter" idx="13"/>
          </p:nvPr>
        </p:nvSpPr>
        <p:spPr>
          <a:xfrm>
            <a:off x="6383239" y="-4"/>
            <a:ext cx="5522253" cy="3798099"/>
          </a:xfrm>
          <a:custGeom>
            <a:avLst/>
            <a:gdLst>
              <a:gd name="connsiteX0" fmla="*/ 0 w 5522253"/>
              <a:gd name="connsiteY0" fmla="*/ 0 h 3798099"/>
              <a:gd name="connsiteX1" fmla="*/ 3448308 w 5522253"/>
              <a:gd name="connsiteY1" fmla="*/ 0 h 3798099"/>
              <a:gd name="connsiteX2" fmla="*/ 5165169 w 5522253"/>
              <a:gd name="connsiteY2" fmla="*/ 1716860 h 3798099"/>
              <a:gd name="connsiteX3" fmla="*/ 5165169 w 5522253"/>
              <a:gd name="connsiteY3" fmla="*/ 3441015 h 3798099"/>
              <a:gd name="connsiteX4" fmla="*/ 3441015 w 5522253"/>
              <a:gd name="connsiteY4" fmla="*/ 3441015 h 3798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2253" h="3798099">
                <a:moveTo>
                  <a:pt x="0" y="0"/>
                </a:moveTo>
                <a:lnTo>
                  <a:pt x="3448308" y="0"/>
                </a:lnTo>
                <a:lnTo>
                  <a:pt x="5165169" y="1716860"/>
                </a:lnTo>
                <a:cubicBezTo>
                  <a:pt x="5641281" y="2192973"/>
                  <a:pt x="5641281" y="2964903"/>
                  <a:pt x="5165169" y="3441015"/>
                </a:cubicBezTo>
                <a:cubicBezTo>
                  <a:pt x="4689057" y="3917127"/>
                  <a:pt x="3917127" y="3917127"/>
                  <a:pt x="3441015" y="3441015"/>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365745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65DD167-0791-4D62-8586-BFBB3D7AC875}"/>
              </a:ext>
            </a:extLst>
          </p:cNvPr>
          <p:cNvSpPr/>
          <p:nvPr userDrawn="1"/>
        </p:nvSpPr>
        <p:spPr>
          <a:xfrm rot="1800000">
            <a:off x="1428760" y="2345026"/>
            <a:ext cx="3439462" cy="3439462"/>
          </a:xfrm>
          <a:prstGeom prst="ellipse">
            <a:avLst/>
          </a:prstGeom>
          <a:gradFill flip="none" rotWithShape="1">
            <a:gsLst>
              <a:gs pos="0">
                <a:srgbClr val="00B050"/>
              </a:gs>
              <a:gs pos="100000">
                <a:srgbClr val="00B05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8A86D2B-2D77-46C2-BB23-38BFCE1A4496}"/>
              </a:ext>
            </a:extLst>
          </p:cNvPr>
          <p:cNvSpPr/>
          <p:nvPr userDrawn="1"/>
        </p:nvSpPr>
        <p:spPr>
          <a:xfrm rot="17100000">
            <a:off x="3636220" y="2420011"/>
            <a:ext cx="3439462" cy="3439462"/>
          </a:xfrm>
          <a:prstGeom prst="ellipse">
            <a:avLst/>
          </a:prstGeom>
          <a:gradFill flip="none" rotWithShape="1">
            <a:gsLst>
              <a:gs pos="0">
                <a:srgbClr val="7C35B1"/>
              </a:gs>
              <a:gs pos="100000">
                <a:srgbClr val="7C35B1">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E82158A-8D76-4D81-A9D8-CE662CD66371}"/>
              </a:ext>
            </a:extLst>
          </p:cNvPr>
          <p:cNvSpPr/>
          <p:nvPr userDrawn="1"/>
        </p:nvSpPr>
        <p:spPr>
          <a:xfrm rot="10800000">
            <a:off x="2432428" y="495731"/>
            <a:ext cx="3439462" cy="3439462"/>
          </a:xfrm>
          <a:prstGeom prst="ellipse">
            <a:avLst/>
          </a:prstGeom>
          <a:gradFill flip="none" rotWithShape="1">
            <a:gsLst>
              <a:gs pos="0">
                <a:srgbClr val="0033CC"/>
              </a:gs>
              <a:gs pos="100000">
                <a:srgbClr val="0033C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5">
            <a:extLst>
              <a:ext uri="{FF2B5EF4-FFF2-40B4-BE49-F238E27FC236}">
                <a16:creationId xmlns:a16="http://schemas.microsoft.com/office/drawing/2014/main" id="{9D635599-34B5-43C0-BD8A-60259147B81A}"/>
              </a:ext>
            </a:extLst>
          </p:cNvPr>
          <p:cNvSpPr>
            <a:spLocks noGrp="1"/>
          </p:cNvSpPr>
          <p:nvPr>
            <p:ph type="pic" sz="quarter" idx="13"/>
          </p:nvPr>
        </p:nvSpPr>
        <p:spPr>
          <a:xfrm>
            <a:off x="8322314" y="-1"/>
            <a:ext cx="3869685" cy="6858001"/>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97823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_Title Slide">
    <p:bg>
      <p:bgPr>
        <a:solidFill>
          <a:schemeClr val="bg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2D958D8D-C545-49A8-A9AD-6DF48B21D472}"/>
              </a:ext>
            </a:extLst>
          </p:cNvPr>
          <p:cNvSpPr/>
          <p:nvPr userDrawn="1"/>
        </p:nvSpPr>
        <p:spPr>
          <a:xfrm>
            <a:off x="3763239" y="1096239"/>
            <a:ext cx="4665520" cy="466552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6">
            <a:extLst>
              <a:ext uri="{FF2B5EF4-FFF2-40B4-BE49-F238E27FC236}">
                <a16:creationId xmlns:a16="http://schemas.microsoft.com/office/drawing/2014/main" id="{1851E2B9-B2AB-45C1-8B6B-73B24ECE8894}"/>
              </a:ext>
            </a:extLst>
          </p:cNvPr>
          <p:cNvSpPr>
            <a:spLocks noGrp="1"/>
          </p:cNvSpPr>
          <p:nvPr>
            <p:ph type="pic" sz="quarter" idx="13"/>
          </p:nvPr>
        </p:nvSpPr>
        <p:spPr>
          <a:xfrm>
            <a:off x="4532732" y="1891449"/>
            <a:ext cx="3126533" cy="312653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10" name="Oval 9">
            <a:extLst>
              <a:ext uri="{FF2B5EF4-FFF2-40B4-BE49-F238E27FC236}">
                <a16:creationId xmlns:a16="http://schemas.microsoft.com/office/drawing/2014/main" id="{EA50E08F-27E2-4A9A-83DA-AFCAF91D7994}"/>
              </a:ext>
            </a:extLst>
          </p:cNvPr>
          <p:cNvSpPr/>
          <p:nvPr userDrawn="1"/>
        </p:nvSpPr>
        <p:spPr>
          <a:xfrm>
            <a:off x="7529927" y="4453806"/>
            <a:ext cx="1028170" cy="1028170"/>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5D3B55D-8C50-4ACF-B849-3D8F771AE89D}"/>
              </a:ext>
            </a:extLst>
          </p:cNvPr>
          <p:cNvSpPr/>
          <p:nvPr userDrawn="1"/>
        </p:nvSpPr>
        <p:spPr>
          <a:xfrm>
            <a:off x="3757436" y="1311486"/>
            <a:ext cx="1028170" cy="102817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894F127-7F88-4DCD-B01B-A3A6732507EC}"/>
              </a:ext>
            </a:extLst>
          </p:cNvPr>
          <p:cNvSpPr/>
          <p:nvPr userDrawn="1"/>
        </p:nvSpPr>
        <p:spPr>
          <a:xfrm>
            <a:off x="3771011" y="4453806"/>
            <a:ext cx="1028170" cy="102817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77146E2-401F-4506-BF92-AB45A5D3F857}"/>
              </a:ext>
            </a:extLst>
          </p:cNvPr>
          <p:cNvSpPr/>
          <p:nvPr userDrawn="1"/>
        </p:nvSpPr>
        <p:spPr>
          <a:xfrm>
            <a:off x="867691" y="1244536"/>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9D46040-363A-4E98-9014-BC986E34B73A}"/>
              </a:ext>
            </a:extLst>
          </p:cNvPr>
          <p:cNvSpPr/>
          <p:nvPr userDrawn="1"/>
        </p:nvSpPr>
        <p:spPr>
          <a:xfrm>
            <a:off x="867691" y="1294941"/>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Oval 16">
            <a:extLst>
              <a:ext uri="{FF2B5EF4-FFF2-40B4-BE49-F238E27FC236}">
                <a16:creationId xmlns:a16="http://schemas.microsoft.com/office/drawing/2014/main" id="{45D8E342-4BA2-4592-AF5F-39D1EAA70FD4}"/>
              </a:ext>
            </a:extLst>
          </p:cNvPr>
          <p:cNvSpPr/>
          <p:nvPr userDrawn="1"/>
        </p:nvSpPr>
        <p:spPr>
          <a:xfrm>
            <a:off x="7529927" y="1311654"/>
            <a:ext cx="1028170" cy="102817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4974127-E2F4-45A9-AE66-1D4D8A1BE82C}"/>
              </a:ext>
            </a:extLst>
          </p:cNvPr>
          <p:cNvSpPr/>
          <p:nvPr userDrawn="1"/>
        </p:nvSpPr>
        <p:spPr>
          <a:xfrm>
            <a:off x="872710" y="4238557"/>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2D90A6D-CA3C-4EC5-BD63-368F1DA0228F}"/>
              </a:ext>
            </a:extLst>
          </p:cNvPr>
          <p:cNvSpPr/>
          <p:nvPr userDrawn="1"/>
        </p:nvSpPr>
        <p:spPr>
          <a:xfrm>
            <a:off x="872710" y="4288962"/>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58A12B5E-E775-48AD-BAC2-D89CB223EBCC}"/>
              </a:ext>
            </a:extLst>
          </p:cNvPr>
          <p:cNvSpPr/>
          <p:nvPr userDrawn="1"/>
        </p:nvSpPr>
        <p:spPr>
          <a:xfrm>
            <a:off x="8918446" y="1243289"/>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9CD8A9BF-4FB2-431D-B2C0-28F463DEFED3}"/>
              </a:ext>
            </a:extLst>
          </p:cNvPr>
          <p:cNvSpPr/>
          <p:nvPr userDrawn="1"/>
        </p:nvSpPr>
        <p:spPr>
          <a:xfrm>
            <a:off x="8918446" y="1293694"/>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ectangle 23">
            <a:extLst>
              <a:ext uri="{FF2B5EF4-FFF2-40B4-BE49-F238E27FC236}">
                <a16:creationId xmlns:a16="http://schemas.microsoft.com/office/drawing/2014/main" id="{838C402A-280D-44DC-97C3-701629519A14}"/>
              </a:ext>
            </a:extLst>
          </p:cNvPr>
          <p:cNvSpPr/>
          <p:nvPr userDrawn="1"/>
        </p:nvSpPr>
        <p:spPr>
          <a:xfrm>
            <a:off x="8923465" y="4237310"/>
            <a:ext cx="2502489" cy="50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4491DCF-3251-4EC5-94E3-A731C3EE1C5B}"/>
              </a:ext>
            </a:extLst>
          </p:cNvPr>
          <p:cNvSpPr/>
          <p:nvPr userDrawn="1"/>
        </p:nvSpPr>
        <p:spPr>
          <a:xfrm>
            <a:off x="8923465" y="4287715"/>
            <a:ext cx="2502489" cy="1193013"/>
          </a:xfrm>
          <a:custGeom>
            <a:avLst/>
            <a:gdLst>
              <a:gd name="connsiteX0" fmla="*/ 0 w 3121293"/>
              <a:gd name="connsiteY0" fmla="*/ 0 h 3876261"/>
              <a:gd name="connsiteX1" fmla="*/ 281910 w 3121293"/>
              <a:gd name="connsiteY1" fmla="*/ 0 h 3876261"/>
              <a:gd name="connsiteX2" fmla="*/ 2839789 w 3121293"/>
              <a:gd name="connsiteY2" fmla="*/ 0 h 3876261"/>
              <a:gd name="connsiteX3" fmla="*/ 3120886 w 3121293"/>
              <a:gd name="connsiteY3" fmla="*/ 0 h 3876261"/>
              <a:gd name="connsiteX4" fmla="*/ 3120886 w 3121293"/>
              <a:gd name="connsiteY4" fmla="*/ 277467 h 3876261"/>
              <a:gd name="connsiteX5" fmla="*/ 3121293 w 3121293"/>
              <a:gd name="connsiteY5" fmla="*/ 281504 h 3876261"/>
              <a:gd name="connsiteX6" fmla="*/ 3121293 w 3121293"/>
              <a:gd name="connsiteY6" fmla="*/ 3594757 h 3876261"/>
              <a:gd name="connsiteX7" fmla="*/ 2839789 w 3121293"/>
              <a:gd name="connsiteY7" fmla="*/ 3876261 h 3876261"/>
              <a:gd name="connsiteX8" fmla="*/ 281910 w 3121293"/>
              <a:gd name="connsiteY8" fmla="*/ 3876261 h 3876261"/>
              <a:gd name="connsiteX9" fmla="*/ 406 w 3121293"/>
              <a:gd name="connsiteY9" fmla="*/ 3594757 h 3876261"/>
              <a:gd name="connsiteX10" fmla="*/ 406 w 3121293"/>
              <a:gd name="connsiteY10" fmla="*/ 639525 h 3876261"/>
              <a:gd name="connsiteX11" fmla="*/ 0 w 3121293"/>
              <a:gd name="connsiteY11" fmla="*/ 639525 h 387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1293" h="3876261">
                <a:moveTo>
                  <a:pt x="0" y="0"/>
                </a:moveTo>
                <a:lnTo>
                  <a:pt x="281910" y="0"/>
                </a:lnTo>
                <a:lnTo>
                  <a:pt x="2839789" y="0"/>
                </a:lnTo>
                <a:lnTo>
                  <a:pt x="3120886" y="0"/>
                </a:lnTo>
                <a:lnTo>
                  <a:pt x="3120886" y="277467"/>
                </a:lnTo>
                <a:lnTo>
                  <a:pt x="3121293" y="281504"/>
                </a:lnTo>
                <a:lnTo>
                  <a:pt x="3121293" y="3594757"/>
                </a:lnTo>
                <a:cubicBezTo>
                  <a:pt x="3121293" y="3750227"/>
                  <a:pt x="2995259" y="3876261"/>
                  <a:pt x="2839789" y="3876261"/>
                </a:cubicBezTo>
                <a:lnTo>
                  <a:pt x="281910" y="3876261"/>
                </a:lnTo>
                <a:cubicBezTo>
                  <a:pt x="126440" y="3876261"/>
                  <a:pt x="406" y="3750227"/>
                  <a:pt x="406" y="3594757"/>
                </a:cubicBezTo>
                <a:lnTo>
                  <a:pt x="406" y="639525"/>
                </a:lnTo>
                <a:lnTo>
                  <a:pt x="0" y="639525"/>
                </a:lnTo>
                <a:close/>
              </a:path>
            </a:pathLst>
          </a:custGeom>
          <a:solidFill>
            <a:schemeClr val="bg1"/>
          </a:solidFill>
          <a:ln>
            <a:noFill/>
          </a:ln>
          <a:effectLst>
            <a:outerShdw blurRad="127000" dist="1143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37502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0" y="3390996"/>
            <a:ext cx="6096000" cy="346700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11" name="Picture Placeholder 5">
            <a:extLst>
              <a:ext uri="{FF2B5EF4-FFF2-40B4-BE49-F238E27FC236}">
                <a16:creationId xmlns:a16="http://schemas.microsoft.com/office/drawing/2014/main" id="{EDDB0928-57A9-4DE2-BB72-7F0AABC33B9C}"/>
              </a:ext>
            </a:extLst>
          </p:cNvPr>
          <p:cNvSpPr>
            <a:spLocks noGrp="1"/>
          </p:cNvSpPr>
          <p:nvPr>
            <p:ph type="pic" sz="quarter" idx="12"/>
          </p:nvPr>
        </p:nvSpPr>
        <p:spPr>
          <a:xfrm>
            <a:off x="0" y="0"/>
            <a:ext cx="6096000" cy="3390996"/>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71760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Title Slide">
    <p:bg>
      <p:bgPr>
        <a:solidFill>
          <a:schemeClr val="bg1"/>
        </a:solidFill>
        <a:effectLst/>
      </p:bgPr>
    </p:bg>
    <p:spTree>
      <p:nvGrpSpPr>
        <p:cNvPr id="1" name=""/>
        <p:cNvGrpSpPr/>
        <p:nvPr/>
      </p:nvGrpSpPr>
      <p:grpSpPr>
        <a:xfrm>
          <a:off x="0" y="0"/>
          <a:ext cx="0" cy="0"/>
          <a:chOff x="0" y="0"/>
          <a:chExt cx="0" cy="0"/>
        </a:xfrm>
      </p:grpSpPr>
      <p:sp>
        <p:nvSpPr>
          <p:cNvPr id="15" name="Picture Placeholder 5">
            <a:extLst>
              <a:ext uri="{FF2B5EF4-FFF2-40B4-BE49-F238E27FC236}">
                <a16:creationId xmlns:a16="http://schemas.microsoft.com/office/drawing/2014/main" id="{FC4E2E97-6766-427A-9AE7-D002FEE7E568}"/>
              </a:ext>
            </a:extLst>
          </p:cNvPr>
          <p:cNvSpPr>
            <a:spLocks noGrp="1"/>
          </p:cNvSpPr>
          <p:nvPr>
            <p:ph type="pic" sz="quarter" idx="14"/>
          </p:nvPr>
        </p:nvSpPr>
        <p:spPr>
          <a:xfrm>
            <a:off x="6469380" y="0"/>
            <a:ext cx="5722621" cy="6858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5" name="Picture Placeholder 6">
            <a:extLst>
              <a:ext uri="{FF2B5EF4-FFF2-40B4-BE49-F238E27FC236}">
                <a16:creationId xmlns:a16="http://schemas.microsoft.com/office/drawing/2014/main" id="{A71F1FE3-E797-4E63-ADD5-CDFB720095F6}"/>
              </a:ext>
            </a:extLst>
          </p:cNvPr>
          <p:cNvSpPr>
            <a:spLocks noGrp="1"/>
          </p:cNvSpPr>
          <p:nvPr>
            <p:ph type="pic" sz="quarter" idx="12"/>
          </p:nvPr>
        </p:nvSpPr>
        <p:spPr>
          <a:xfrm>
            <a:off x="5492748" y="2119627"/>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6" name="Picture Placeholder 6">
            <a:extLst>
              <a:ext uri="{FF2B5EF4-FFF2-40B4-BE49-F238E27FC236}">
                <a16:creationId xmlns:a16="http://schemas.microsoft.com/office/drawing/2014/main" id="{1DAB17D7-2279-4E98-AA77-1885B6B67EEE}"/>
              </a:ext>
            </a:extLst>
          </p:cNvPr>
          <p:cNvSpPr>
            <a:spLocks noGrp="1"/>
          </p:cNvSpPr>
          <p:nvPr>
            <p:ph type="pic" sz="quarter" idx="15"/>
          </p:nvPr>
        </p:nvSpPr>
        <p:spPr>
          <a:xfrm>
            <a:off x="5576568" y="4423298"/>
            <a:ext cx="1785623" cy="1785623"/>
          </a:xfrm>
          <a:custGeom>
            <a:avLst/>
            <a:gdLst>
              <a:gd name="connsiteX0" fmla="*/ 492084 w 984168"/>
              <a:gd name="connsiteY0" fmla="*/ 0 h 984168"/>
              <a:gd name="connsiteX1" fmla="*/ 984168 w 984168"/>
              <a:gd name="connsiteY1" fmla="*/ 492084 h 984168"/>
              <a:gd name="connsiteX2" fmla="*/ 492084 w 984168"/>
              <a:gd name="connsiteY2" fmla="*/ 984168 h 984168"/>
              <a:gd name="connsiteX3" fmla="*/ 0 w 984168"/>
              <a:gd name="connsiteY3" fmla="*/ 492084 h 984168"/>
              <a:gd name="connsiteX4" fmla="*/ 492084 w 984168"/>
              <a:gd name="connsiteY4" fmla="*/ 0 h 98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4168" h="984168">
                <a:moveTo>
                  <a:pt x="492084" y="0"/>
                </a:moveTo>
                <a:cubicBezTo>
                  <a:pt x="763854" y="0"/>
                  <a:pt x="984168" y="220314"/>
                  <a:pt x="984168" y="492084"/>
                </a:cubicBezTo>
                <a:cubicBezTo>
                  <a:pt x="984168" y="763854"/>
                  <a:pt x="763854" y="984168"/>
                  <a:pt x="492084" y="984168"/>
                </a:cubicBezTo>
                <a:cubicBezTo>
                  <a:pt x="220314" y="984168"/>
                  <a:pt x="0" y="763854"/>
                  <a:pt x="0" y="492084"/>
                </a:cubicBezTo>
                <a:cubicBezTo>
                  <a:pt x="0" y="220314"/>
                  <a:pt x="220314" y="0"/>
                  <a:pt x="492084"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695612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Title Slide">
    <p:bg>
      <p:bgPr>
        <a:solidFill>
          <a:schemeClr val="bg1"/>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4227FB86-D61F-444D-AF53-8205E7F84B9C}"/>
              </a:ext>
            </a:extLst>
          </p:cNvPr>
          <p:cNvSpPr>
            <a:spLocks noGrp="1"/>
          </p:cNvSpPr>
          <p:nvPr>
            <p:ph type="pic" sz="quarter" idx="18"/>
          </p:nvPr>
        </p:nvSpPr>
        <p:spPr>
          <a:xfrm>
            <a:off x="9029700" y="9144"/>
            <a:ext cx="3162300" cy="6848856"/>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6" name="Picture Placeholder 5">
            <a:extLst>
              <a:ext uri="{FF2B5EF4-FFF2-40B4-BE49-F238E27FC236}">
                <a16:creationId xmlns:a16="http://schemas.microsoft.com/office/drawing/2014/main" id="{A326326D-C102-4281-882B-73346425B9CB}"/>
              </a:ext>
            </a:extLst>
          </p:cNvPr>
          <p:cNvSpPr>
            <a:spLocks noGrp="1"/>
          </p:cNvSpPr>
          <p:nvPr>
            <p:ph type="pic" sz="quarter" idx="19"/>
          </p:nvPr>
        </p:nvSpPr>
        <p:spPr>
          <a:xfrm>
            <a:off x="5867400" y="0"/>
            <a:ext cx="3162300" cy="6848856"/>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7" name="Picture Placeholder 5">
            <a:extLst>
              <a:ext uri="{FF2B5EF4-FFF2-40B4-BE49-F238E27FC236}">
                <a16:creationId xmlns:a16="http://schemas.microsoft.com/office/drawing/2014/main" id="{FAF51323-1952-4E41-A31A-9616E7E80A56}"/>
              </a:ext>
            </a:extLst>
          </p:cNvPr>
          <p:cNvSpPr>
            <a:spLocks noGrp="1"/>
          </p:cNvSpPr>
          <p:nvPr>
            <p:ph type="pic" sz="quarter" idx="20"/>
          </p:nvPr>
        </p:nvSpPr>
        <p:spPr>
          <a:xfrm>
            <a:off x="3680460" y="3419856"/>
            <a:ext cx="2186940" cy="3429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147603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4_Title Slide">
    <p:bg>
      <p:bgPr>
        <a:solidFill>
          <a:schemeClr val="bg1"/>
        </a:solidFill>
        <a:effectLst/>
      </p:bgPr>
    </p:bg>
    <p:spTree>
      <p:nvGrpSpPr>
        <p:cNvPr id="1" name=""/>
        <p:cNvGrpSpPr/>
        <p:nvPr/>
      </p:nvGrpSpPr>
      <p:grpSpPr>
        <a:xfrm>
          <a:off x="0" y="0"/>
          <a:ext cx="0" cy="0"/>
          <a:chOff x="0" y="0"/>
          <a:chExt cx="0" cy="0"/>
        </a:xfrm>
      </p:grpSpPr>
      <p:sp>
        <p:nvSpPr>
          <p:cNvPr id="13" name="Picture Placeholder 5">
            <a:extLst>
              <a:ext uri="{FF2B5EF4-FFF2-40B4-BE49-F238E27FC236}">
                <a16:creationId xmlns:a16="http://schemas.microsoft.com/office/drawing/2014/main" id="{BF120E6E-6FB1-4ABD-A32A-F6B5D2A6FFA2}"/>
              </a:ext>
            </a:extLst>
          </p:cNvPr>
          <p:cNvSpPr>
            <a:spLocks noGrp="1"/>
          </p:cNvSpPr>
          <p:nvPr>
            <p:ph type="pic" sz="quarter" idx="22"/>
          </p:nvPr>
        </p:nvSpPr>
        <p:spPr>
          <a:xfrm>
            <a:off x="3048000" y="-1"/>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14" name="Picture Placeholder 5">
            <a:extLst>
              <a:ext uri="{FF2B5EF4-FFF2-40B4-BE49-F238E27FC236}">
                <a16:creationId xmlns:a16="http://schemas.microsoft.com/office/drawing/2014/main" id="{5FB1C2A0-A76C-4CFD-8D91-38C82BE7F969}"/>
              </a:ext>
            </a:extLst>
          </p:cNvPr>
          <p:cNvSpPr>
            <a:spLocks noGrp="1"/>
          </p:cNvSpPr>
          <p:nvPr>
            <p:ph type="pic" sz="quarter" idx="23"/>
          </p:nvPr>
        </p:nvSpPr>
        <p:spPr>
          <a:xfrm>
            <a:off x="6096000" y="-3"/>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15" name="Picture Placeholder 5">
            <a:extLst>
              <a:ext uri="{FF2B5EF4-FFF2-40B4-BE49-F238E27FC236}">
                <a16:creationId xmlns:a16="http://schemas.microsoft.com/office/drawing/2014/main" id="{B115AF14-4D89-4C83-85F5-4FF09A6861B9}"/>
              </a:ext>
            </a:extLst>
          </p:cNvPr>
          <p:cNvSpPr>
            <a:spLocks noGrp="1"/>
          </p:cNvSpPr>
          <p:nvPr>
            <p:ph type="pic" sz="quarter" idx="24"/>
          </p:nvPr>
        </p:nvSpPr>
        <p:spPr>
          <a:xfrm>
            <a:off x="9144000" y="-5"/>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9" name="Picture Placeholder 5">
            <a:extLst>
              <a:ext uri="{FF2B5EF4-FFF2-40B4-BE49-F238E27FC236}">
                <a16:creationId xmlns:a16="http://schemas.microsoft.com/office/drawing/2014/main" id="{7ADA4495-D848-4EBD-8163-CA31117B9BCC}"/>
              </a:ext>
            </a:extLst>
          </p:cNvPr>
          <p:cNvSpPr>
            <a:spLocks noGrp="1"/>
          </p:cNvSpPr>
          <p:nvPr>
            <p:ph type="pic" sz="quarter" idx="18"/>
          </p:nvPr>
        </p:nvSpPr>
        <p:spPr>
          <a:xfrm>
            <a:off x="0" y="1"/>
            <a:ext cx="3048000" cy="299466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1337320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2EC407-2BEE-4C59-92F3-0A41B00109E5}"/>
              </a:ext>
            </a:extLst>
          </p:cNvPr>
          <p:cNvSpPr/>
          <p:nvPr userDrawn="1"/>
        </p:nvSpPr>
        <p:spPr>
          <a:xfrm>
            <a:off x="4212570" y="0"/>
            <a:ext cx="7979429" cy="6858000"/>
          </a:xfrm>
          <a:prstGeom prst="rect">
            <a:avLst/>
          </a:pr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5">
            <a:extLst>
              <a:ext uri="{FF2B5EF4-FFF2-40B4-BE49-F238E27FC236}">
                <a16:creationId xmlns:a16="http://schemas.microsoft.com/office/drawing/2014/main" id="{B0B403EB-620D-4D89-BFE8-AFF6BC40FA4E}"/>
              </a:ext>
            </a:extLst>
          </p:cNvPr>
          <p:cNvSpPr>
            <a:spLocks noGrp="1"/>
          </p:cNvSpPr>
          <p:nvPr>
            <p:ph type="pic" sz="quarter" idx="18"/>
          </p:nvPr>
        </p:nvSpPr>
        <p:spPr>
          <a:xfrm>
            <a:off x="637032" y="0"/>
            <a:ext cx="3575538" cy="214532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7" name="Picture Placeholder 5">
            <a:extLst>
              <a:ext uri="{FF2B5EF4-FFF2-40B4-BE49-F238E27FC236}">
                <a16:creationId xmlns:a16="http://schemas.microsoft.com/office/drawing/2014/main" id="{F7018DD3-008A-45DC-BAFC-95097F3151DE}"/>
              </a:ext>
            </a:extLst>
          </p:cNvPr>
          <p:cNvSpPr>
            <a:spLocks noGrp="1"/>
          </p:cNvSpPr>
          <p:nvPr>
            <p:ph type="pic" sz="quarter" idx="20"/>
          </p:nvPr>
        </p:nvSpPr>
        <p:spPr>
          <a:xfrm>
            <a:off x="1566672" y="2145324"/>
            <a:ext cx="3575538" cy="2145324"/>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
        <p:nvSpPr>
          <p:cNvPr id="8" name="Picture Placeholder 5">
            <a:extLst>
              <a:ext uri="{FF2B5EF4-FFF2-40B4-BE49-F238E27FC236}">
                <a16:creationId xmlns:a16="http://schemas.microsoft.com/office/drawing/2014/main" id="{6AFA7B93-F3B5-4A17-9115-AE19BB084ACA}"/>
              </a:ext>
            </a:extLst>
          </p:cNvPr>
          <p:cNvSpPr>
            <a:spLocks noGrp="1"/>
          </p:cNvSpPr>
          <p:nvPr>
            <p:ph type="pic" sz="quarter" idx="21"/>
          </p:nvPr>
        </p:nvSpPr>
        <p:spPr>
          <a:xfrm>
            <a:off x="0" y="3859118"/>
            <a:ext cx="4480560" cy="2998882"/>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014890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6_Title Slide">
    <p:bg>
      <p:bgPr>
        <a:solidFill>
          <a:schemeClr val="bg1"/>
        </a:solidFill>
        <a:effectLst/>
      </p:bgPr>
    </p:bg>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78A0C349-783A-4A77-A37C-EB4401A4BB9A}"/>
              </a:ext>
            </a:extLst>
          </p:cNvPr>
          <p:cNvSpPr>
            <a:spLocks noGrp="1"/>
          </p:cNvSpPr>
          <p:nvPr>
            <p:ph type="pic" sz="quarter" idx="20"/>
          </p:nvPr>
        </p:nvSpPr>
        <p:spPr>
          <a:xfrm>
            <a:off x="3448050" y="2514600"/>
            <a:ext cx="8743950" cy="1760220"/>
          </a:xfrm>
          <a:custGeom>
            <a:avLst/>
            <a:gdLst>
              <a:gd name="connsiteX0" fmla="*/ 236222 w 8743950"/>
              <a:gd name="connsiteY0" fmla="*/ 0 h 1760220"/>
              <a:gd name="connsiteX1" fmla="*/ 8743950 w 8743950"/>
              <a:gd name="connsiteY1" fmla="*/ 0 h 1760220"/>
              <a:gd name="connsiteX2" fmla="*/ 8743950 w 8743950"/>
              <a:gd name="connsiteY2" fmla="*/ 1760220 h 1760220"/>
              <a:gd name="connsiteX3" fmla="*/ 236222 w 8743950"/>
              <a:gd name="connsiteY3" fmla="*/ 1760220 h 1760220"/>
              <a:gd name="connsiteX4" fmla="*/ 0 w 8743950"/>
              <a:gd name="connsiteY4" fmla="*/ 1523998 h 1760220"/>
              <a:gd name="connsiteX5" fmla="*/ 0 w 8743950"/>
              <a:gd name="connsiteY5" fmla="*/ 236222 h 1760220"/>
              <a:gd name="connsiteX6" fmla="*/ 236222 w 8743950"/>
              <a:gd name="connsiteY6" fmla="*/ 0 h 17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3950" h="1760220">
                <a:moveTo>
                  <a:pt x="236222" y="0"/>
                </a:moveTo>
                <a:lnTo>
                  <a:pt x="8743950" y="0"/>
                </a:lnTo>
                <a:lnTo>
                  <a:pt x="8743950" y="1760220"/>
                </a:lnTo>
                <a:lnTo>
                  <a:pt x="236222" y="1760220"/>
                </a:lnTo>
                <a:cubicBezTo>
                  <a:pt x="105760" y="1760220"/>
                  <a:pt x="0" y="1654460"/>
                  <a:pt x="0" y="1523998"/>
                </a:cubicBezTo>
                <a:lnTo>
                  <a:pt x="0" y="236222"/>
                </a:lnTo>
                <a:cubicBezTo>
                  <a:pt x="0" y="105760"/>
                  <a:pt x="105760" y="0"/>
                  <a:pt x="236222"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18" name="Picture Placeholder 17">
            <a:extLst>
              <a:ext uri="{FF2B5EF4-FFF2-40B4-BE49-F238E27FC236}">
                <a16:creationId xmlns:a16="http://schemas.microsoft.com/office/drawing/2014/main" id="{DFD4C28B-4ECF-48AF-A6BE-CED839997C49}"/>
              </a:ext>
            </a:extLst>
          </p:cNvPr>
          <p:cNvSpPr>
            <a:spLocks noGrp="1"/>
          </p:cNvSpPr>
          <p:nvPr>
            <p:ph type="pic" sz="quarter" idx="16"/>
          </p:nvPr>
        </p:nvSpPr>
        <p:spPr>
          <a:xfrm>
            <a:off x="7246620" y="322165"/>
            <a:ext cx="4373880" cy="2055274"/>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19" name="Picture Placeholder 18">
            <a:extLst>
              <a:ext uri="{FF2B5EF4-FFF2-40B4-BE49-F238E27FC236}">
                <a16:creationId xmlns:a16="http://schemas.microsoft.com/office/drawing/2014/main" id="{1E8426E4-1136-46B8-8A85-B31DA7E372F7}"/>
              </a:ext>
            </a:extLst>
          </p:cNvPr>
          <p:cNvSpPr>
            <a:spLocks noGrp="1"/>
          </p:cNvSpPr>
          <p:nvPr>
            <p:ph type="pic" sz="quarter" idx="17"/>
          </p:nvPr>
        </p:nvSpPr>
        <p:spPr>
          <a:xfrm>
            <a:off x="8298180" y="4480561"/>
            <a:ext cx="3322320" cy="1760220"/>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20" name="Picture Placeholder 19">
            <a:extLst>
              <a:ext uri="{FF2B5EF4-FFF2-40B4-BE49-F238E27FC236}">
                <a16:creationId xmlns:a16="http://schemas.microsoft.com/office/drawing/2014/main" id="{FC512102-1E83-45ED-B954-65B6E6AAA640}"/>
              </a:ext>
            </a:extLst>
          </p:cNvPr>
          <p:cNvSpPr>
            <a:spLocks noGrp="1"/>
          </p:cNvSpPr>
          <p:nvPr>
            <p:ph type="pic" sz="quarter" idx="18"/>
          </p:nvPr>
        </p:nvSpPr>
        <p:spPr>
          <a:xfrm>
            <a:off x="4770120" y="4480561"/>
            <a:ext cx="3322320" cy="1760220"/>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
        <p:nvSpPr>
          <p:cNvPr id="21" name="Picture Placeholder 20">
            <a:extLst>
              <a:ext uri="{FF2B5EF4-FFF2-40B4-BE49-F238E27FC236}">
                <a16:creationId xmlns:a16="http://schemas.microsoft.com/office/drawing/2014/main" id="{90D82CC8-EB12-4B0D-BD7B-9BB0BDAE66D7}"/>
              </a:ext>
            </a:extLst>
          </p:cNvPr>
          <p:cNvSpPr>
            <a:spLocks noGrp="1"/>
          </p:cNvSpPr>
          <p:nvPr>
            <p:ph type="pic" sz="quarter" idx="19"/>
          </p:nvPr>
        </p:nvSpPr>
        <p:spPr>
          <a:xfrm>
            <a:off x="1242060" y="4480561"/>
            <a:ext cx="3322320" cy="1760220"/>
          </a:xfrm>
          <a:custGeom>
            <a:avLst/>
            <a:gdLst>
              <a:gd name="connsiteX0" fmla="*/ 268866 w 6096000"/>
              <a:gd name="connsiteY0" fmla="*/ 0 h 2984746"/>
              <a:gd name="connsiteX1" fmla="*/ 5827134 w 6096000"/>
              <a:gd name="connsiteY1" fmla="*/ 0 h 2984746"/>
              <a:gd name="connsiteX2" fmla="*/ 6096000 w 6096000"/>
              <a:gd name="connsiteY2" fmla="*/ 268866 h 2984746"/>
              <a:gd name="connsiteX3" fmla="*/ 6096000 w 6096000"/>
              <a:gd name="connsiteY3" fmla="*/ 2715880 h 2984746"/>
              <a:gd name="connsiteX4" fmla="*/ 5827134 w 6096000"/>
              <a:gd name="connsiteY4" fmla="*/ 2984746 h 2984746"/>
              <a:gd name="connsiteX5" fmla="*/ 268866 w 6096000"/>
              <a:gd name="connsiteY5" fmla="*/ 2984746 h 2984746"/>
              <a:gd name="connsiteX6" fmla="*/ 0 w 6096000"/>
              <a:gd name="connsiteY6" fmla="*/ 2715880 h 2984746"/>
              <a:gd name="connsiteX7" fmla="*/ 0 w 6096000"/>
              <a:gd name="connsiteY7" fmla="*/ 268866 h 2984746"/>
              <a:gd name="connsiteX8" fmla="*/ 268866 w 6096000"/>
              <a:gd name="connsiteY8" fmla="*/ 0 h 29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2984746">
                <a:moveTo>
                  <a:pt x="268866" y="0"/>
                </a:moveTo>
                <a:lnTo>
                  <a:pt x="5827134" y="0"/>
                </a:lnTo>
                <a:cubicBezTo>
                  <a:pt x="5975625" y="0"/>
                  <a:pt x="6096000" y="120375"/>
                  <a:pt x="6096000" y="268866"/>
                </a:cubicBezTo>
                <a:lnTo>
                  <a:pt x="6096000" y="2715880"/>
                </a:lnTo>
                <a:cubicBezTo>
                  <a:pt x="6096000" y="2864371"/>
                  <a:pt x="5975625" y="2984746"/>
                  <a:pt x="5827134" y="2984746"/>
                </a:cubicBezTo>
                <a:lnTo>
                  <a:pt x="268866" y="2984746"/>
                </a:lnTo>
                <a:cubicBezTo>
                  <a:pt x="120375" y="2984746"/>
                  <a:pt x="0" y="2864371"/>
                  <a:pt x="0" y="2715880"/>
                </a:cubicBezTo>
                <a:lnTo>
                  <a:pt x="0" y="268866"/>
                </a:lnTo>
                <a:cubicBezTo>
                  <a:pt x="0" y="120375"/>
                  <a:pt x="120375" y="0"/>
                  <a:pt x="268866" y="0"/>
                </a:cubicBezTo>
                <a:close/>
              </a:path>
            </a:pathLst>
          </a:custGeom>
          <a:pattFill prst="pct5">
            <a:fgClr>
              <a:schemeClr val="tx1">
                <a:lumMod val="85000"/>
                <a:lumOff val="15000"/>
              </a:schemeClr>
            </a:fgClr>
            <a:bgClr>
              <a:schemeClr val="bg1"/>
            </a:bgClr>
          </a:pattFill>
        </p:spPr>
        <p:txBody>
          <a:bodyPr wrap="square">
            <a:noAutofit/>
          </a:bodyPr>
          <a:lstStyle>
            <a:lvl1pPr>
              <a:defRPr sz="16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45947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1_Title Slide">
    <p:bg>
      <p:bgPr>
        <a:solidFill>
          <a:schemeClr val="bg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B84B82E7-C817-43C4-941C-75F24F03E6AA}"/>
              </a:ext>
            </a:extLst>
          </p:cNvPr>
          <p:cNvSpPr/>
          <p:nvPr userDrawn="1"/>
        </p:nvSpPr>
        <p:spPr>
          <a:xfrm rot="5400000">
            <a:off x="-505627" y="484976"/>
            <a:ext cx="6878652" cy="5867400"/>
          </a:xfrm>
          <a:custGeom>
            <a:avLst/>
            <a:gdLst>
              <a:gd name="connsiteX0" fmla="*/ 0 w 2834310"/>
              <a:gd name="connsiteY0" fmla="*/ 2427801 h 2427801"/>
              <a:gd name="connsiteX1" fmla="*/ 0 w 2834310"/>
              <a:gd name="connsiteY1" fmla="*/ 1417155 h 2427801"/>
              <a:gd name="connsiteX2" fmla="*/ 1417155 w 2834310"/>
              <a:gd name="connsiteY2" fmla="*/ 0 h 2427801"/>
              <a:gd name="connsiteX3" fmla="*/ 2834310 w 2834310"/>
              <a:gd name="connsiteY3" fmla="*/ 1417155 h 2427801"/>
              <a:gd name="connsiteX4" fmla="*/ 2834310 w 2834310"/>
              <a:gd name="connsiteY4" fmla="*/ 2427801 h 2427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310" h="2427801">
                <a:moveTo>
                  <a:pt x="0" y="2427801"/>
                </a:moveTo>
                <a:lnTo>
                  <a:pt x="0" y="1417155"/>
                </a:lnTo>
                <a:cubicBezTo>
                  <a:pt x="0" y="634482"/>
                  <a:pt x="634482" y="0"/>
                  <a:pt x="1417155" y="0"/>
                </a:cubicBezTo>
                <a:cubicBezTo>
                  <a:pt x="2199828" y="0"/>
                  <a:pt x="2834310" y="634482"/>
                  <a:pt x="2834310" y="1417155"/>
                </a:cubicBezTo>
                <a:lnTo>
                  <a:pt x="2834310" y="2427801"/>
                </a:lnTo>
                <a:close/>
              </a:path>
            </a:pathLst>
          </a:custGeom>
          <a:solidFill>
            <a:srgbClr val="7C35B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4">
            <a:extLst>
              <a:ext uri="{FF2B5EF4-FFF2-40B4-BE49-F238E27FC236}">
                <a16:creationId xmlns:a16="http://schemas.microsoft.com/office/drawing/2014/main" id="{F6ECA384-8AE5-419A-87D2-B6DF1603B010}"/>
              </a:ext>
            </a:extLst>
          </p:cNvPr>
          <p:cNvSpPr>
            <a:spLocks noGrp="1"/>
          </p:cNvSpPr>
          <p:nvPr>
            <p:ph type="pic" sz="quarter" idx="16"/>
          </p:nvPr>
        </p:nvSpPr>
        <p:spPr>
          <a:xfrm>
            <a:off x="2101782" y="2092522"/>
            <a:ext cx="4222821" cy="2395728"/>
          </a:xfrm>
          <a:pattFill prst="pct5">
            <a:fgClr>
              <a:schemeClr val="tx1"/>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591893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2_Title Slide">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3D8C5E28-A70F-4DF3-A717-4F86A57FD144}"/>
              </a:ext>
            </a:extLst>
          </p:cNvPr>
          <p:cNvSpPr>
            <a:spLocks noGrp="1"/>
          </p:cNvSpPr>
          <p:nvPr>
            <p:ph type="pic" sz="quarter" idx="26"/>
          </p:nvPr>
        </p:nvSpPr>
        <p:spPr>
          <a:xfrm>
            <a:off x="1873891" y="1865977"/>
            <a:ext cx="3819965" cy="2446778"/>
          </a:xfrm>
          <a:pattFill prst="pct5">
            <a:fgClr>
              <a:schemeClr val="tx1">
                <a:lumMod val="85000"/>
                <a:lumOff val="15000"/>
              </a:schemeClr>
            </a:fgClr>
            <a:bgClr>
              <a:schemeClr val="bg1"/>
            </a:bgClr>
          </a:pattFill>
        </p:spPr>
        <p:txBody>
          <a:bodyPr>
            <a:normAutofit/>
          </a:bodyPr>
          <a:lstStyle>
            <a:lvl1pPr>
              <a:defRPr sz="16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09554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3_Title Slide">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EF3023-47CD-46B5-B225-DCD7229C1C38}"/>
              </a:ext>
            </a:extLst>
          </p:cNvPr>
          <p:cNvSpPr>
            <a:spLocks noGrp="1"/>
          </p:cNvSpPr>
          <p:nvPr>
            <p:ph type="pic" sz="quarter" idx="23"/>
          </p:nvPr>
        </p:nvSpPr>
        <p:spPr>
          <a:xfrm>
            <a:off x="4562475" y="2057400"/>
            <a:ext cx="3067050" cy="48006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2560927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4_Title Slide">
    <p:bg>
      <p:bgPr>
        <a:solidFill>
          <a:schemeClr val="bg1"/>
        </a:solidFill>
        <a:effectLst/>
      </p:bgPr>
    </p:bg>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13A70AE2-5048-451E-AE31-A04083258560}"/>
              </a:ext>
            </a:extLst>
          </p:cNvPr>
          <p:cNvSpPr>
            <a:spLocks noGrp="1"/>
          </p:cNvSpPr>
          <p:nvPr>
            <p:ph type="pic" sz="quarter" idx="16"/>
          </p:nvPr>
        </p:nvSpPr>
        <p:spPr>
          <a:xfrm>
            <a:off x="7803045" y="2628900"/>
            <a:ext cx="3737113" cy="4229100"/>
          </a:xfrm>
          <a:pattFill prst="pct5">
            <a:fgClr>
              <a:schemeClr val="tx1"/>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a:p>
        </p:txBody>
      </p:sp>
      <p:sp>
        <p:nvSpPr>
          <p:cNvPr id="4" name="Picture Placeholder 4">
            <a:extLst>
              <a:ext uri="{FF2B5EF4-FFF2-40B4-BE49-F238E27FC236}">
                <a16:creationId xmlns:a16="http://schemas.microsoft.com/office/drawing/2014/main" id="{9151B5CD-5255-4B24-B641-B0F23A4277E9}"/>
              </a:ext>
            </a:extLst>
          </p:cNvPr>
          <p:cNvSpPr>
            <a:spLocks noGrp="1"/>
          </p:cNvSpPr>
          <p:nvPr>
            <p:ph type="pic" sz="quarter" idx="17"/>
          </p:nvPr>
        </p:nvSpPr>
        <p:spPr>
          <a:xfrm>
            <a:off x="2705100" y="0"/>
            <a:ext cx="3849756" cy="4356572"/>
          </a:xfrm>
          <a:pattFill prst="pct5">
            <a:fgClr>
              <a:schemeClr val="tx1"/>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92939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F357E44-7A11-46ED-A2EA-E68E0C0A8430}"/>
              </a:ext>
            </a:extLst>
          </p:cNvPr>
          <p:cNvSpPr>
            <a:spLocks noGrp="1"/>
          </p:cNvSpPr>
          <p:nvPr>
            <p:ph type="pic" sz="quarter" idx="18"/>
          </p:nvPr>
        </p:nvSpPr>
        <p:spPr>
          <a:xfrm>
            <a:off x="5800218" y="0"/>
            <a:ext cx="6391783" cy="6858000"/>
          </a:xfrm>
          <a:custGeom>
            <a:avLst/>
            <a:gdLst>
              <a:gd name="connsiteX0" fmla="*/ 0 w 6391783"/>
              <a:gd name="connsiteY0" fmla="*/ 0 h 6858000"/>
              <a:gd name="connsiteX1" fmla="*/ 4860519 w 6391783"/>
              <a:gd name="connsiteY1" fmla="*/ 0 h 6858000"/>
              <a:gd name="connsiteX2" fmla="*/ 6391783 w 6391783"/>
              <a:gd name="connsiteY2" fmla="*/ 2652227 h 6858000"/>
              <a:gd name="connsiteX3" fmla="*/ 6391783 w 6391783"/>
              <a:gd name="connsiteY3" fmla="*/ 6858000 h 6858000"/>
              <a:gd name="connsiteX4" fmla="*/ 3989989 w 6391783"/>
              <a:gd name="connsiteY4" fmla="*/ 6858000 h 6858000"/>
              <a:gd name="connsiteX5" fmla="*/ 3909935 w 6391783"/>
              <a:gd name="connsiteY5" fmla="*/ 6757996 h 6858000"/>
              <a:gd name="connsiteX6" fmla="*/ 3792825 w 6391783"/>
              <a:gd name="connsiteY6" fmla="*/ 6576907 h 6858000"/>
              <a:gd name="connsiteX7" fmla="*/ 34068 w 6391783"/>
              <a:gd name="connsiteY7" fmla="*/ 665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91783" h="6858000">
                <a:moveTo>
                  <a:pt x="0" y="0"/>
                </a:moveTo>
                <a:lnTo>
                  <a:pt x="4860519" y="0"/>
                </a:lnTo>
                <a:lnTo>
                  <a:pt x="6391783" y="2652227"/>
                </a:lnTo>
                <a:lnTo>
                  <a:pt x="6391783" y="6858000"/>
                </a:lnTo>
                <a:lnTo>
                  <a:pt x="3989989" y="6858000"/>
                </a:lnTo>
                <a:lnTo>
                  <a:pt x="3909935" y="6757996"/>
                </a:lnTo>
                <a:cubicBezTo>
                  <a:pt x="3868299" y="6700263"/>
                  <a:pt x="3829182" y="6639879"/>
                  <a:pt x="3792825" y="6576907"/>
                </a:cubicBezTo>
                <a:lnTo>
                  <a:pt x="34068" y="66547"/>
                </a:ln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
        <p:nvSpPr>
          <p:cNvPr id="9" name="Picture Placeholder 8">
            <a:extLst>
              <a:ext uri="{FF2B5EF4-FFF2-40B4-BE49-F238E27FC236}">
                <a16:creationId xmlns:a16="http://schemas.microsoft.com/office/drawing/2014/main" id="{307337B6-B3C8-4563-A43E-7D923B4CBF5C}"/>
              </a:ext>
            </a:extLst>
          </p:cNvPr>
          <p:cNvSpPr>
            <a:spLocks noGrp="1"/>
          </p:cNvSpPr>
          <p:nvPr>
            <p:ph type="pic" sz="quarter" idx="19"/>
          </p:nvPr>
        </p:nvSpPr>
        <p:spPr>
          <a:xfrm>
            <a:off x="5248723" y="3462376"/>
            <a:ext cx="3977049" cy="3395625"/>
          </a:xfrm>
          <a:custGeom>
            <a:avLst/>
            <a:gdLst>
              <a:gd name="connsiteX0" fmla="*/ 1244290 w 3977049"/>
              <a:gd name="connsiteY0" fmla="*/ 431 h 3395625"/>
              <a:gd name="connsiteX1" fmla="*/ 2385752 w 3977049"/>
              <a:gd name="connsiteY1" fmla="*/ 639417 h 3395625"/>
              <a:gd name="connsiteX2" fmla="*/ 3977049 w 3977049"/>
              <a:gd name="connsiteY2" fmla="*/ 3395625 h 3395625"/>
              <a:gd name="connsiteX3" fmla="*/ 1024698 w 3977049"/>
              <a:gd name="connsiteY3" fmla="*/ 3395625 h 3395625"/>
              <a:gd name="connsiteX4" fmla="*/ 171488 w 3977049"/>
              <a:gd name="connsiteY4" fmla="*/ 1917823 h 3395625"/>
              <a:gd name="connsiteX5" fmla="*/ 639417 w 3977049"/>
              <a:gd name="connsiteY5" fmla="*/ 171488 h 3395625"/>
              <a:gd name="connsiteX6" fmla="*/ 1244290 w 3977049"/>
              <a:gd name="connsiteY6" fmla="*/ 431 h 339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7049" h="3395625">
                <a:moveTo>
                  <a:pt x="1244290" y="431"/>
                </a:moveTo>
                <a:cubicBezTo>
                  <a:pt x="1697654" y="-11344"/>
                  <a:pt x="2143050" y="219044"/>
                  <a:pt x="2385752" y="639417"/>
                </a:cubicBezTo>
                <a:lnTo>
                  <a:pt x="3977049" y="3395625"/>
                </a:lnTo>
                <a:lnTo>
                  <a:pt x="1024698" y="3395625"/>
                </a:lnTo>
                <a:lnTo>
                  <a:pt x="171488" y="1917823"/>
                </a:lnTo>
                <a:cubicBezTo>
                  <a:pt x="-181534" y="1306371"/>
                  <a:pt x="27965" y="524510"/>
                  <a:pt x="639417" y="171488"/>
                </a:cubicBezTo>
                <a:cubicBezTo>
                  <a:pt x="830496" y="61169"/>
                  <a:pt x="1038216" y="5783"/>
                  <a:pt x="1244290" y="431"/>
                </a:cubicBezTo>
                <a:close/>
              </a:path>
            </a:pathLst>
          </a:custGeom>
          <a:pattFill prst="pct5">
            <a:fgClr>
              <a:schemeClr val="accent1"/>
            </a:fgClr>
            <a:bgClr>
              <a:schemeClr val="bg1"/>
            </a:bgClr>
          </a:pattFill>
        </p:spPr>
        <p:txBody>
          <a:bodyPr wrap="square">
            <a:no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673804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62008FB-82D5-49BA-9B0F-C396D61A0E75}"/>
              </a:ext>
            </a:extLst>
          </p:cNvPr>
          <p:cNvSpPr>
            <a:spLocks noGrp="1"/>
          </p:cNvSpPr>
          <p:nvPr>
            <p:ph type="pic" sz="quarter" idx="10"/>
          </p:nvPr>
        </p:nvSpPr>
        <p:spPr>
          <a:xfrm>
            <a:off x="0" y="0"/>
            <a:ext cx="12192000" cy="3429000"/>
          </a:xfrm>
          <a:pattFill prst="pct5">
            <a:fgClr>
              <a:schemeClr val="accent1"/>
            </a:fgClr>
            <a:bgClr>
              <a:schemeClr val="bg1"/>
            </a:bgClr>
          </a:pattFill>
        </p:spPr>
        <p:txBody>
          <a:bodyPr>
            <a:normAutofit/>
          </a:bodyPr>
          <a:lstStyle>
            <a:lvl1pPr>
              <a:defRPr sz="2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902229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F2CEF3-295F-988D-D8A4-7483A1A5548D}"/>
              </a:ext>
            </a:extLst>
          </p:cNvPr>
          <p:cNvSpPr>
            <a:spLocks noGrp="1"/>
          </p:cNvSpPr>
          <p:nvPr>
            <p:ph type="dt" sz="half" idx="10"/>
          </p:nvPr>
        </p:nvSpPr>
        <p:spPr/>
        <p:txBody>
          <a:bodyPr/>
          <a:lstStyle/>
          <a:p>
            <a:fld id="{CDF76D25-8D47-4C48-ABE7-3C84965A1161}" type="datetimeFigureOut">
              <a:rPr lang="en-US" smtClean="0"/>
              <a:t>5/7/2024</a:t>
            </a:fld>
            <a:endParaRPr lang="en-US"/>
          </a:p>
        </p:txBody>
      </p:sp>
      <p:sp>
        <p:nvSpPr>
          <p:cNvPr id="3" name="Footer Placeholder 2">
            <a:extLst>
              <a:ext uri="{FF2B5EF4-FFF2-40B4-BE49-F238E27FC236}">
                <a16:creationId xmlns:a16="http://schemas.microsoft.com/office/drawing/2014/main" id="{39207AD6-5332-C69D-BC16-6D81E4E728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CA40C0-8C25-F0AE-A5A8-25D8638985CD}"/>
              </a:ext>
            </a:extLst>
          </p:cNvPr>
          <p:cNvSpPr>
            <a:spLocks noGrp="1"/>
          </p:cNvSpPr>
          <p:nvPr>
            <p:ph type="sldNum" sz="quarter" idx="12"/>
          </p:nvPr>
        </p:nvSpPr>
        <p:spPr/>
        <p:txBody>
          <a:bodyPr/>
          <a:lstStyle/>
          <a:p>
            <a:fld id="{4336A64D-3EAF-47EE-AD55-AD249AA43D04}" type="slidenum">
              <a:rPr lang="en-US" smtClean="0"/>
              <a:t>‹#›</a:t>
            </a:fld>
            <a:endParaRPr lang="en-US"/>
          </a:p>
        </p:txBody>
      </p:sp>
    </p:spTree>
    <p:extLst>
      <p:ext uri="{BB962C8B-B14F-4D97-AF65-F5344CB8AC3E}">
        <p14:creationId xmlns:p14="http://schemas.microsoft.com/office/powerpoint/2010/main" val="1806296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5DB9F4-F486-4647-96B8-28ED2667A5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4C4A6-3312-4301-91D7-96C51170E0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C1A15-E9E7-4E48-8ACB-9B71EF14D1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76D25-8D47-4C48-ABE7-3C84965A1161}" type="datetimeFigureOut">
              <a:rPr lang="en-US" smtClean="0"/>
              <a:t>5/7/2024</a:t>
            </a:fld>
            <a:endParaRPr lang="en-US"/>
          </a:p>
        </p:txBody>
      </p:sp>
      <p:sp>
        <p:nvSpPr>
          <p:cNvPr id="5" name="Footer Placeholder 4">
            <a:extLst>
              <a:ext uri="{FF2B5EF4-FFF2-40B4-BE49-F238E27FC236}">
                <a16:creationId xmlns:a16="http://schemas.microsoft.com/office/drawing/2014/main" id="{5C97BB51-BBCB-4AB7-A425-5076F6C7E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6CBFFD-E9F4-4CB6-8B90-8A9CCDF3E9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6A64D-3EAF-47EE-AD55-AD249AA43D04}" type="slidenum">
              <a:rPr lang="en-US" smtClean="0"/>
              <a:t>‹#›</a:t>
            </a:fld>
            <a:endParaRPr lang="en-US"/>
          </a:p>
        </p:txBody>
      </p:sp>
    </p:spTree>
    <p:extLst>
      <p:ext uri="{BB962C8B-B14F-4D97-AF65-F5344CB8AC3E}">
        <p14:creationId xmlns:p14="http://schemas.microsoft.com/office/powerpoint/2010/main" val="237843447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80" r:id="rId25"/>
    <p:sldLayoutId id="2147483681" r:id="rId26"/>
    <p:sldLayoutId id="2147483682" r:id="rId27"/>
    <p:sldLayoutId id="2147483683" r:id="rId28"/>
    <p:sldLayoutId id="2147483652" r:id="rId29"/>
    <p:sldLayoutId id="2147483653" r:id="rId30"/>
    <p:sldLayoutId id="2147483684"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1.png"/><Relationship Id="rId7"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hyperlink" Target="http://www.leg.state.fl.us/statutes/index.cfm?App_mode=Display_Statute&amp;Search_String=380.093&amp;URL=0300-0399/0380/Sections/0380.093.html" TargetMode="External"/><Relationship Id="rId4" Type="http://schemas.openxmlformats.org/officeDocument/2006/relationships/image" Target="../media/image5.emf"/><Relationship Id="rId9" Type="http://schemas.openxmlformats.org/officeDocument/2006/relationships/image" Target="../media/image19.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svg"/><Relationship Id="rId12" Type="http://schemas.openxmlformats.org/officeDocument/2006/relationships/image" Target="../media/image30.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sv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3.png"/><Relationship Id="rId7" Type="http://schemas.openxmlformats.org/officeDocument/2006/relationships/image" Target="../media/image25.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32.svg"/><Relationship Id="rId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34.png"/><Relationship Id="rId9" Type="http://schemas.openxmlformats.org/officeDocument/2006/relationships/image" Target="../media/image30.svg"/></Relationships>
</file>

<file path=ppt/slides/_rels/slide18.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36.png"/><Relationship Id="rId7" Type="http://schemas.openxmlformats.org/officeDocument/2006/relationships/image" Target="../media/image25.svg"/><Relationship Id="rId12" Type="http://schemas.openxmlformats.org/officeDocument/2006/relationships/image" Target="../media/image30.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38.png"/><Relationship Id="rId10" Type="http://schemas.openxmlformats.org/officeDocument/2006/relationships/image" Target="../media/image28.svg"/><Relationship Id="rId4" Type="http://schemas.openxmlformats.org/officeDocument/2006/relationships/image" Target="../media/image37.png"/><Relationship Id="rId9" Type="http://schemas.openxmlformats.org/officeDocument/2006/relationships/image" Target="../media/image27.png"/><Relationship Id="rId14" Type="http://schemas.openxmlformats.org/officeDocument/2006/relationships/image" Target="../media/image32.sv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9.png"/><Relationship Id="rId7" Type="http://schemas.openxmlformats.org/officeDocument/2006/relationships/image" Target="../media/image25.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32.svg"/><Relationship Id="rId5" Type="http://schemas.openxmlformats.org/officeDocument/2006/relationships/image" Target="../media/image41.png"/><Relationship Id="rId10" Type="http://schemas.openxmlformats.org/officeDocument/2006/relationships/image" Target="../media/image31.png"/><Relationship Id="rId4" Type="http://schemas.openxmlformats.org/officeDocument/2006/relationships/image" Target="../media/image40.png"/><Relationship Id="rId9" Type="http://schemas.openxmlformats.org/officeDocument/2006/relationships/image" Target="../media/image30.svg"/></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hyperlink" Target="https://www.volusia.org/services/growth-and-resource-management/environmental-management/sustainability-and-resilience/volusia-forward.stml" TargetMode="External"/><Relationship Id="rId4"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1.png"/><Relationship Id="rId7"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5.emf"/></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fema.gov/sites/default/files/documents/fema_hm-protect-your-property-from-flooding_english.pdf"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s://volusiacountyfl.maps.arcgis.com/home/webmap/viewer.html?webmap=08417f34d2a5440b9f544b5d2bc664cd&amp;extent=-81.6317,28.7643,-80.3311,29.3609" TargetMode="External"/><Relationship Id="rId5" Type="http://schemas.openxmlformats.org/officeDocument/2006/relationships/hyperlink" Target="https://msc.fema.gov/portal/home" TargetMode="External"/><Relationship Id="rId4" Type="http://schemas.openxmlformats.org/officeDocument/2006/relationships/image" Target="../media/image5.emf"/></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5.emf"/></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emf"/><Relationship Id="rId7" Type="http://schemas.openxmlformats.org/officeDocument/2006/relationships/diagramQuickStyle" Target="../diagrams/quickStyle1.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png"/><Relationship Id="rId9" Type="http://schemas.microsoft.com/office/2007/relationships/diagramDrawing" Target="../diagrams/drawing1.xml"/></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emf"/><Relationship Id="rId7" Type="http://schemas.openxmlformats.org/officeDocument/2006/relationships/diagramQuickStyle" Target="../diagrams/quickStyle2.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png"/><Relationship Id="rId9" Type="http://schemas.microsoft.com/office/2007/relationships/diagramDrawing" Target="../diagrams/drawing2.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5.emf"/><Relationship Id="rId7" Type="http://schemas.openxmlformats.org/officeDocument/2006/relationships/diagramQuickStyle" Target="../diagrams/quickStyle3.xm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png"/><Relationship Id="rId9" Type="http://schemas.microsoft.com/office/2007/relationships/diagramDrawing" Target="../diagrams/drawing3.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5.emf"/><Relationship Id="rId7" Type="http://schemas.openxmlformats.org/officeDocument/2006/relationships/diagramQuickStyle" Target="../diagrams/quickStyle4.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png"/><Relationship Id="rId9" Type="http://schemas.microsoft.com/office/2007/relationships/diagramDrawing" Target="../diagrams/drawing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6A886D73-16D1-8414-0210-2A481EA638F8}"/>
              </a:ext>
              <a:ext uri="{C183D7F6-B498-43B3-948B-1728B52AA6E4}">
                <adec:decorative xmlns:adec="http://schemas.microsoft.com/office/drawing/2017/decorative" val="1"/>
              </a:ext>
            </a:extLst>
          </p:cNvPr>
          <p:cNvSpPr/>
          <p:nvPr/>
        </p:nvSpPr>
        <p:spPr>
          <a:xfrm rot="10800000" flipV="1">
            <a:off x="3505201" y="3465442"/>
            <a:ext cx="8706678"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3008243 w 8706678"/>
              <a:gd name="connsiteY3" fmla="*/ 3392556 h 3392558"/>
              <a:gd name="connsiteX4" fmla="*/ 0 w 8706678"/>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13252 w 8706678"/>
              <a:gd name="connsiteY3" fmla="*/ 3392556 h 3392558"/>
              <a:gd name="connsiteX4" fmla="*/ 0 w 8706678"/>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6678" h="3392558">
                <a:moveTo>
                  <a:pt x="0" y="13252"/>
                </a:moveTo>
                <a:lnTo>
                  <a:pt x="6533321" y="0"/>
                </a:lnTo>
                <a:lnTo>
                  <a:pt x="8706678" y="3392558"/>
                </a:lnTo>
                <a:lnTo>
                  <a:pt x="13252" y="3392556"/>
                </a:lnTo>
                <a:cubicBezTo>
                  <a:pt x="8835" y="2314713"/>
                  <a:pt x="4417" y="1091095"/>
                  <a:pt x="0" y="13252"/>
                </a:cubicBezTo>
                <a:close/>
              </a:path>
            </a:pathLst>
          </a:custGeom>
          <a:solidFill>
            <a:srgbClr val="1C60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Volusia Forward logo with the catchphrase &quot;Volusia County Florida's Sustainable Future Starts here">
            <a:extLst>
              <a:ext uri="{FF2B5EF4-FFF2-40B4-BE49-F238E27FC236}">
                <a16:creationId xmlns:a16="http://schemas.microsoft.com/office/drawing/2014/main" id="{A2D6A98A-D19E-C722-2007-D8DDDD5EF9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84942" y="424437"/>
            <a:ext cx="5903539" cy="2336817"/>
          </a:xfrm>
          <a:prstGeom prst="rect">
            <a:avLst/>
          </a:prstGeom>
          <a:effectLst/>
        </p:spPr>
      </p:pic>
      <p:sp>
        <p:nvSpPr>
          <p:cNvPr id="11" name="TextBox 10">
            <a:extLst>
              <a:ext uri="{FF2B5EF4-FFF2-40B4-BE49-F238E27FC236}">
                <a16:creationId xmlns:a16="http://schemas.microsoft.com/office/drawing/2014/main" id="{7866DD55-0BFF-4AE6-B54E-124533D16C8E}"/>
              </a:ext>
            </a:extLst>
          </p:cNvPr>
          <p:cNvSpPr txBox="1"/>
          <p:nvPr/>
        </p:nvSpPr>
        <p:spPr>
          <a:xfrm>
            <a:off x="5699940" y="3539393"/>
            <a:ext cx="6035040" cy="523220"/>
          </a:xfrm>
          <a:prstGeom prst="rect">
            <a:avLst/>
          </a:prstGeom>
          <a:noFill/>
        </p:spPr>
        <p:txBody>
          <a:bodyPr wrap="square" rtlCol="0">
            <a:spAutoFit/>
          </a:bodyPr>
          <a:lstStyle/>
          <a:p>
            <a:pPr algn="ctr"/>
            <a:r>
              <a:rPr lang="en-US" sz="2800" spc="-150">
                <a:solidFill>
                  <a:schemeClr val="bg1"/>
                </a:solidFill>
                <a:latin typeface="Calibri" panose="020F0502020204030204" pitchFamily="34" charset="0"/>
                <a:cs typeface="Calibri" panose="020F0502020204030204" pitchFamily="34" charset="0"/>
              </a:rPr>
              <a:t>Building Sustainable Communities </a:t>
            </a:r>
          </a:p>
        </p:txBody>
      </p:sp>
      <p:sp>
        <p:nvSpPr>
          <p:cNvPr id="17" name="Title 16">
            <a:extLst>
              <a:ext uri="{FF2B5EF4-FFF2-40B4-BE49-F238E27FC236}">
                <a16:creationId xmlns:a16="http://schemas.microsoft.com/office/drawing/2014/main" id="{B9E95BDB-8E27-8E48-44F9-F2CF56DC5861}"/>
              </a:ext>
            </a:extLst>
          </p:cNvPr>
          <p:cNvSpPr txBox="1">
            <a:spLocks noGrp="1"/>
          </p:cNvSpPr>
          <p:nvPr>
            <p:ph type="title" idx="4294967295"/>
          </p:nvPr>
        </p:nvSpPr>
        <p:spPr>
          <a:xfrm>
            <a:off x="5223040" y="4052450"/>
            <a:ext cx="6968959"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Understanding Risk and Vulnerability for Community Members</a:t>
            </a:r>
            <a:endParaRPr kumimoji="0" lang="en-US" sz="2400" b="0" i="0" u="none" strike="noStrike" kern="1200" cap="none" spc="-150" normalizeH="0" baseline="0" noProof="0" dirty="0">
              <a:ln>
                <a:noFill/>
              </a:ln>
              <a:solidFill>
                <a:schemeClr val="bg1"/>
              </a:solidFill>
              <a:effectLst/>
              <a:uLnTx/>
              <a:uFillTx/>
              <a:latin typeface="+mn-lt"/>
              <a:ea typeface="+mn-ea"/>
              <a:cs typeface="Calibri" panose="020F0502020204030204" pitchFamily="34" charset="0"/>
            </a:endParaRPr>
          </a:p>
        </p:txBody>
      </p:sp>
      <p:sp>
        <p:nvSpPr>
          <p:cNvPr id="2" name="Title 16">
            <a:extLst>
              <a:ext uri="{FF2B5EF4-FFF2-40B4-BE49-F238E27FC236}">
                <a16:creationId xmlns:a16="http://schemas.microsoft.com/office/drawing/2014/main" id="{EE8DBFB2-DECD-8336-2CA1-3C8429CDD191}"/>
              </a:ext>
            </a:extLst>
          </p:cNvPr>
          <p:cNvSpPr txBox="1">
            <a:spLocks/>
          </p:cNvSpPr>
          <p:nvPr/>
        </p:nvSpPr>
        <p:spPr>
          <a:xfrm>
            <a:off x="5152231" y="5987744"/>
            <a:ext cx="6968959"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US" sz="2000" spc="-150" dirty="0">
                <a:solidFill>
                  <a:schemeClr val="bg1"/>
                </a:solidFill>
                <a:latin typeface="+mn-lt"/>
                <a:ea typeface="+mn-ea"/>
                <a:cs typeface="Calibri"/>
              </a:rPr>
              <a:t>April 22, 2024</a:t>
            </a:r>
          </a:p>
          <a:p>
            <a:pPr algn="ctr">
              <a:lnSpc>
                <a:spcPct val="100000"/>
              </a:lnSpc>
              <a:spcBef>
                <a:spcPts val="0"/>
              </a:spcBef>
              <a:defRPr/>
            </a:pPr>
            <a:r>
              <a:rPr lang="en-US" sz="2000" spc="-150" dirty="0">
                <a:solidFill>
                  <a:schemeClr val="bg1"/>
                </a:solidFill>
                <a:latin typeface="+mn-lt"/>
                <a:ea typeface="+mn-ea"/>
                <a:cs typeface="Calibri"/>
              </a:rPr>
              <a:t>6:00 p.m. – 8:00 p.m.</a:t>
            </a:r>
            <a:endParaRPr lang="en-US" sz="2400" spc="-150" dirty="0">
              <a:solidFill>
                <a:schemeClr val="bg1"/>
              </a:solidFill>
              <a:latin typeface="+mn-lt"/>
              <a:ea typeface="+mn-ea"/>
              <a:cs typeface="Calibri" panose="020F0502020204030204" pitchFamily="34" charset="0"/>
            </a:endParaRP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5712616"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616" h="3477105">
                <a:moveTo>
                  <a:pt x="0" y="13252"/>
                </a:moveTo>
                <a:lnTo>
                  <a:pt x="3538330" y="0"/>
                </a:lnTo>
                <a:lnTo>
                  <a:pt x="5712616" y="3472998"/>
                </a:lnTo>
                <a:lnTo>
                  <a:pt x="13252" y="3477105"/>
                </a:lnTo>
                <a:cubicBezTo>
                  <a:pt x="8835" y="2399262"/>
                  <a:pt x="4417" y="1091095"/>
                  <a:pt x="0" y="13252"/>
                </a:cubicBezTo>
                <a:close/>
              </a:path>
            </a:pathLst>
          </a:custGeom>
          <a:blipFill>
            <a:blip r:embed="rId4"/>
            <a:stretch>
              <a:fillRect l="-2822" t="-9170" r="-2822" b="-917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5711687"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3538330" y="0"/>
                </a:lnTo>
                <a:lnTo>
                  <a:pt x="5711687" y="3392558"/>
                </a:lnTo>
                <a:lnTo>
                  <a:pt x="13252" y="3392556"/>
                </a:lnTo>
                <a:cubicBezTo>
                  <a:pt x="8835" y="2314713"/>
                  <a:pt x="4417" y="1091095"/>
                  <a:pt x="0" y="13252"/>
                </a:cubicBezTo>
                <a:close/>
              </a:path>
            </a:pathLst>
          </a:custGeom>
          <a:solidFill>
            <a:srgbClr val="F4BB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Volusia County logo">
            <a:extLst>
              <a:ext uri="{FF2B5EF4-FFF2-40B4-BE49-F238E27FC236}">
                <a16:creationId xmlns:a16="http://schemas.microsoft.com/office/drawing/2014/main" id="{F939CEEF-8863-0377-D4C6-6A85FEB07E05}"/>
              </a:ext>
            </a:extLst>
          </p:cNvPr>
          <p:cNvPicPr>
            <a:picLocks noChangeAspect="1"/>
          </p:cNvPicPr>
          <p:nvPr/>
        </p:nvPicPr>
        <p:blipFill rotWithShape="1">
          <a:blip r:embed="rId5">
            <a:extLst>
              <a:ext uri="{28A0092B-C50C-407E-A947-70E740481C1C}">
                <a14:useLocalDpi xmlns:a14="http://schemas.microsoft.com/office/drawing/2010/main" val="0"/>
              </a:ext>
            </a:extLst>
          </a:blip>
          <a:srcRect t="12382" b="10353"/>
          <a:stretch/>
        </p:blipFill>
        <p:spPr>
          <a:xfrm>
            <a:off x="853605" y="3753638"/>
            <a:ext cx="2174697" cy="12602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Tetra Tech logo">
            <a:extLst>
              <a:ext uri="{FF2B5EF4-FFF2-40B4-BE49-F238E27FC236}">
                <a16:creationId xmlns:a16="http://schemas.microsoft.com/office/drawing/2014/main" id="{6877C142-E378-F16E-A894-86F1A9EFC296}"/>
              </a:ext>
            </a:extLst>
          </p:cNvPr>
          <p:cNvPicPr>
            <a:picLocks noChangeAspect="1"/>
          </p:cNvPicPr>
          <p:nvPr/>
        </p:nvPicPr>
        <p:blipFill rotWithShape="1">
          <a:blip r:embed="rId6">
            <a:extLst>
              <a:ext uri="{28A0092B-C50C-407E-A947-70E740481C1C}">
                <a14:useLocalDpi xmlns:a14="http://schemas.microsoft.com/office/drawing/2010/main" val="0"/>
              </a:ext>
            </a:extLst>
          </a:blip>
          <a:srcRect t="5703" b="19287"/>
          <a:stretch/>
        </p:blipFill>
        <p:spPr>
          <a:xfrm>
            <a:off x="853605" y="5228105"/>
            <a:ext cx="2174697" cy="12234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389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7" y="190429"/>
            <a:ext cx="60350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Project Team</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4" name="Picture 3">
            <a:extLst>
              <a:ext uri="{FF2B5EF4-FFF2-40B4-BE49-F238E27FC236}">
                <a16:creationId xmlns:a16="http://schemas.microsoft.com/office/drawing/2014/main" id="{65F44497-CE21-325D-3C7F-BA3974AF108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6" name="TextBox 5">
            <a:extLst>
              <a:ext uri="{FF2B5EF4-FFF2-40B4-BE49-F238E27FC236}">
                <a16:creationId xmlns:a16="http://schemas.microsoft.com/office/drawing/2014/main" id="{E0D645EE-921D-37B7-DCE3-78CF0EC6F3A1}"/>
              </a:ext>
            </a:extLst>
          </p:cNvPr>
          <p:cNvSpPr txBox="1"/>
          <p:nvPr/>
        </p:nvSpPr>
        <p:spPr>
          <a:xfrm>
            <a:off x="640079" y="1723915"/>
            <a:ext cx="5254123" cy="3847207"/>
          </a:xfrm>
          <a:prstGeom prst="rect">
            <a:avLst/>
          </a:prstGeom>
          <a:noFill/>
        </p:spPr>
        <p:txBody>
          <a:bodyPr wrap="square" rtlCol="0">
            <a:spAutoFit/>
          </a:bodyPr>
          <a:lstStyle/>
          <a:p>
            <a:r>
              <a:rPr lang="en-US" sz="2400" b="1" dirty="0"/>
              <a:t>Ginger Adair</a:t>
            </a:r>
          </a:p>
          <a:p>
            <a:r>
              <a:rPr lang="en-US" sz="2400" dirty="0"/>
              <a:t>Volusia County</a:t>
            </a:r>
          </a:p>
          <a:p>
            <a:r>
              <a:rPr lang="en-US" sz="2000" dirty="0"/>
              <a:t>Environmental Management Director</a:t>
            </a:r>
          </a:p>
          <a:p>
            <a:endParaRPr lang="en-US" sz="2000" dirty="0"/>
          </a:p>
          <a:p>
            <a:r>
              <a:rPr lang="en-US" sz="2400" b="1" dirty="0"/>
              <a:t>Samantha West</a:t>
            </a:r>
          </a:p>
          <a:p>
            <a:r>
              <a:rPr lang="en-US" sz="2400" dirty="0"/>
              <a:t>Volusia County</a:t>
            </a:r>
          </a:p>
          <a:p>
            <a:r>
              <a:rPr lang="en-US" sz="2000" dirty="0"/>
              <a:t>Sustainability and Resilience Manager</a:t>
            </a:r>
          </a:p>
          <a:p>
            <a:endParaRPr lang="en-US" sz="2000" dirty="0"/>
          </a:p>
          <a:p>
            <a:r>
              <a:rPr lang="en-US" sz="2400" b="1" dirty="0"/>
              <a:t>Sergeneno Rankin</a:t>
            </a:r>
          </a:p>
          <a:p>
            <a:r>
              <a:rPr lang="en-US" sz="2400" dirty="0"/>
              <a:t>Volusia County</a:t>
            </a:r>
          </a:p>
          <a:p>
            <a:r>
              <a:rPr lang="en-US" sz="2000" dirty="0"/>
              <a:t>Sustainability and Outreach Coordinator</a:t>
            </a:r>
          </a:p>
        </p:txBody>
      </p:sp>
      <p:sp>
        <p:nvSpPr>
          <p:cNvPr id="10" name="TextBox 9">
            <a:extLst>
              <a:ext uri="{FF2B5EF4-FFF2-40B4-BE49-F238E27FC236}">
                <a16:creationId xmlns:a16="http://schemas.microsoft.com/office/drawing/2014/main" id="{5AED52C5-C1A0-F26F-76A2-CF2D949097C3}"/>
              </a:ext>
            </a:extLst>
          </p:cNvPr>
          <p:cNvSpPr txBox="1"/>
          <p:nvPr/>
        </p:nvSpPr>
        <p:spPr>
          <a:xfrm>
            <a:off x="6297798" y="1723915"/>
            <a:ext cx="5630966" cy="3847207"/>
          </a:xfrm>
          <a:prstGeom prst="rect">
            <a:avLst/>
          </a:prstGeom>
          <a:noFill/>
        </p:spPr>
        <p:txBody>
          <a:bodyPr wrap="square" lIns="91440" tIns="45720" rIns="91440" bIns="45720" rtlCol="0" anchor="t">
            <a:spAutoFit/>
          </a:bodyPr>
          <a:lstStyle/>
          <a:p>
            <a:r>
              <a:rPr lang="en-US" sz="2400" b="1" dirty="0"/>
              <a:t>JaLeesa Tate, CFM</a:t>
            </a:r>
          </a:p>
          <a:p>
            <a:r>
              <a:rPr lang="en-US" sz="2400" dirty="0"/>
              <a:t>Tetra Tech</a:t>
            </a:r>
          </a:p>
          <a:p>
            <a:r>
              <a:rPr lang="en-US" sz="2000" dirty="0"/>
              <a:t>Senior Community Resilience Planner</a:t>
            </a:r>
          </a:p>
          <a:p>
            <a:endParaRPr lang="en-US" sz="2000" dirty="0"/>
          </a:p>
          <a:p>
            <a:r>
              <a:rPr lang="en-US" sz="2400" b="1" dirty="0"/>
              <a:t>Victoria Colon</a:t>
            </a:r>
          </a:p>
          <a:p>
            <a:r>
              <a:rPr lang="en-US" sz="2400" dirty="0"/>
              <a:t>Tetra Tech</a:t>
            </a:r>
          </a:p>
          <a:p>
            <a:r>
              <a:rPr lang="en-US" sz="2000" dirty="0"/>
              <a:t>Emergency Management Specialist</a:t>
            </a:r>
          </a:p>
          <a:p>
            <a:endParaRPr lang="en-US" sz="2000" dirty="0"/>
          </a:p>
          <a:p>
            <a:r>
              <a:rPr lang="en-US" sz="2400" b="1" dirty="0"/>
              <a:t>Grace Altenburg</a:t>
            </a:r>
          </a:p>
          <a:p>
            <a:r>
              <a:rPr lang="en-US" sz="2400" dirty="0"/>
              <a:t>Tetra Tech</a:t>
            </a:r>
          </a:p>
          <a:p>
            <a:r>
              <a:rPr lang="en-US" sz="2000" dirty="0"/>
              <a:t>Resilience and Climate Adaptation Planner</a:t>
            </a:r>
          </a:p>
        </p:txBody>
      </p:sp>
    </p:spTree>
    <p:extLst>
      <p:ext uri="{BB962C8B-B14F-4D97-AF65-F5344CB8AC3E}">
        <p14:creationId xmlns:p14="http://schemas.microsoft.com/office/powerpoint/2010/main" val="717167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1920285" y="176213"/>
            <a:ext cx="8477250" cy="8016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Building Sustainable Communities </a:t>
            </a:r>
          </a:p>
        </p:txBody>
      </p:sp>
      <p:sp>
        <p:nvSpPr>
          <p:cNvPr id="17" name="TextBox 16">
            <a:extLst>
              <a:ext uri="{FF2B5EF4-FFF2-40B4-BE49-F238E27FC236}">
                <a16:creationId xmlns:a16="http://schemas.microsoft.com/office/drawing/2014/main" id="{B9E95BDB-8E27-8E48-44F9-F2CF56DC5861}"/>
              </a:ext>
            </a:extLst>
          </p:cNvPr>
          <p:cNvSpPr txBox="1"/>
          <p:nvPr/>
        </p:nvSpPr>
        <p:spPr>
          <a:xfrm>
            <a:off x="5513294" y="1524973"/>
            <a:ext cx="6252884" cy="4093428"/>
          </a:xfrm>
          <a:prstGeom prst="rect">
            <a:avLst/>
          </a:prstGeom>
          <a:noFill/>
        </p:spPr>
        <p:txBody>
          <a:bodyPr wrap="square" rtlCol="0">
            <a:spAutoFit/>
          </a:bodyPr>
          <a:lstStyle/>
          <a:p>
            <a:pPr marL="342900" indent="-342900">
              <a:spcBef>
                <a:spcPts val="1200"/>
              </a:spcBef>
              <a:spcAft>
                <a:spcPts val="1200"/>
              </a:spcAft>
              <a:buFont typeface="Arial" panose="020B0604020202020204" pitchFamily="34" charset="0"/>
              <a:buChar char="•"/>
              <a:tabLst>
                <a:tab pos="333375" algn="l"/>
                <a:tab pos="735013" algn="l"/>
              </a:tabLst>
            </a:pPr>
            <a:r>
              <a:rPr lang="en-US" sz="2400" b="1">
                <a:effectLst/>
              </a:rPr>
              <a:t>Purpose</a:t>
            </a:r>
            <a:r>
              <a:rPr lang="en-US" sz="2400">
                <a:effectLst/>
              </a:rPr>
              <a:t>: To equip community members with data and information to understand the current and future risk posed by flooding, storm surge, and sea level rise in Volusia County.</a:t>
            </a:r>
          </a:p>
          <a:p>
            <a:pPr marL="342900" indent="-342900">
              <a:spcBef>
                <a:spcPts val="1200"/>
              </a:spcBef>
              <a:spcAft>
                <a:spcPts val="1200"/>
              </a:spcAft>
              <a:buFont typeface="Arial" panose="020B0604020202020204" pitchFamily="34" charset="0"/>
              <a:buChar char="•"/>
              <a:tabLst>
                <a:tab pos="333375" algn="l"/>
                <a:tab pos="735013" algn="l"/>
              </a:tabLst>
            </a:pPr>
            <a:r>
              <a:rPr lang="en-US" sz="2400" b="1"/>
              <a:t>Goal</a:t>
            </a:r>
            <a:r>
              <a:rPr lang="en-US" sz="2400"/>
              <a:t>: To</a:t>
            </a:r>
            <a:r>
              <a:rPr lang="en-US" sz="2400">
                <a:effectLst/>
              </a:rPr>
              <a:t> build community resilience through peer-to-peer storytelling to learn how neighbors are preparing, adapting, and overcoming challenges and obstacles as risk evolves.</a:t>
            </a:r>
            <a:endParaRPr lang="en-US" sz="2400" spc="-150">
              <a:cs typeface="Calibri" panose="020F0502020204030204" pitchFamily="34" charset="0"/>
            </a:endParaRPr>
          </a:p>
        </p:txBody>
      </p:sp>
      <p:sp>
        <p:nvSpPr>
          <p:cNvPr id="10" name="Rounded Rectangle 11" descr="A tree branch over water">
            <a:extLst>
              <a:ext uri="{FF2B5EF4-FFF2-40B4-BE49-F238E27FC236}">
                <a16:creationId xmlns:a16="http://schemas.microsoft.com/office/drawing/2014/main" id="{FA52EC25-A0B4-8B0C-1090-9113B5CB44DC}"/>
              </a:ext>
            </a:extLst>
          </p:cNvPr>
          <p:cNvSpPr>
            <a:spLocks/>
          </p:cNvSpPr>
          <p:nvPr/>
        </p:nvSpPr>
        <p:spPr>
          <a:xfrm>
            <a:off x="995084" y="1586754"/>
            <a:ext cx="1892807" cy="1896036"/>
          </a:xfrm>
          <a:prstGeom prst="roundRect">
            <a:avLst/>
          </a:prstGeom>
          <a:blipFill>
            <a:blip r:embed="rId5"/>
            <a:stretch>
              <a:fillRect l="-22464" r="-22464"/>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5" descr="Oranges growing on a branch">
            <a:extLst>
              <a:ext uri="{FF2B5EF4-FFF2-40B4-BE49-F238E27FC236}">
                <a16:creationId xmlns:a16="http://schemas.microsoft.com/office/drawing/2014/main" id="{DBB9FD39-2A22-C886-9303-5D04BF8E3BC1}"/>
              </a:ext>
            </a:extLst>
          </p:cNvPr>
          <p:cNvSpPr/>
          <p:nvPr/>
        </p:nvSpPr>
        <p:spPr>
          <a:xfrm>
            <a:off x="3155577" y="1622612"/>
            <a:ext cx="1896036" cy="1896036"/>
          </a:xfrm>
          <a:prstGeom prst="roundRect">
            <a:avLst/>
          </a:prstGeom>
          <a:blipFill>
            <a:blip r:embed="rId6"/>
            <a:stretch>
              <a:fillRect l="-7873" t="-638" r="-7873" b="-638"/>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4" descr="Aerial view of a bridge and a city skyline">
            <a:extLst>
              <a:ext uri="{FF2B5EF4-FFF2-40B4-BE49-F238E27FC236}">
                <a16:creationId xmlns:a16="http://schemas.microsoft.com/office/drawing/2014/main" id="{0FAF4E05-380F-6961-E2B1-3F5C3F50AC5D}"/>
              </a:ext>
            </a:extLst>
          </p:cNvPr>
          <p:cNvSpPr/>
          <p:nvPr/>
        </p:nvSpPr>
        <p:spPr>
          <a:xfrm>
            <a:off x="972672" y="3796554"/>
            <a:ext cx="1896036" cy="1896036"/>
          </a:xfrm>
          <a:prstGeom prst="roundRect">
            <a:avLst/>
          </a:prstGeom>
          <a:blipFill>
            <a:blip r:embed="rId7"/>
            <a:stretch>
              <a:fillRect/>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3" descr="A family canoeing on still water">
            <a:extLst>
              <a:ext uri="{FF2B5EF4-FFF2-40B4-BE49-F238E27FC236}">
                <a16:creationId xmlns:a16="http://schemas.microsoft.com/office/drawing/2014/main" id="{10FF0D2C-4022-799B-660D-BA77BB6BD29C}"/>
              </a:ext>
            </a:extLst>
          </p:cNvPr>
          <p:cNvSpPr/>
          <p:nvPr/>
        </p:nvSpPr>
        <p:spPr>
          <a:xfrm>
            <a:off x="3124201" y="3818964"/>
            <a:ext cx="1896036" cy="1896036"/>
          </a:xfrm>
          <a:prstGeom prst="roundRect">
            <a:avLst/>
          </a:prstGeom>
          <a:blipFill>
            <a:blip r:embed="rId8"/>
            <a:stretch>
              <a:fillRect l="-29574" t="-19929" r="-29574" b="-19929"/>
            </a:stretch>
          </a:blip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Tree>
    <p:extLst>
      <p:ext uri="{BB962C8B-B14F-4D97-AF65-F5344CB8AC3E}">
        <p14:creationId xmlns:p14="http://schemas.microsoft.com/office/powerpoint/2010/main" val="2194318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62958" y="190429"/>
            <a:ext cx="60350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Agenda</a:t>
            </a:r>
          </a:p>
        </p:txBody>
      </p:sp>
      <p:sp>
        <p:nvSpPr>
          <p:cNvPr id="17" name="TextBox 16">
            <a:extLst>
              <a:ext uri="{FF2B5EF4-FFF2-40B4-BE49-F238E27FC236}">
                <a16:creationId xmlns:a16="http://schemas.microsoft.com/office/drawing/2014/main" id="{B9E95BDB-8E27-8E48-44F9-F2CF56DC5861}"/>
              </a:ext>
            </a:extLst>
          </p:cNvPr>
          <p:cNvSpPr txBox="1"/>
          <p:nvPr/>
        </p:nvSpPr>
        <p:spPr>
          <a:xfrm>
            <a:off x="1229361" y="1825897"/>
            <a:ext cx="8310282" cy="2923877"/>
          </a:xfrm>
          <a:prstGeom prst="rect">
            <a:avLst/>
          </a:prstGeom>
          <a:noFill/>
        </p:spPr>
        <p:txBody>
          <a:bodyPr wrap="square" numCol="1" rtlCol="0">
            <a:spAutoFit/>
          </a:bodyPr>
          <a:lstStyle/>
          <a:p>
            <a:pPr marL="342900" indent="-342900">
              <a:spcAft>
                <a:spcPts val="1200"/>
              </a:spcAft>
              <a:buFont typeface="Arial" panose="020B0604020202020204" pitchFamily="34" charset="0"/>
              <a:buChar char="•"/>
              <a:tabLst>
                <a:tab pos="333375" algn="l"/>
                <a:tab pos="735013" algn="l"/>
              </a:tabLst>
            </a:pPr>
            <a:r>
              <a:rPr lang="en-US" sz="2400"/>
              <a:t>Refresher of Risk and Vulnerability</a:t>
            </a:r>
          </a:p>
          <a:p>
            <a:pPr marL="342900" indent="-342900">
              <a:spcAft>
                <a:spcPts val="1200"/>
              </a:spcAft>
              <a:buFont typeface="Arial" panose="020B0604020202020204" pitchFamily="34" charset="0"/>
              <a:buChar char="•"/>
              <a:tabLst>
                <a:tab pos="333375" algn="l"/>
                <a:tab pos="735013" algn="l"/>
              </a:tabLst>
            </a:pPr>
            <a:r>
              <a:rPr lang="en-US" sz="2400"/>
              <a:t>Understanding Impacts to Community Assets</a:t>
            </a:r>
          </a:p>
          <a:p>
            <a:pPr marL="342900" indent="-342900">
              <a:spcAft>
                <a:spcPts val="1200"/>
              </a:spcAft>
              <a:buFont typeface="Arial" panose="020B0604020202020204" pitchFamily="34" charset="0"/>
              <a:buChar char="•"/>
              <a:tabLst>
                <a:tab pos="333375" algn="l"/>
                <a:tab pos="735013" algn="l"/>
              </a:tabLst>
            </a:pPr>
            <a:r>
              <a:rPr lang="en-US" sz="2400"/>
              <a:t>Navigating Future Floods: Mapping Community Assets Identified During Hurricanes Nicole and Ian</a:t>
            </a:r>
          </a:p>
          <a:p>
            <a:pPr marL="342900" indent="-342900">
              <a:spcAft>
                <a:spcPts val="1200"/>
              </a:spcAft>
              <a:buFont typeface="Arial" panose="020B0604020202020204" pitchFamily="34" charset="0"/>
              <a:buChar char="•"/>
              <a:tabLst>
                <a:tab pos="333375" algn="l"/>
                <a:tab pos="735013" algn="l"/>
              </a:tabLst>
            </a:pPr>
            <a:r>
              <a:rPr lang="en-US" sz="2400"/>
              <a:t>Identifying Adaptation Strategies</a:t>
            </a:r>
          </a:p>
          <a:p>
            <a:pPr marL="342900" indent="-342900">
              <a:spcAft>
                <a:spcPts val="1200"/>
              </a:spcAft>
              <a:buFont typeface="Arial" panose="020B0604020202020204" pitchFamily="34" charset="0"/>
              <a:buChar char="•"/>
              <a:tabLst>
                <a:tab pos="333375" algn="l"/>
                <a:tab pos="735013" algn="l"/>
              </a:tabLst>
            </a:pPr>
            <a:r>
              <a:rPr lang="en-US" sz="2400"/>
              <a:t>Moving Forward</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10" name="Picture 9">
            <a:extLst>
              <a:ext uri="{FF2B5EF4-FFF2-40B4-BE49-F238E27FC236}">
                <a16:creationId xmlns:a16="http://schemas.microsoft.com/office/drawing/2014/main" id="{23456DD4-48C2-74C2-9142-36EF775298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Tree>
    <p:extLst>
      <p:ext uri="{BB962C8B-B14F-4D97-AF65-F5344CB8AC3E}">
        <p14:creationId xmlns:p14="http://schemas.microsoft.com/office/powerpoint/2010/main" val="3565996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3" name="Title 12">
            <a:extLst>
              <a:ext uri="{FF2B5EF4-FFF2-40B4-BE49-F238E27FC236}">
                <a16:creationId xmlns:a16="http://schemas.microsoft.com/office/drawing/2014/main" id="{566CBEDD-D75F-2B32-4A92-F942BD5813A3}"/>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Adaptation Planning Refresher</a:t>
            </a:r>
          </a:p>
        </p:txBody>
      </p:sp>
      <p:pic>
        <p:nvPicPr>
          <p:cNvPr id="4" name="Picture 3" descr="Diagram showing the sequence of components for adaptation planning:&#10;1. Context&#10;2. Vulnerability Assessment&#10;3. Adaptation Strategies&#10;4. Implementation Strategies">
            <a:extLst>
              <a:ext uri="{FF2B5EF4-FFF2-40B4-BE49-F238E27FC236}">
                <a16:creationId xmlns:a16="http://schemas.microsoft.com/office/drawing/2014/main" id="{8FD8024A-43A2-9047-A258-52E533EC6879}"/>
              </a:ext>
            </a:extLst>
          </p:cNvPr>
          <p:cNvPicPr>
            <a:picLocks noChangeAspect="1"/>
          </p:cNvPicPr>
          <p:nvPr/>
        </p:nvPicPr>
        <p:blipFill rotWithShape="1">
          <a:blip r:embed="rId5"/>
          <a:srcRect l="4051" r="2733"/>
          <a:stretch/>
        </p:blipFill>
        <p:spPr>
          <a:xfrm>
            <a:off x="167640" y="1114172"/>
            <a:ext cx="8347934" cy="5534054"/>
          </a:xfrm>
          <a:prstGeom prst="rect">
            <a:avLst/>
          </a:prstGeom>
        </p:spPr>
      </p:pic>
      <p:sp>
        <p:nvSpPr>
          <p:cNvPr id="6" name="Rectangle: Rounded Corners 5" descr="Highlight the Vulnerability Assessment component of the adaptation planning diagram">
            <a:extLst>
              <a:ext uri="{FF2B5EF4-FFF2-40B4-BE49-F238E27FC236}">
                <a16:creationId xmlns:a16="http://schemas.microsoft.com/office/drawing/2014/main" id="{29EE4D0A-BAC4-D002-C07B-135ABDD63A7B}"/>
              </a:ext>
            </a:extLst>
          </p:cNvPr>
          <p:cNvSpPr/>
          <p:nvPr/>
        </p:nvSpPr>
        <p:spPr>
          <a:xfrm>
            <a:off x="4785360" y="2026920"/>
            <a:ext cx="2545080" cy="12954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descr="Highlight the Adaptation Strategiescomponent of the adaptation planning diagram">
            <a:extLst>
              <a:ext uri="{FF2B5EF4-FFF2-40B4-BE49-F238E27FC236}">
                <a16:creationId xmlns:a16="http://schemas.microsoft.com/office/drawing/2014/main" id="{10357ED3-A9DC-5C7B-1483-65328525109B}"/>
              </a:ext>
            </a:extLst>
          </p:cNvPr>
          <p:cNvSpPr/>
          <p:nvPr/>
        </p:nvSpPr>
        <p:spPr>
          <a:xfrm>
            <a:off x="425822" y="4581364"/>
            <a:ext cx="2469778" cy="1727996"/>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4A9B3BC-AB56-4E9C-F278-E49FC8C46556}"/>
              </a:ext>
            </a:extLst>
          </p:cNvPr>
          <p:cNvSpPr txBox="1"/>
          <p:nvPr/>
        </p:nvSpPr>
        <p:spPr>
          <a:xfrm>
            <a:off x="8069761" y="4243107"/>
            <a:ext cx="3548498" cy="307777"/>
          </a:xfrm>
          <a:prstGeom prst="rect">
            <a:avLst/>
          </a:prstGeom>
          <a:noFill/>
        </p:spPr>
        <p:txBody>
          <a:bodyPr wrap="square">
            <a:spAutoFit/>
          </a:bodyPr>
          <a:lstStyle/>
          <a:p>
            <a:r>
              <a:rPr lang="en-US" sz="1400"/>
              <a:t>Florida Adaptation Planning Guidebook, 2018</a:t>
            </a:r>
          </a:p>
        </p:txBody>
      </p:sp>
      <p:pic>
        <p:nvPicPr>
          <p:cNvPr id="12" name="Picture 11" descr="Cover of the Florida Adaptation Planning Guidebook">
            <a:extLst>
              <a:ext uri="{FF2B5EF4-FFF2-40B4-BE49-F238E27FC236}">
                <a16:creationId xmlns:a16="http://schemas.microsoft.com/office/drawing/2014/main" id="{EF354BEC-C347-5AF6-DA48-902689CA1510}"/>
              </a:ext>
            </a:extLst>
          </p:cNvPr>
          <p:cNvPicPr>
            <a:picLocks noChangeAspect="1"/>
          </p:cNvPicPr>
          <p:nvPr/>
        </p:nvPicPr>
        <p:blipFill>
          <a:blip r:embed="rId6"/>
          <a:stretch>
            <a:fillRect/>
          </a:stretch>
        </p:blipFill>
        <p:spPr>
          <a:xfrm>
            <a:off x="8069761" y="1564206"/>
            <a:ext cx="3440864" cy="2569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05658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15484" y="5492657"/>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1016938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Vulnerability Assessments for Adaptation  Planning </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608889" y="1571506"/>
            <a:ext cx="5576461" cy="3785652"/>
          </a:xfrm>
          <a:prstGeom prst="rect">
            <a:avLst/>
          </a:prstGeom>
          <a:noFill/>
        </p:spPr>
        <p:txBody>
          <a:bodyPr wrap="square" rtlCol="0">
            <a:spAutoFit/>
          </a:bodyPr>
          <a:lstStyle/>
          <a:p>
            <a:pPr marL="457200" indent="-457200">
              <a:buFont typeface="Arial" panose="020B0604020202020204" pitchFamily="34" charset="0"/>
              <a:buChar char="•"/>
            </a:pPr>
            <a:r>
              <a:rPr lang="en-US" sz="2400"/>
              <a:t>Exposure Analysis: Identifies baseline risk and allows the community to understand risk through spatial extent and level of exposure.</a:t>
            </a:r>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r>
              <a:rPr lang="en-US" sz="2400"/>
              <a:t>Sensitivity Analysis: An inventory of community assets (populations, structures, economic functions) and quantifies/measures the impacts of sea level rise on those assets. </a:t>
            </a:r>
            <a:endParaRPr lang="en-US" sz="2400" spc="-150">
              <a:cs typeface="Calibri" panose="020F0502020204030204" pitchFamily="34" charset="0"/>
            </a:endParaRPr>
          </a:p>
        </p:txBody>
      </p:sp>
      <p:sp>
        <p:nvSpPr>
          <p:cNvPr id="5" name="Oval 4">
            <a:extLst>
              <a:ext uri="{FF2B5EF4-FFF2-40B4-BE49-F238E27FC236}">
                <a16:creationId xmlns:a16="http://schemas.microsoft.com/office/drawing/2014/main" id="{69EA71CB-3A44-239F-ECF2-CF7DCF16CBDE}"/>
              </a:ext>
              <a:ext uri="{C183D7F6-B498-43B3-948B-1728B52AA6E4}">
                <adec:decorative xmlns:adec="http://schemas.microsoft.com/office/drawing/2017/decorative" val="1"/>
              </a:ext>
            </a:extLst>
          </p:cNvPr>
          <p:cNvSpPr/>
          <p:nvPr/>
        </p:nvSpPr>
        <p:spPr>
          <a:xfrm>
            <a:off x="5854796" y="1437400"/>
            <a:ext cx="4016801" cy="3919758"/>
          </a:xfrm>
          <a:prstGeom prst="ellipse">
            <a:avLst/>
          </a:prstGeom>
          <a:solidFill>
            <a:schemeClr val="accent1">
              <a:lumMod val="40000"/>
              <a:lumOff val="60000"/>
              <a:alpha val="6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19BE8B2-37A3-FF9C-97E2-920CA74BA5A6}"/>
              </a:ext>
              <a:ext uri="{C183D7F6-B498-43B3-948B-1728B52AA6E4}">
                <adec:decorative xmlns:adec="http://schemas.microsoft.com/office/drawing/2017/decorative" val="1"/>
              </a:ext>
            </a:extLst>
          </p:cNvPr>
          <p:cNvSpPr/>
          <p:nvPr/>
        </p:nvSpPr>
        <p:spPr>
          <a:xfrm>
            <a:off x="8132968" y="1473681"/>
            <a:ext cx="3928143" cy="3813611"/>
          </a:xfrm>
          <a:prstGeom prst="ellipse">
            <a:avLst/>
          </a:prstGeom>
          <a:solidFill>
            <a:schemeClr val="accent3">
              <a:lumMod val="20000"/>
              <a:lumOff val="80000"/>
              <a:alpha val="4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C5E8B89-A4E7-63D8-E7F8-12382820B427}"/>
              </a:ext>
            </a:extLst>
          </p:cNvPr>
          <p:cNvSpPr txBox="1"/>
          <p:nvPr/>
        </p:nvSpPr>
        <p:spPr>
          <a:xfrm>
            <a:off x="608889" y="5595412"/>
            <a:ext cx="5195950" cy="1015663"/>
          </a:xfrm>
          <a:prstGeom prst="rect">
            <a:avLst/>
          </a:prstGeom>
          <a:solidFill>
            <a:schemeClr val="accent6">
              <a:lumMod val="75000"/>
            </a:schemeClr>
          </a:solidFill>
        </p:spPr>
        <p:txBody>
          <a:bodyPr wrap="square" rtlCol="0">
            <a:spAutoFit/>
          </a:bodyPr>
          <a:lstStyle/>
          <a:p>
            <a:r>
              <a:rPr lang="en-US" sz="2000">
                <a:solidFill>
                  <a:schemeClr val="bg1"/>
                </a:solidFill>
              </a:rPr>
              <a:t>Helps a community determine which structural and social assets are likely to be impacted by future coastal flooding and sea level rise.</a:t>
            </a:r>
          </a:p>
        </p:txBody>
      </p:sp>
      <p:sp>
        <p:nvSpPr>
          <p:cNvPr id="17" name="TextBox 16">
            <a:extLst>
              <a:ext uri="{FF2B5EF4-FFF2-40B4-BE49-F238E27FC236}">
                <a16:creationId xmlns:a16="http://schemas.microsoft.com/office/drawing/2014/main" id="{E8548EBE-F554-82B8-6396-A50882BAEB01}"/>
              </a:ext>
            </a:extLst>
          </p:cNvPr>
          <p:cNvSpPr txBox="1"/>
          <p:nvPr/>
        </p:nvSpPr>
        <p:spPr>
          <a:xfrm>
            <a:off x="8104027" y="3026544"/>
            <a:ext cx="1872645" cy="707886"/>
          </a:xfrm>
          <a:prstGeom prst="rect">
            <a:avLst/>
          </a:prstGeom>
          <a:noFill/>
        </p:spPr>
        <p:txBody>
          <a:bodyPr wrap="square">
            <a:spAutoFit/>
          </a:bodyPr>
          <a:lstStyle/>
          <a:p>
            <a:pPr algn="ctr"/>
            <a:r>
              <a:rPr lang="en-US" sz="2000" b="1">
                <a:solidFill>
                  <a:srgbClr val="2682C5"/>
                </a:solidFill>
              </a:rPr>
              <a:t>Vulnerability </a:t>
            </a:r>
          </a:p>
          <a:p>
            <a:pPr algn="ctr"/>
            <a:r>
              <a:rPr lang="en-US" sz="2000" b="1">
                <a:solidFill>
                  <a:srgbClr val="2682C5"/>
                </a:solidFill>
              </a:rPr>
              <a:t>Assessment</a:t>
            </a:r>
          </a:p>
        </p:txBody>
      </p:sp>
      <p:sp>
        <p:nvSpPr>
          <p:cNvPr id="15" name="Subtitle 3">
            <a:extLst>
              <a:ext uri="{FF2B5EF4-FFF2-40B4-BE49-F238E27FC236}">
                <a16:creationId xmlns:a16="http://schemas.microsoft.com/office/drawing/2014/main" id="{360340DA-C13D-9965-BD83-3E83E311FA4E}"/>
              </a:ext>
            </a:extLst>
          </p:cNvPr>
          <p:cNvSpPr txBox="1">
            <a:spLocks/>
          </p:cNvSpPr>
          <p:nvPr/>
        </p:nvSpPr>
        <p:spPr>
          <a:xfrm>
            <a:off x="6052917" y="2313275"/>
            <a:ext cx="2046010" cy="1804730"/>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000" b="1">
              <a:latin typeface="+mn-lt"/>
            </a:endParaRPr>
          </a:p>
          <a:p>
            <a:pPr marL="0" indent="0" algn="ctr">
              <a:buNone/>
            </a:pPr>
            <a:r>
              <a:rPr lang="en-US" b="1">
                <a:latin typeface="+mn-lt"/>
              </a:rPr>
              <a:t>Exposure Analysis </a:t>
            </a:r>
          </a:p>
          <a:p>
            <a:endParaRPr lang="en-US" b="1">
              <a:latin typeface="+mn-lt"/>
            </a:endParaRPr>
          </a:p>
          <a:p>
            <a:endParaRPr lang="en-US" sz="1600" b="1">
              <a:latin typeface="+mn-lt"/>
            </a:endParaRPr>
          </a:p>
        </p:txBody>
      </p:sp>
      <p:sp>
        <p:nvSpPr>
          <p:cNvPr id="16" name="Subtitle 3">
            <a:extLst>
              <a:ext uri="{FF2B5EF4-FFF2-40B4-BE49-F238E27FC236}">
                <a16:creationId xmlns:a16="http://schemas.microsoft.com/office/drawing/2014/main" id="{4F0842D0-1B31-052F-4A6F-D2DEF9317B26}"/>
              </a:ext>
            </a:extLst>
          </p:cNvPr>
          <p:cNvSpPr txBox="1">
            <a:spLocks/>
          </p:cNvSpPr>
          <p:nvPr/>
        </p:nvSpPr>
        <p:spPr>
          <a:xfrm>
            <a:off x="5929613" y="3042204"/>
            <a:ext cx="2231572" cy="1444607"/>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800">
              <a:latin typeface="+mn-lt"/>
            </a:endParaRPr>
          </a:p>
          <a:p>
            <a:pPr marL="0" indent="0" algn="ctr">
              <a:buNone/>
            </a:pPr>
            <a:r>
              <a:rPr lang="en-US">
                <a:latin typeface="+mn-lt"/>
              </a:rPr>
              <a:t>What will get wet?</a:t>
            </a:r>
          </a:p>
          <a:p>
            <a:pPr marL="0" indent="0" algn="ctr">
              <a:buNone/>
            </a:pPr>
            <a:r>
              <a:rPr lang="en-US" i="1">
                <a:latin typeface="+mn-lt"/>
              </a:rPr>
              <a:t>Identifies depth of flood waters</a:t>
            </a:r>
          </a:p>
          <a:p>
            <a:endParaRPr lang="en-US" sz="1600">
              <a:latin typeface="+mn-lt"/>
            </a:endParaRPr>
          </a:p>
          <a:p>
            <a:endParaRPr lang="en-US" sz="1200">
              <a:latin typeface="+mn-lt"/>
            </a:endParaRPr>
          </a:p>
        </p:txBody>
      </p:sp>
      <p:sp>
        <p:nvSpPr>
          <p:cNvPr id="13" name="Subtitle 3">
            <a:extLst>
              <a:ext uri="{FF2B5EF4-FFF2-40B4-BE49-F238E27FC236}">
                <a16:creationId xmlns:a16="http://schemas.microsoft.com/office/drawing/2014/main" id="{B3EC7957-56EB-7707-0C03-BEAA209F9ED5}"/>
              </a:ext>
            </a:extLst>
          </p:cNvPr>
          <p:cNvSpPr txBox="1">
            <a:spLocks/>
          </p:cNvSpPr>
          <p:nvPr/>
        </p:nvSpPr>
        <p:spPr>
          <a:xfrm>
            <a:off x="10062245" y="2271463"/>
            <a:ext cx="1872645" cy="890747"/>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000" b="1">
              <a:latin typeface="+mn-lt"/>
            </a:endParaRPr>
          </a:p>
          <a:p>
            <a:pPr marL="0" indent="0" algn="ctr">
              <a:buNone/>
            </a:pPr>
            <a:r>
              <a:rPr lang="en-US" b="1">
                <a:latin typeface="+mn-lt"/>
              </a:rPr>
              <a:t>Sensitivity Analysis </a:t>
            </a:r>
          </a:p>
          <a:p>
            <a:endParaRPr lang="en-US" b="1">
              <a:latin typeface="+mn-lt"/>
            </a:endParaRPr>
          </a:p>
          <a:p>
            <a:endParaRPr lang="en-US" sz="1600" b="1">
              <a:latin typeface="+mn-lt"/>
            </a:endParaRPr>
          </a:p>
        </p:txBody>
      </p:sp>
      <p:sp>
        <p:nvSpPr>
          <p:cNvPr id="14" name="Subtitle 3">
            <a:extLst>
              <a:ext uri="{FF2B5EF4-FFF2-40B4-BE49-F238E27FC236}">
                <a16:creationId xmlns:a16="http://schemas.microsoft.com/office/drawing/2014/main" id="{30AE1784-0907-D499-CB61-75A7862FDB58}"/>
              </a:ext>
            </a:extLst>
          </p:cNvPr>
          <p:cNvSpPr txBox="1">
            <a:spLocks/>
          </p:cNvSpPr>
          <p:nvPr/>
        </p:nvSpPr>
        <p:spPr>
          <a:xfrm>
            <a:off x="9838560" y="3009490"/>
            <a:ext cx="2231572" cy="1492561"/>
          </a:xfrm>
          <a:prstGeom prst="rect">
            <a:avLst/>
          </a:prstGeom>
        </p:spPr>
        <p:txBody>
          <a:bodyPr/>
          <a:lstStyle>
            <a:lvl1pPr marL="228600" indent="-228600" algn="l" defTabSz="914400" rtl="0" eaLnBrk="1" latinLnBrk="0" hangingPunct="1">
              <a:lnSpc>
                <a:spcPct val="90000"/>
              </a:lnSpc>
              <a:spcBef>
                <a:spcPts val="10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Clr>
                <a:srgbClr val="FDB924"/>
              </a:buClr>
              <a:buFont typeface="Arial" panose="020B0604020202020204" pitchFamily="34" charset="0"/>
              <a:buChar char="•"/>
              <a:defRPr sz="20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800">
              <a:latin typeface="+mn-lt"/>
            </a:endParaRPr>
          </a:p>
          <a:p>
            <a:pPr marL="0" indent="0" algn="ctr">
              <a:buNone/>
            </a:pPr>
            <a:r>
              <a:rPr lang="en-US">
                <a:latin typeface="+mn-lt"/>
              </a:rPr>
              <a:t>How wet will it get?</a:t>
            </a:r>
          </a:p>
          <a:p>
            <a:pPr marL="0" indent="0" algn="ctr">
              <a:buNone/>
            </a:pPr>
            <a:r>
              <a:rPr lang="en-US" i="1">
                <a:latin typeface="+mn-lt"/>
              </a:rPr>
              <a:t>Identifies severity of flooding on assets</a:t>
            </a:r>
          </a:p>
          <a:p>
            <a:endParaRPr lang="en-US" sz="1600">
              <a:latin typeface="+mn-lt"/>
            </a:endParaRPr>
          </a:p>
          <a:p>
            <a:endParaRPr lang="en-US" sz="1200">
              <a:latin typeface="+mn-lt"/>
            </a:endParaRPr>
          </a:p>
        </p:txBody>
      </p:sp>
    </p:spTree>
    <p:extLst>
      <p:ext uri="{BB962C8B-B14F-4D97-AF65-F5344CB8AC3E}">
        <p14:creationId xmlns:p14="http://schemas.microsoft.com/office/powerpoint/2010/main" val="366267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Exposure: What will get wet? </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D9C6824A-5A06-5AE4-6D22-EE56371EDC6C}"/>
              </a:ext>
            </a:extLst>
          </p:cNvPr>
          <p:cNvSpPr txBox="1"/>
          <p:nvPr/>
        </p:nvSpPr>
        <p:spPr>
          <a:xfrm>
            <a:off x="425822" y="1342190"/>
            <a:ext cx="6272166" cy="5401479"/>
          </a:xfrm>
          <a:prstGeom prst="rect">
            <a:avLst/>
          </a:prstGeom>
          <a:noFill/>
        </p:spPr>
        <p:txBody>
          <a:bodyPr wrap="square" rtlCol="0">
            <a:spAutoFit/>
          </a:bodyPr>
          <a:lstStyle/>
          <a:p>
            <a:pPr marL="457200" indent="-457200">
              <a:buFont typeface="Arial" panose="020B0604020202020204" pitchFamily="34" charset="0"/>
              <a:buChar char="•"/>
            </a:pPr>
            <a:r>
              <a:rPr lang="en-US" sz="2300" b="1"/>
              <a:t>Critical Assets</a:t>
            </a:r>
            <a:r>
              <a:rPr lang="en-US" sz="2300"/>
              <a:t>: Community assets that are essential for critical government and business functions, national security, public health and safety, the economy, flood and storm protection, water quality management, and wildlife habitat management.</a:t>
            </a:r>
          </a:p>
          <a:p>
            <a:pPr marL="457200" indent="-457200">
              <a:buFont typeface="Arial" panose="020B0604020202020204" pitchFamily="34" charset="0"/>
              <a:buChar char="•"/>
            </a:pPr>
            <a:endParaRPr lang="en-US" sz="2300"/>
          </a:p>
          <a:p>
            <a:pPr marL="457200" indent="-457200">
              <a:buFont typeface="Arial" panose="020B0604020202020204" pitchFamily="34" charset="0"/>
              <a:buChar char="•"/>
            </a:pPr>
            <a:r>
              <a:rPr lang="en-US" sz="2300" b="1"/>
              <a:t>Regionally Significant Assets</a:t>
            </a:r>
            <a:r>
              <a:rPr lang="en-US" sz="2300"/>
              <a:t>: Critical assets that support the needs of communities spanning multiple geopolitical jurisdictions, including, nut not limited to, water resource facilities, regional medical centers, emergency operation centers, regional utilities, major transportation hubs and corridors, airports, and seaports.</a:t>
            </a:r>
            <a:endParaRPr lang="en-US" sz="2300" spc="-150">
              <a:cs typeface="Calibri" panose="020F0502020204030204" pitchFamily="34" charset="0"/>
            </a:endParaRPr>
          </a:p>
        </p:txBody>
      </p:sp>
      <p:pic>
        <p:nvPicPr>
          <p:cNvPr id="4" name="Picture 3" descr="Icons for four categories of critical assets: communications, energy, food/hydration/shelter, and hazardous materials">
            <a:extLst>
              <a:ext uri="{FF2B5EF4-FFF2-40B4-BE49-F238E27FC236}">
                <a16:creationId xmlns:a16="http://schemas.microsoft.com/office/drawing/2014/main" id="{FA3FACFF-031A-7581-7E4A-93E95504121F}"/>
              </a:ext>
              <a:ext uri="{C183D7F6-B498-43B3-948B-1728B52AA6E4}">
                <adec:decorative xmlns:adec="http://schemas.microsoft.com/office/drawing/2017/decorative" val="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832964" y="2169875"/>
            <a:ext cx="5359036" cy="1119463"/>
          </a:xfrm>
          <a:prstGeom prst="rect">
            <a:avLst/>
          </a:prstGeom>
        </p:spPr>
      </p:pic>
      <p:pic>
        <p:nvPicPr>
          <p:cNvPr id="5" name="Picture 4" descr="Icons for four categories of critical assets: health/medical, safety/security, transportation, water systems">
            <a:extLst>
              <a:ext uri="{FF2B5EF4-FFF2-40B4-BE49-F238E27FC236}">
                <a16:creationId xmlns:a16="http://schemas.microsoft.com/office/drawing/2014/main" id="{D69EC826-25F7-5E4E-10D7-2696B2281701}"/>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6697988" y="3568662"/>
            <a:ext cx="5359036" cy="1140542"/>
          </a:xfrm>
          <a:prstGeom prst="rect">
            <a:avLst/>
          </a:prstGeom>
        </p:spPr>
      </p:pic>
    </p:spTree>
    <p:extLst>
      <p:ext uri="{BB962C8B-B14F-4D97-AF65-F5344CB8AC3E}">
        <p14:creationId xmlns:p14="http://schemas.microsoft.com/office/powerpoint/2010/main" val="2717739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Sensitivity: How wet will it get?</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34" name="TextBox 33">
            <a:extLst>
              <a:ext uri="{FF2B5EF4-FFF2-40B4-BE49-F238E27FC236}">
                <a16:creationId xmlns:a16="http://schemas.microsoft.com/office/drawing/2014/main" id="{7672F99E-721A-D0EC-D620-1D79FE6E8870}"/>
              </a:ext>
            </a:extLst>
          </p:cNvPr>
          <p:cNvSpPr txBox="1"/>
          <p:nvPr/>
        </p:nvSpPr>
        <p:spPr>
          <a:xfrm>
            <a:off x="477129" y="1404400"/>
            <a:ext cx="11279306" cy="1015663"/>
          </a:xfrm>
          <a:prstGeom prst="rect">
            <a:avLst/>
          </a:prstGeom>
          <a:noFill/>
        </p:spPr>
        <p:txBody>
          <a:bodyPr wrap="square" rtlCol="0">
            <a:spAutoFit/>
          </a:bodyPr>
          <a:lstStyle/>
          <a:p>
            <a:pPr marL="285750" indent="-285750">
              <a:buFont typeface="Arial" panose="020B0604020202020204" pitchFamily="34" charset="0"/>
              <a:buChar char="•"/>
            </a:pPr>
            <a:r>
              <a:rPr lang="en-US" sz="2000"/>
              <a:t>Measurement of the impact of flooding on assets and the community’s dependence on these assets.</a:t>
            </a:r>
          </a:p>
          <a:p>
            <a:pPr marL="285750" indent="-285750">
              <a:buFont typeface="Arial" panose="020B0604020202020204" pitchFamily="34" charset="0"/>
              <a:buChar char="•"/>
            </a:pPr>
            <a:r>
              <a:rPr lang="en-US" sz="2000"/>
              <a:t>Includes factors to assess social vulnerability such as age and dependence, wealth, housing, employment, race, etc.</a:t>
            </a:r>
            <a:endParaRPr lang="en-US"/>
          </a:p>
        </p:txBody>
      </p:sp>
      <p:sp>
        <p:nvSpPr>
          <p:cNvPr id="30" name="TextBox 29">
            <a:extLst>
              <a:ext uri="{FF2B5EF4-FFF2-40B4-BE49-F238E27FC236}">
                <a16:creationId xmlns:a16="http://schemas.microsoft.com/office/drawing/2014/main" id="{497A20EE-6AC4-0608-C44B-8465693519A7}"/>
              </a:ext>
            </a:extLst>
          </p:cNvPr>
          <p:cNvSpPr txBox="1"/>
          <p:nvPr/>
        </p:nvSpPr>
        <p:spPr>
          <a:xfrm>
            <a:off x="822960" y="6268089"/>
            <a:ext cx="1423555" cy="369332"/>
          </a:xfrm>
          <a:prstGeom prst="rect">
            <a:avLst/>
          </a:prstGeom>
          <a:noFill/>
        </p:spPr>
        <p:txBody>
          <a:bodyPr wrap="square" rtlCol="0">
            <a:spAutoFit/>
          </a:bodyPr>
          <a:lstStyle/>
          <a:p>
            <a:r>
              <a:rPr lang="en-US"/>
              <a:t>Current Day</a:t>
            </a:r>
          </a:p>
        </p:txBody>
      </p:sp>
      <p:pic>
        <p:nvPicPr>
          <p:cNvPr id="16" name="Picture 15" descr="Locations of critical facilities in Volusia County relative to flood-inundated areas: Current Day">
            <a:extLst>
              <a:ext uri="{FF2B5EF4-FFF2-40B4-BE49-F238E27FC236}">
                <a16:creationId xmlns:a16="http://schemas.microsoft.com/office/drawing/2014/main" id="{2625B120-03CB-B31E-5535-11907380BB07}"/>
              </a:ext>
            </a:extLst>
          </p:cNvPr>
          <p:cNvPicPr>
            <a:picLocks noChangeAspect="1"/>
          </p:cNvPicPr>
          <p:nvPr/>
        </p:nvPicPr>
        <p:blipFill>
          <a:blip r:embed="rId4"/>
          <a:stretch>
            <a:fillRect/>
          </a:stretch>
        </p:blipFill>
        <p:spPr>
          <a:xfrm>
            <a:off x="93519" y="2579112"/>
            <a:ext cx="2894008" cy="3611145"/>
          </a:xfrm>
          <a:prstGeom prst="rect">
            <a:avLst/>
          </a:prstGeom>
        </p:spPr>
      </p:pic>
      <p:sp>
        <p:nvSpPr>
          <p:cNvPr id="31" name="TextBox 30">
            <a:extLst>
              <a:ext uri="{FF2B5EF4-FFF2-40B4-BE49-F238E27FC236}">
                <a16:creationId xmlns:a16="http://schemas.microsoft.com/office/drawing/2014/main" id="{323D8BA8-2229-5D04-C611-349A40006559}"/>
              </a:ext>
            </a:extLst>
          </p:cNvPr>
          <p:cNvSpPr txBox="1"/>
          <p:nvPr/>
        </p:nvSpPr>
        <p:spPr>
          <a:xfrm>
            <a:off x="3849387" y="6268089"/>
            <a:ext cx="1423555" cy="369332"/>
          </a:xfrm>
          <a:prstGeom prst="rect">
            <a:avLst/>
          </a:prstGeom>
          <a:noFill/>
        </p:spPr>
        <p:txBody>
          <a:bodyPr wrap="square" rtlCol="0">
            <a:spAutoFit/>
          </a:bodyPr>
          <a:lstStyle/>
          <a:p>
            <a:pPr algn="ctr"/>
            <a:r>
              <a:rPr lang="en-US"/>
              <a:t>2040</a:t>
            </a:r>
          </a:p>
        </p:txBody>
      </p:sp>
      <p:pic>
        <p:nvPicPr>
          <p:cNvPr id="20" name="Picture 19" descr="Locations of critical facilities in Volusia County relative to flood-inundated areas as projected for 2040">
            <a:extLst>
              <a:ext uri="{FF2B5EF4-FFF2-40B4-BE49-F238E27FC236}">
                <a16:creationId xmlns:a16="http://schemas.microsoft.com/office/drawing/2014/main" id="{DDCCEBD1-1713-F075-147B-519EF8E8B444}"/>
              </a:ext>
            </a:extLst>
          </p:cNvPr>
          <p:cNvPicPr>
            <a:picLocks noChangeAspect="1"/>
          </p:cNvPicPr>
          <p:nvPr/>
        </p:nvPicPr>
        <p:blipFill>
          <a:blip r:embed="rId5"/>
          <a:stretch>
            <a:fillRect/>
          </a:stretch>
        </p:blipFill>
        <p:spPr>
          <a:xfrm>
            <a:off x="3109459" y="2579113"/>
            <a:ext cx="2903413" cy="3611144"/>
          </a:xfrm>
          <a:prstGeom prst="rect">
            <a:avLst/>
          </a:prstGeom>
        </p:spPr>
      </p:pic>
      <p:sp>
        <p:nvSpPr>
          <p:cNvPr id="32" name="TextBox 31">
            <a:extLst>
              <a:ext uri="{FF2B5EF4-FFF2-40B4-BE49-F238E27FC236}">
                <a16:creationId xmlns:a16="http://schemas.microsoft.com/office/drawing/2014/main" id="{1A359890-CCB4-B0CD-F16A-E856CCF9AC06}"/>
              </a:ext>
            </a:extLst>
          </p:cNvPr>
          <p:cNvSpPr txBox="1"/>
          <p:nvPr/>
        </p:nvSpPr>
        <p:spPr>
          <a:xfrm>
            <a:off x="6861315" y="6268089"/>
            <a:ext cx="1423555" cy="369332"/>
          </a:xfrm>
          <a:prstGeom prst="rect">
            <a:avLst/>
          </a:prstGeom>
          <a:noFill/>
        </p:spPr>
        <p:txBody>
          <a:bodyPr wrap="square" rtlCol="0">
            <a:spAutoFit/>
          </a:bodyPr>
          <a:lstStyle/>
          <a:p>
            <a:pPr algn="ctr"/>
            <a:r>
              <a:rPr lang="en-US"/>
              <a:t>2070</a:t>
            </a:r>
          </a:p>
        </p:txBody>
      </p:sp>
      <p:pic>
        <p:nvPicPr>
          <p:cNvPr id="25" name="Picture 24" descr="Locations of critical facilities in Volusia County relative to flood-inundated areas as projected for 2070">
            <a:extLst>
              <a:ext uri="{FF2B5EF4-FFF2-40B4-BE49-F238E27FC236}">
                <a16:creationId xmlns:a16="http://schemas.microsoft.com/office/drawing/2014/main" id="{1ADC09E2-D4E6-FA43-150E-4CEDF475CCF4}"/>
              </a:ext>
            </a:extLst>
          </p:cNvPr>
          <p:cNvPicPr>
            <a:picLocks noChangeAspect="1"/>
          </p:cNvPicPr>
          <p:nvPr/>
        </p:nvPicPr>
        <p:blipFill>
          <a:blip r:embed="rId6"/>
          <a:stretch>
            <a:fillRect/>
          </a:stretch>
        </p:blipFill>
        <p:spPr>
          <a:xfrm>
            <a:off x="6116782" y="2579111"/>
            <a:ext cx="2912622" cy="3611143"/>
          </a:xfrm>
          <a:prstGeom prst="rect">
            <a:avLst/>
          </a:prstGeom>
        </p:spPr>
      </p:pic>
      <p:sp>
        <p:nvSpPr>
          <p:cNvPr id="33" name="TextBox 32">
            <a:extLst>
              <a:ext uri="{FF2B5EF4-FFF2-40B4-BE49-F238E27FC236}">
                <a16:creationId xmlns:a16="http://schemas.microsoft.com/office/drawing/2014/main" id="{FF702F3B-2371-843C-E2A1-8E8D90FDB63C}"/>
              </a:ext>
            </a:extLst>
          </p:cNvPr>
          <p:cNvSpPr txBox="1"/>
          <p:nvPr/>
        </p:nvSpPr>
        <p:spPr>
          <a:xfrm>
            <a:off x="9873243" y="6268089"/>
            <a:ext cx="1423555" cy="369332"/>
          </a:xfrm>
          <a:prstGeom prst="rect">
            <a:avLst/>
          </a:prstGeom>
          <a:noFill/>
        </p:spPr>
        <p:txBody>
          <a:bodyPr wrap="square" rtlCol="0">
            <a:spAutoFit/>
          </a:bodyPr>
          <a:lstStyle/>
          <a:p>
            <a:pPr algn="ctr"/>
            <a:r>
              <a:rPr lang="en-US"/>
              <a:t>2100</a:t>
            </a:r>
          </a:p>
        </p:txBody>
      </p:sp>
      <p:pic>
        <p:nvPicPr>
          <p:cNvPr id="29" name="Picture 28" descr="Locations of critical facilities in Volusia County relative to flood-inundated areas as projected for 2100">
            <a:extLst>
              <a:ext uri="{FF2B5EF4-FFF2-40B4-BE49-F238E27FC236}">
                <a16:creationId xmlns:a16="http://schemas.microsoft.com/office/drawing/2014/main" id="{4DAE029F-3C03-8043-C4D6-1193B177448F}"/>
              </a:ext>
            </a:extLst>
          </p:cNvPr>
          <p:cNvPicPr>
            <a:picLocks noChangeAspect="1"/>
          </p:cNvPicPr>
          <p:nvPr/>
        </p:nvPicPr>
        <p:blipFill>
          <a:blip r:embed="rId7"/>
          <a:stretch>
            <a:fillRect/>
          </a:stretch>
        </p:blipFill>
        <p:spPr>
          <a:xfrm>
            <a:off x="9133314" y="2579108"/>
            <a:ext cx="2917022" cy="3611145"/>
          </a:xfrm>
          <a:prstGeom prst="rect">
            <a:avLst/>
          </a:prstGeom>
        </p:spPr>
      </p:pic>
    </p:spTree>
    <p:extLst>
      <p:ext uri="{BB962C8B-B14F-4D97-AF65-F5344CB8AC3E}">
        <p14:creationId xmlns:p14="http://schemas.microsoft.com/office/powerpoint/2010/main" val="454351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1EB2A-8B88-956B-FAC5-5BD2B559D4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8220FA-4A86-A87C-1820-8015A83E5A61}"/>
              </a:ext>
              <a:ext uri="{C183D7F6-B498-43B3-948B-1728B52AA6E4}">
                <adec:decorative xmlns:adec="http://schemas.microsoft.com/office/drawing/2017/decorative" val="1"/>
              </a:ext>
            </a:extLst>
          </p:cNvPr>
          <p:cNvSpPr/>
          <p:nvPr/>
        </p:nvSpPr>
        <p:spPr>
          <a:xfrm>
            <a:off x="-1" y="36442"/>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7874E609-A7BB-3D36-9944-A47C6865E1D4}"/>
              </a:ext>
            </a:extLst>
          </p:cNvPr>
          <p:cNvSpPr txBox="1">
            <a:spLocks noGrp="1"/>
          </p:cNvSpPr>
          <p:nvPr>
            <p:ph type="title" idx="4294967295"/>
          </p:nvPr>
        </p:nvSpPr>
        <p:spPr>
          <a:xfrm>
            <a:off x="5105766" y="2705725"/>
            <a:ext cx="630828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Understanding Impacts to Community Assets</a:t>
            </a:r>
          </a:p>
        </p:txBody>
      </p:sp>
      <p:sp>
        <p:nvSpPr>
          <p:cNvPr id="5" name="Freeform 4">
            <a:extLst>
              <a:ext uri="{FF2B5EF4-FFF2-40B4-BE49-F238E27FC236}">
                <a16:creationId xmlns:a16="http://schemas.microsoft.com/office/drawing/2014/main" id="{990E84BA-3668-A739-6534-CC3D45FCF9B1}"/>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B1E6B3F5-E0B2-A28B-6FE5-1E6EE2614148}"/>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7318D0D-5DF3-D3C4-A2A3-8EFB989BC1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2277066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218E7-E458-6695-0536-1C7A2439F34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CB18588-469A-DF4A-B028-14D715B224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6ACC5610-276F-A1BB-A3D4-F561B86C621D}"/>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1F55D22-6A93-5BDB-9011-CFD9F6DBDD0D}"/>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FDC4192-E5E4-52A9-D607-DDE1C29B6F9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B50E8707-C91D-6764-323B-CC603D9C5EE0}"/>
              </a:ext>
            </a:extLst>
          </p:cNvPr>
          <p:cNvSpPr txBox="1">
            <a:spLocks noGrp="1"/>
          </p:cNvSpPr>
          <p:nvPr>
            <p:ph type="title" idx="4294967295"/>
          </p:nvPr>
        </p:nvSpPr>
        <p:spPr>
          <a:xfrm>
            <a:off x="2022616" y="176982"/>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Local Mitigation Strategy Risk Ranking</a:t>
            </a:r>
          </a:p>
        </p:txBody>
      </p:sp>
      <p:sp>
        <p:nvSpPr>
          <p:cNvPr id="10" name="TextBox 9">
            <a:extLst>
              <a:ext uri="{FF2B5EF4-FFF2-40B4-BE49-F238E27FC236}">
                <a16:creationId xmlns:a16="http://schemas.microsoft.com/office/drawing/2014/main" id="{1C5789E0-DB26-F580-4577-1E8EC95607CE}"/>
              </a:ext>
            </a:extLst>
          </p:cNvPr>
          <p:cNvSpPr txBox="1"/>
          <p:nvPr/>
        </p:nvSpPr>
        <p:spPr>
          <a:xfrm>
            <a:off x="464670" y="1228453"/>
            <a:ext cx="5905649" cy="461665"/>
          </a:xfrm>
          <a:prstGeom prst="rect">
            <a:avLst/>
          </a:prstGeom>
          <a:noFill/>
        </p:spPr>
        <p:txBody>
          <a:bodyPr wrap="square" rtlCol="0">
            <a:spAutoFit/>
          </a:bodyPr>
          <a:lstStyle/>
          <a:p>
            <a:r>
              <a:rPr lang="en-US" sz="2400"/>
              <a:t>Snapshot of Volusia County Hazard Ranking: </a:t>
            </a:r>
          </a:p>
        </p:txBody>
      </p:sp>
      <p:graphicFrame>
        <p:nvGraphicFramePr>
          <p:cNvPr id="4" name="Table 3">
            <a:extLst>
              <a:ext uri="{FF2B5EF4-FFF2-40B4-BE49-F238E27FC236}">
                <a16:creationId xmlns:a16="http://schemas.microsoft.com/office/drawing/2014/main" id="{5891ABFA-0AE1-DE97-795A-ED27F0809F90}"/>
              </a:ext>
            </a:extLst>
          </p:cNvPr>
          <p:cNvGraphicFramePr>
            <a:graphicFrameLocks noGrp="1"/>
          </p:cNvGraphicFramePr>
          <p:nvPr>
            <p:extLst>
              <p:ext uri="{D42A27DB-BD31-4B8C-83A1-F6EECF244321}">
                <p14:modId xmlns:p14="http://schemas.microsoft.com/office/powerpoint/2010/main" val="1223084253"/>
              </p:ext>
            </p:extLst>
          </p:nvPr>
        </p:nvGraphicFramePr>
        <p:xfrm>
          <a:off x="464671" y="1617736"/>
          <a:ext cx="11177600" cy="3823258"/>
        </p:xfrm>
        <a:graphic>
          <a:graphicData uri="http://schemas.openxmlformats.org/drawingml/2006/table">
            <a:tbl>
              <a:tblPr firstRow="1" bandRow="1">
                <a:tableStyleId>{93296810-A885-4BE3-A3E7-6D5BEEA58F35}</a:tableStyleId>
              </a:tblPr>
              <a:tblGrid>
                <a:gridCol w="2794400">
                  <a:extLst>
                    <a:ext uri="{9D8B030D-6E8A-4147-A177-3AD203B41FA5}">
                      <a16:colId xmlns:a16="http://schemas.microsoft.com/office/drawing/2014/main" val="3938261855"/>
                    </a:ext>
                  </a:extLst>
                </a:gridCol>
                <a:gridCol w="2794400">
                  <a:extLst>
                    <a:ext uri="{9D8B030D-6E8A-4147-A177-3AD203B41FA5}">
                      <a16:colId xmlns:a16="http://schemas.microsoft.com/office/drawing/2014/main" val="3760763413"/>
                    </a:ext>
                  </a:extLst>
                </a:gridCol>
                <a:gridCol w="2794400">
                  <a:extLst>
                    <a:ext uri="{9D8B030D-6E8A-4147-A177-3AD203B41FA5}">
                      <a16:colId xmlns:a16="http://schemas.microsoft.com/office/drawing/2014/main" val="344473531"/>
                    </a:ext>
                  </a:extLst>
                </a:gridCol>
                <a:gridCol w="2794400">
                  <a:extLst>
                    <a:ext uri="{9D8B030D-6E8A-4147-A177-3AD203B41FA5}">
                      <a16:colId xmlns:a16="http://schemas.microsoft.com/office/drawing/2014/main" val="741921889"/>
                    </a:ext>
                  </a:extLst>
                </a:gridCol>
              </a:tblGrid>
              <a:tr h="490364">
                <a:tc>
                  <a:txBody>
                    <a:bodyPr/>
                    <a:lstStyle/>
                    <a:p>
                      <a:r>
                        <a:rPr lang="en-US" dirty="0"/>
                        <a:t>Local Government </a:t>
                      </a:r>
                    </a:p>
                  </a:txBody>
                  <a:tcPr>
                    <a:solidFill>
                      <a:schemeClr val="accent6">
                        <a:lumMod val="75000"/>
                      </a:schemeClr>
                    </a:solidFill>
                  </a:tcPr>
                </a:tc>
                <a:tc>
                  <a:txBody>
                    <a:bodyPr/>
                    <a:lstStyle/>
                    <a:p>
                      <a:r>
                        <a:rPr lang="en-US" dirty="0"/>
                        <a:t>First </a:t>
                      </a:r>
                    </a:p>
                  </a:txBody>
                  <a:tcPr>
                    <a:solidFill>
                      <a:schemeClr val="accent6">
                        <a:lumMod val="75000"/>
                      </a:schemeClr>
                    </a:solidFill>
                  </a:tcPr>
                </a:tc>
                <a:tc>
                  <a:txBody>
                    <a:bodyPr/>
                    <a:lstStyle/>
                    <a:p>
                      <a:r>
                        <a:rPr lang="en-US" dirty="0"/>
                        <a:t>Second </a:t>
                      </a:r>
                    </a:p>
                  </a:txBody>
                  <a:tcPr>
                    <a:solidFill>
                      <a:schemeClr val="accent6">
                        <a:lumMod val="75000"/>
                      </a:schemeClr>
                    </a:solidFill>
                  </a:tcPr>
                </a:tc>
                <a:tc>
                  <a:txBody>
                    <a:bodyPr/>
                    <a:lstStyle/>
                    <a:p>
                      <a:r>
                        <a:rPr lang="en-US" dirty="0"/>
                        <a:t>Third </a:t>
                      </a:r>
                    </a:p>
                  </a:txBody>
                  <a:tcPr>
                    <a:solidFill>
                      <a:schemeClr val="accent6">
                        <a:lumMod val="75000"/>
                      </a:schemeClr>
                    </a:solidFill>
                  </a:tcPr>
                </a:tc>
                <a:extLst>
                  <a:ext uri="{0D108BD9-81ED-4DB2-BD59-A6C34878D82A}">
                    <a16:rowId xmlns:a16="http://schemas.microsoft.com/office/drawing/2014/main" val="4122719308"/>
                  </a:ext>
                </a:extLst>
              </a:tr>
              <a:tr h="490364">
                <a:tc>
                  <a:txBody>
                    <a:bodyPr/>
                    <a:lstStyle/>
                    <a:p>
                      <a:r>
                        <a:rPr lang="en-US"/>
                        <a:t>Daytona Beach </a:t>
                      </a:r>
                      <a:endParaRPr lang="en-US" b="1"/>
                    </a:p>
                  </a:txBody>
                  <a:tcPr/>
                </a:tc>
                <a:tc>
                  <a:txBody>
                    <a:bodyPr/>
                    <a:lstStyle/>
                    <a:p>
                      <a:r>
                        <a:rPr lang="en-US" dirty="0"/>
                        <a:t>High Winds</a:t>
                      </a:r>
                    </a:p>
                  </a:txBody>
                  <a:tcPr/>
                </a:tc>
                <a:tc>
                  <a:txBody>
                    <a:bodyPr/>
                    <a:lstStyle/>
                    <a:p>
                      <a:r>
                        <a:rPr lang="en-US"/>
                        <a:t>Hail</a:t>
                      </a:r>
                    </a:p>
                  </a:txBody>
                  <a:tcPr/>
                </a:tc>
                <a:tc>
                  <a:txBody>
                    <a:bodyPr/>
                    <a:lstStyle/>
                    <a:p>
                      <a:r>
                        <a:rPr lang="en-US" b="1" dirty="0">
                          <a:solidFill>
                            <a:schemeClr val="accent4"/>
                          </a:solidFill>
                        </a:rPr>
                        <a:t>Storm Surge</a:t>
                      </a:r>
                      <a:r>
                        <a:rPr lang="en-US" dirty="0"/>
                        <a:t>, Tsunami</a:t>
                      </a:r>
                    </a:p>
                  </a:txBody>
                  <a:tcPr/>
                </a:tc>
                <a:extLst>
                  <a:ext uri="{0D108BD9-81ED-4DB2-BD59-A6C34878D82A}">
                    <a16:rowId xmlns:a16="http://schemas.microsoft.com/office/drawing/2014/main" val="4275517866"/>
                  </a:ext>
                </a:extLst>
              </a:tr>
              <a:tr h="490364">
                <a:tc>
                  <a:txBody>
                    <a:bodyPr/>
                    <a:lstStyle/>
                    <a:p>
                      <a:r>
                        <a:rPr lang="en-US"/>
                        <a:t>Daytona Beach Shores</a:t>
                      </a:r>
                      <a:endParaRPr lang="en-US" b="1"/>
                    </a:p>
                  </a:txBody>
                  <a:tcPr/>
                </a:tc>
                <a:tc>
                  <a:txBody>
                    <a:bodyPr/>
                    <a:lstStyle/>
                    <a:p>
                      <a:r>
                        <a:rPr lang="en-US"/>
                        <a:t>All-Natural Hazards</a:t>
                      </a:r>
                    </a:p>
                  </a:txBody>
                  <a:tcPr/>
                </a:tc>
                <a:tc>
                  <a:txBody>
                    <a:bodyPr/>
                    <a:lstStyle/>
                    <a:p>
                      <a:r>
                        <a:rPr lang="en-US" b="1" dirty="0">
                          <a:solidFill>
                            <a:schemeClr val="accent4"/>
                          </a:solidFill>
                        </a:rPr>
                        <a:t>Flooding</a:t>
                      </a:r>
                    </a:p>
                  </a:txBody>
                  <a:tcPr/>
                </a:tc>
                <a:tc>
                  <a:txBody>
                    <a:bodyPr/>
                    <a:lstStyle/>
                    <a:p>
                      <a:r>
                        <a:rPr lang="en-US" b="1" dirty="0">
                          <a:solidFill>
                            <a:schemeClr val="accent4"/>
                          </a:solidFill>
                        </a:rPr>
                        <a:t>Storm Surge</a:t>
                      </a:r>
                      <a:r>
                        <a:rPr lang="en-US" dirty="0"/>
                        <a:t>, Tsunami</a:t>
                      </a:r>
                    </a:p>
                  </a:txBody>
                  <a:tcPr/>
                </a:tc>
                <a:extLst>
                  <a:ext uri="{0D108BD9-81ED-4DB2-BD59-A6C34878D82A}">
                    <a16:rowId xmlns:a16="http://schemas.microsoft.com/office/drawing/2014/main" val="2900259878"/>
                  </a:ext>
                </a:extLst>
              </a:tr>
              <a:tr h="490364">
                <a:tc>
                  <a:txBody>
                    <a:bodyPr/>
                    <a:lstStyle/>
                    <a:p>
                      <a:r>
                        <a:rPr lang="en-US"/>
                        <a:t>DeBary</a:t>
                      </a:r>
                      <a:endParaRPr lang="en-US" b="1"/>
                    </a:p>
                  </a:txBody>
                  <a:tcPr/>
                </a:tc>
                <a:tc>
                  <a:txBody>
                    <a:bodyPr/>
                    <a:lstStyle/>
                    <a:p>
                      <a:r>
                        <a:rPr lang="en-US" b="1" dirty="0">
                          <a:solidFill>
                            <a:schemeClr val="accent4"/>
                          </a:solidFill>
                        </a:rPr>
                        <a:t>Flooding</a:t>
                      </a:r>
                    </a:p>
                  </a:txBody>
                  <a:tcPr/>
                </a:tc>
                <a:tc>
                  <a:txBody>
                    <a:bodyPr/>
                    <a:lstStyle/>
                    <a:p>
                      <a:r>
                        <a:rPr lang="en-US" dirty="0"/>
                        <a:t>High Winds</a:t>
                      </a:r>
                    </a:p>
                  </a:txBody>
                  <a:tcPr/>
                </a:tc>
                <a:tc>
                  <a:txBody>
                    <a:bodyPr/>
                    <a:lstStyle/>
                    <a:p>
                      <a:r>
                        <a:rPr lang="en-US"/>
                        <a:t>Lightning</a:t>
                      </a:r>
                    </a:p>
                  </a:txBody>
                  <a:tcPr/>
                </a:tc>
                <a:extLst>
                  <a:ext uri="{0D108BD9-81ED-4DB2-BD59-A6C34878D82A}">
                    <a16:rowId xmlns:a16="http://schemas.microsoft.com/office/drawing/2014/main" val="3970924456"/>
                  </a:ext>
                </a:extLst>
              </a:tr>
              <a:tr h="490364">
                <a:tc>
                  <a:txBody>
                    <a:bodyPr/>
                    <a:lstStyle/>
                    <a:p>
                      <a:r>
                        <a:rPr lang="en-US"/>
                        <a:t>DeLand</a:t>
                      </a:r>
                      <a:endParaRPr lang="en-US" b="1"/>
                    </a:p>
                  </a:txBody>
                  <a:tcPr/>
                </a:tc>
                <a:tc>
                  <a:txBody>
                    <a:bodyPr/>
                    <a:lstStyle/>
                    <a:p>
                      <a:r>
                        <a:rPr lang="en-US"/>
                        <a:t>High Winds</a:t>
                      </a:r>
                    </a:p>
                  </a:txBody>
                  <a:tcPr/>
                </a:tc>
                <a:tc>
                  <a:txBody>
                    <a:bodyPr/>
                    <a:lstStyle/>
                    <a:p>
                      <a:r>
                        <a:rPr lang="en-US" dirty="0"/>
                        <a:t>Hail</a:t>
                      </a:r>
                    </a:p>
                  </a:txBody>
                  <a:tcPr/>
                </a:tc>
                <a:tc>
                  <a:txBody>
                    <a:bodyPr/>
                    <a:lstStyle/>
                    <a:p>
                      <a:r>
                        <a:rPr lang="en-US"/>
                        <a:t>Severe Winter Storm</a:t>
                      </a:r>
                    </a:p>
                  </a:txBody>
                  <a:tcPr/>
                </a:tc>
                <a:extLst>
                  <a:ext uri="{0D108BD9-81ED-4DB2-BD59-A6C34878D82A}">
                    <a16:rowId xmlns:a16="http://schemas.microsoft.com/office/drawing/2014/main" val="3110222217"/>
                  </a:ext>
                </a:extLst>
              </a:tr>
              <a:tr h="490364">
                <a:tc>
                  <a:txBody>
                    <a:bodyPr/>
                    <a:lstStyle/>
                    <a:p>
                      <a:r>
                        <a:rPr lang="en-US"/>
                        <a:t>Deltona</a:t>
                      </a:r>
                      <a:endParaRPr lang="en-US" b="1"/>
                    </a:p>
                  </a:txBody>
                  <a:tcPr/>
                </a:tc>
                <a:tc>
                  <a:txBody>
                    <a:bodyPr/>
                    <a:lstStyle/>
                    <a:p>
                      <a:r>
                        <a:rPr lang="en-US"/>
                        <a:t>Lightning </a:t>
                      </a:r>
                    </a:p>
                  </a:txBody>
                  <a:tcPr/>
                </a:tc>
                <a:tc>
                  <a:txBody>
                    <a:bodyPr/>
                    <a:lstStyle/>
                    <a:p>
                      <a:r>
                        <a:rPr lang="en-US"/>
                        <a:t>Severe Winter Storm</a:t>
                      </a:r>
                    </a:p>
                  </a:txBody>
                  <a:tcPr/>
                </a:tc>
                <a:tc>
                  <a:txBody>
                    <a:bodyPr/>
                    <a:lstStyle/>
                    <a:p>
                      <a:r>
                        <a:rPr lang="en-US" dirty="0"/>
                        <a:t>Drought</a:t>
                      </a:r>
                    </a:p>
                  </a:txBody>
                  <a:tcPr/>
                </a:tc>
                <a:extLst>
                  <a:ext uri="{0D108BD9-81ED-4DB2-BD59-A6C34878D82A}">
                    <a16:rowId xmlns:a16="http://schemas.microsoft.com/office/drawing/2014/main" val="3602772669"/>
                  </a:ext>
                </a:extLst>
              </a:tr>
              <a:tr h="490364">
                <a:tc>
                  <a:txBody>
                    <a:bodyPr/>
                    <a:lstStyle/>
                    <a:p>
                      <a:r>
                        <a:rPr lang="en-US"/>
                        <a:t>Edgewater</a:t>
                      </a:r>
                      <a:endParaRPr lang="en-US" b="1"/>
                    </a:p>
                  </a:txBody>
                  <a:tcPr/>
                </a:tc>
                <a:tc>
                  <a:txBody>
                    <a:bodyPr/>
                    <a:lstStyle/>
                    <a:p>
                      <a:r>
                        <a:rPr lang="en-US"/>
                        <a:t>Thunderstorm</a:t>
                      </a:r>
                    </a:p>
                  </a:txBody>
                  <a:tcPr/>
                </a:tc>
                <a:tc>
                  <a:txBody>
                    <a:bodyPr/>
                    <a:lstStyle/>
                    <a:p>
                      <a:r>
                        <a:rPr lang="en-US"/>
                        <a:t>Severe Winter Storm</a:t>
                      </a:r>
                    </a:p>
                  </a:txBody>
                  <a:tcPr/>
                </a:tc>
                <a:tc>
                  <a:txBody>
                    <a:bodyPr/>
                    <a:lstStyle/>
                    <a:p>
                      <a:r>
                        <a:rPr lang="en-US" dirty="0"/>
                        <a:t>Drought</a:t>
                      </a:r>
                    </a:p>
                  </a:txBody>
                  <a:tcPr/>
                </a:tc>
                <a:extLst>
                  <a:ext uri="{0D108BD9-81ED-4DB2-BD59-A6C34878D82A}">
                    <a16:rowId xmlns:a16="http://schemas.microsoft.com/office/drawing/2014/main" val="784827519"/>
                  </a:ext>
                </a:extLst>
              </a:tr>
              <a:tr h="390710">
                <a:tc>
                  <a:txBody>
                    <a:bodyPr/>
                    <a:lstStyle/>
                    <a:p>
                      <a:r>
                        <a:rPr lang="en-US"/>
                        <a:t>Holly Hill</a:t>
                      </a:r>
                      <a:endParaRPr lang="en-US" b="1"/>
                    </a:p>
                  </a:txBody>
                  <a:tcPr/>
                </a:tc>
                <a:tc>
                  <a:txBody>
                    <a:bodyPr/>
                    <a:lstStyle/>
                    <a:p>
                      <a:r>
                        <a:rPr lang="en-US"/>
                        <a:t>High Winds</a:t>
                      </a:r>
                    </a:p>
                  </a:txBody>
                  <a:tcPr/>
                </a:tc>
                <a:tc>
                  <a:txBody>
                    <a:bodyPr/>
                    <a:lstStyle/>
                    <a:p>
                      <a:r>
                        <a:rPr lang="en-US" b="1" dirty="0">
                          <a:solidFill>
                            <a:schemeClr val="accent4"/>
                          </a:solidFill>
                        </a:rPr>
                        <a:t>Flooding</a:t>
                      </a:r>
                    </a:p>
                  </a:txBody>
                  <a:tcPr/>
                </a:tc>
                <a:tc>
                  <a:txBody>
                    <a:bodyPr/>
                    <a:lstStyle/>
                    <a:p>
                      <a:r>
                        <a:rPr lang="en-US" dirty="0"/>
                        <a:t>Drought</a:t>
                      </a:r>
                    </a:p>
                  </a:txBody>
                  <a:tcPr/>
                </a:tc>
                <a:extLst>
                  <a:ext uri="{0D108BD9-81ED-4DB2-BD59-A6C34878D82A}">
                    <a16:rowId xmlns:a16="http://schemas.microsoft.com/office/drawing/2014/main" val="1129399554"/>
                  </a:ext>
                </a:extLst>
              </a:tr>
            </a:tbl>
          </a:graphicData>
        </a:graphic>
      </p:graphicFrame>
      <p:sp>
        <p:nvSpPr>
          <p:cNvPr id="12" name="TextBox 11">
            <a:extLst>
              <a:ext uri="{FF2B5EF4-FFF2-40B4-BE49-F238E27FC236}">
                <a16:creationId xmlns:a16="http://schemas.microsoft.com/office/drawing/2014/main" id="{FB139030-BDBD-70EB-2BEF-B76FB3299913}"/>
              </a:ext>
            </a:extLst>
          </p:cNvPr>
          <p:cNvSpPr txBox="1"/>
          <p:nvPr/>
        </p:nvSpPr>
        <p:spPr>
          <a:xfrm>
            <a:off x="464177" y="5475658"/>
            <a:ext cx="3267480" cy="307777"/>
          </a:xfrm>
          <a:prstGeom prst="rect">
            <a:avLst/>
          </a:prstGeom>
          <a:noFill/>
        </p:spPr>
        <p:txBody>
          <a:bodyPr wrap="square">
            <a:spAutoFit/>
          </a:bodyPr>
          <a:lstStyle/>
          <a:p>
            <a:r>
              <a:rPr lang="en-US" sz="1400"/>
              <a:t>Volusia County LMS, 2020</a:t>
            </a:r>
          </a:p>
        </p:txBody>
      </p:sp>
      <p:pic>
        <p:nvPicPr>
          <p:cNvPr id="8" name="Picture 7">
            <a:extLst>
              <a:ext uri="{FF2B5EF4-FFF2-40B4-BE49-F238E27FC236}">
                <a16:creationId xmlns:a16="http://schemas.microsoft.com/office/drawing/2014/main" id="{7A2F49AA-14C8-0DCB-AC3B-47BD9F7C97C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Tree>
    <p:extLst>
      <p:ext uri="{BB962C8B-B14F-4D97-AF65-F5344CB8AC3E}">
        <p14:creationId xmlns:p14="http://schemas.microsoft.com/office/powerpoint/2010/main" val="3960231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218E7-E458-6695-0536-1C7A2439F3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CC5610-276F-A1BB-A3D4-F561B86C621D}"/>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A1F55D22-6A93-5BDB-9011-CFD9F6DBDD0D}"/>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FDC4192-E5E4-52A9-D607-DDE1C29B6F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B50E8707-C91D-6764-323B-CC603D9C5EE0}"/>
              </a:ext>
              <a:ext uri="{C183D7F6-B498-43B3-948B-1728B52AA6E4}">
                <adec:decorative xmlns:adec="http://schemas.microsoft.com/office/drawing/2017/decorative" val="1"/>
              </a:ext>
            </a:extLst>
          </p:cNvPr>
          <p:cNvSpPr txBox="1">
            <a:spLocks noGrp="1"/>
          </p:cNvSpPr>
          <p:nvPr>
            <p:ph type="title" idx="4294967295"/>
          </p:nvPr>
        </p:nvSpPr>
        <p:spPr>
          <a:xfrm>
            <a:off x="507200" y="-1629680"/>
            <a:ext cx="10169384"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Local Mitigation Strategy Risk Ranking (continued)</a:t>
            </a:r>
          </a:p>
        </p:txBody>
      </p:sp>
      <p:pic>
        <p:nvPicPr>
          <p:cNvPr id="8" name="Picture 7">
            <a:extLst>
              <a:ext uri="{FF2B5EF4-FFF2-40B4-BE49-F238E27FC236}">
                <a16:creationId xmlns:a16="http://schemas.microsoft.com/office/drawing/2014/main" id="{7A2F49AA-14C8-0DCB-AC3B-47BD9F7C97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6" name="Title 10">
            <a:extLst>
              <a:ext uri="{FF2B5EF4-FFF2-40B4-BE49-F238E27FC236}">
                <a16:creationId xmlns:a16="http://schemas.microsoft.com/office/drawing/2014/main" id="{0BEE3C33-136F-E659-864C-B6EC8C8E8A21}"/>
              </a:ext>
            </a:extLst>
          </p:cNvPr>
          <p:cNvSpPr txBox="1">
            <a:spLocks/>
          </p:cNvSpPr>
          <p:nvPr/>
        </p:nvSpPr>
        <p:spPr>
          <a:xfrm>
            <a:off x="2022616" y="176982"/>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b="1" spc="-150">
                <a:solidFill>
                  <a:schemeClr val="bg1"/>
                </a:solidFill>
                <a:latin typeface="Calibri" panose="020F0502020204030204" pitchFamily="34" charset="0"/>
                <a:ea typeface="+mn-ea"/>
                <a:cs typeface="Calibri" panose="020F0502020204030204" pitchFamily="34" charset="0"/>
              </a:rPr>
              <a:t>Local Mitigation Strategy Risk Ranking</a:t>
            </a:r>
            <a:endParaRPr lang="en-US" b="1" spc="-150" dirty="0">
              <a:solidFill>
                <a:schemeClr val="bg1"/>
              </a:solidFill>
              <a:latin typeface="Calibri" panose="020F0502020204030204" pitchFamily="34" charset="0"/>
              <a:ea typeface="+mn-ea"/>
              <a:cs typeface="Calibri" panose="020F0502020204030204" pitchFamily="34" charset="0"/>
            </a:endParaRPr>
          </a:p>
        </p:txBody>
      </p:sp>
      <p:graphicFrame>
        <p:nvGraphicFramePr>
          <p:cNvPr id="4" name="Table 3">
            <a:extLst>
              <a:ext uri="{FF2B5EF4-FFF2-40B4-BE49-F238E27FC236}">
                <a16:creationId xmlns:a16="http://schemas.microsoft.com/office/drawing/2014/main" id="{5891ABFA-0AE1-DE97-795A-ED27F0809F90}"/>
              </a:ext>
            </a:extLst>
          </p:cNvPr>
          <p:cNvGraphicFramePr>
            <a:graphicFrameLocks noGrp="1"/>
          </p:cNvGraphicFramePr>
          <p:nvPr>
            <p:extLst>
              <p:ext uri="{D42A27DB-BD31-4B8C-83A1-F6EECF244321}">
                <p14:modId xmlns:p14="http://schemas.microsoft.com/office/powerpoint/2010/main" val="569923807"/>
              </p:ext>
            </p:extLst>
          </p:nvPr>
        </p:nvGraphicFramePr>
        <p:xfrm>
          <a:off x="507200" y="1283478"/>
          <a:ext cx="11177600" cy="4995388"/>
        </p:xfrm>
        <a:graphic>
          <a:graphicData uri="http://schemas.openxmlformats.org/drawingml/2006/table">
            <a:tbl>
              <a:tblPr firstRow="1" bandRow="1">
                <a:tableStyleId>{93296810-A885-4BE3-A3E7-6D5BEEA58F35}</a:tableStyleId>
              </a:tblPr>
              <a:tblGrid>
                <a:gridCol w="2794400">
                  <a:extLst>
                    <a:ext uri="{9D8B030D-6E8A-4147-A177-3AD203B41FA5}">
                      <a16:colId xmlns:a16="http://schemas.microsoft.com/office/drawing/2014/main" val="3938261855"/>
                    </a:ext>
                  </a:extLst>
                </a:gridCol>
                <a:gridCol w="2794400">
                  <a:extLst>
                    <a:ext uri="{9D8B030D-6E8A-4147-A177-3AD203B41FA5}">
                      <a16:colId xmlns:a16="http://schemas.microsoft.com/office/drawing/2014/main" val="3760763413"/>
                    </a:ext>
                  </a:extLst>
                </a:gridCol>
                <a:gridCol w="2794400">
                  <a:extLst>
                    <a:ext uri="{9D8B030D-6E8A-4147-A177-3AD203B41FA5}">
                      <a16:colId xmlns:a16="http://schemas.microsoft.com/office/drawing/2014/main" val="344473531"/>
                    </a:ext>
                  </a:extLst>
                </a:gridCol>
                <a:gridCol w="2794400">
                  <a:extLst>
                    <a:ext uri="{9D8B030D-6E8A-4147-A177-3AD203B41FA5}">
                      <a16:colId xmlns:a16="http://schemas.microsoft.com/office/drawing/2014/main" val="741921889"/>
                    </a:ext>
                  </a:extLst>
                </a:gridCol>
              </a:tblGrid>
              <a:tr h="490364">
                <a:tc>
                  <a:txBody>
                    <a:bodyPr/>
                    <a:lstStyle/>
                    <a:p>
                      <a:r>
                        <a:rPr lang="en-US"/>
                        <a:t>Local Government </a:t>
                      </a:r>
                    </a:p>
                  </a:txBody>
                  <a:tcPr>
                    <a:solidFill>
                      <a:schemeClr val="accent6">
                        <a:lumMod val="75000"/>
                      </a:schemeClr>
                    </a:solidFill>
                  </a:tcPr>
                </a:tc>
                <a:tc>
                  <a:txBody>
                    <a:bodyPr/>
                    <a:lstStyle/>
                    <a:p>
                      <a:r>
                        <a:rPr lang="en-US"/>
                        <a:t>First </a:t>
                      </a:r>
                    </a:p>
                  </a:txBody>
                  <a:tcPr>
                    <a:solidFill>
                      <a:schemeClr val="accent6">
                        <a:lumMod val="75000"/>
                      </a:schemeClr>
                    </a:solidFill>
                  </a:tcPr>
                </a:tc>
                <a:tc>
                  <a:txBody>
                    <a:bodyPr/>
                    <a:lstStyle/>
                    <a:p>
                      <a:r>
                        <a:rPr lang="en-US"/>
                        <a:t>Second </a:t>
                      </a:r>
                    </a:p>
                  </a:txBody>
                  <a:tcPr>
                    <a:solidFill>
                      <a:schemeClr val="accent6">
                        <a:lumMod val="75000"/>
                      </a:schemeClr>
                    </a:solidFill>
                  </a:tcPr>
                </a:tc>
                <a:tc>
                  <a:txBody>
                    <a:bodyPr/>
                    <a:lstStyle/>
                    <a:p>
                      <a:r>
                        <a:rPr lang="en-US" dirty="0"/>
                        <a:t>Third </a:t>
                      </a:r>
                    </a:p>
                  </a:txBody>
                  <a:tcPr>
                    <a:solidFill>
                      <a:schemeClr val="accent6">
                        <a:lumMod val="75000"/>
                      </a:schemeClr>
                    </a:solidFill>
                  </a:tcPr>
                </a:tc>
                <a:extLst>
                  <a:ext uri="{0D108BD9-81ED-4DB2-BD59-A6C34878D82A}">
                    <a16:rowId xmlns:a16="http://schemas.microsoft.com/office/drawing/2014/main" val="4122719308"/>
                  </a:ext>
                </a:extLst>
              </a:tr>
              <a:tr h="490364">
                <a:tc>
                  <a:txBody>
                    <a:bodyPr/>
                    <a:lstStyle/>
                    <a:p>
                      <a:r>
                        <a:rPr lang="en-US" b="1"/>
                        <a:t>Lake Helen</a:t>
                      </a:r>
                    </a:p>
                  </a:txBody>
                  <a:tcPr/>
                </a:tc>
                <a:tc>
                  <a:txBody>
                    <a:bodyPr/>
                    <a:lstStyle/>
                    <a:p>
                      <a:r>
                        <a:rPr lang="en-US"/>
                        <a:t>High Winds</a:t>
                      </a:r>
                    </a:p>
                  </a:txBody>
                  <a:tcPr/>
                </a:tc>
                <a:tc>
                  <a:txBody>
                    <a:bodyPr/>
                    <a:lstStyle/>
                    <a:p>
                      <a:r>
                        <a:rPr lang="en-US" b="1">
                          <a:solidFill>
                            <a:schemeClr val="accent4"/>
                          </a:solidFill>
                        </a:rPr>
                        <a:t>Flooding</a:t>
                      </a:r>
                    </a:p>
                  </a:txBody>
                  <a:tcPr/>
                </a:tc>
                <a:tc>
                  <a:txBody>
                    <a:bodyPr/>
                    <a:lstStyle/>
                    <a:p>
                      <a:r>
                        <a:rPr lang="en-US" dirty="0"/>
                        <a:t>Drought</a:t>
                      </a:r>
                    </a:p>
                  </a:txBody>
                  <a:tcPr/>
                </a:tc>
                <a:extLst>
                  <a:ext uri="{0D108BD9-81ED-4DB2-BD59-A6C34878D82A}">
                    <a16:rowId xmlns:a16="http://schemas.microsoft.com/office/drawing/2014/main" val="4275517866"/>
                  </a:ext>
                </a:extLst>
              </a:tr>
              <a:tr h="490364">
                <a:tc>
                  <a:txBody>
                    <a:bodyPr/>
                    <a:lstStyle/>
                    <a:p>
                      <a:r>
                        <a:rPr lang="en-US" b="1"/>
                        <a:t>New Smyrna Beach </a:t>
                      </a:r>
                    </a:p>
                  </a:txBody>
                  <a:tcPr/>
                </a:tc>
                <a:tc>
                  <a:txBody>
                    <a:bodyPr/>
                    <a:lstStyle/>
                    <a:p>
                      <a:r>
                        <a:rPr lang="en-US"/>
                        <a:t>High Winds</a:t>
                      </a:r>
                    </a:p>
                  </a:txBody>
                  <a:tcPr/>
                </a:tc>
                <a:tc>
                  <a:txBody>
                    <a:bodyPr/>
                    <a:lstStyle/>
                    <a:p>
                      <a:r>
                        <a:rPr lang="en-US" b="1">
                          <a:solidFill>
                            <a:schemeClr val="accent4"/>
                          </a:solidFill>
                        </a:rPr>
                        <a:t>Flooding</a:t>
                      </a:r>
                    </a:p>
                  </a:txBody>
                  <a:tcPr/>
                </a:tc>
                <a:tc>
                  <a:txBody>
                    <a:bodyPr/>
                    <a:lstStyle/>
                    <a:p>
                      <a:r>
                        <a:rPr lang="en-US" b="1">
                          <a:solidFill>
                            <a:schemeClr val="accent4"/>
                          </a:solidFill>
                        </a:rPr>
                        <a:t>Storm Surge</a:t>
                      </a:r>
                    </a:p>
                  </a:txBody>
                  <a:tcPr/>
                </a:tc>
                <a:extLst>
                  <a:ext uri="{0D108BD9-81ED-4DB2-BD59-A6C34878D82A}">
                    <a16:rowId xmlns:a16="http://schemas.microsoft.com/office/drawing/2014/main" val="2900259878"/>
                  </a:ext>
                </a:extLst>
              </a:tr>
              <a:tr h="490364">
                <a:tc>
                  <a:txBody>
                    <a:bodyPr/>
                    <a:lstStyle/>
                    <a:p>
                      <a:r>
                        <a:rPr lang="en-US" b="1"/>
                        <a:t>Oak Hill</a:t>
                      </a:r>
                    </a:p>
                  </a:txBody>
                  <a:tcPr/>
                </a:tc>
                <a:tc>
                  <a:txBody>
                    <a:bodyPr/>
                    <a:lstStyle/>
                    <a:p>
                      <a:r>
                        <a:rPr lang="en-US" b="1">
                          <a:solidFill>
                            <a:schemeClr val="accent4"/>
                          </a:solidFill>
                        </a:rPr>
                        <a:t>Flooding</a:t>
                      </a:r>
                      <a:r>
                        <a:rPr lang="en-US"/>
                        <a:t> </a:t>
                      </a:r>
                    </a:p>
                  </a:txBody>
                  <a:tcPr/>
                </a:tc>
                <a:tc>
                  <a:txBody>
                    <a:bodyPr/>
                    <a:lstStyle/>
                    <a:p>
                      <a:r>
                        <a:rPr lang="en-US" b="1">
                          <a:solidFill>
                            <a:schemeClr val="accent4"/>
                          </a:solidFill>
                        </a:rPr>
                        <a:t>Flooding</a:t>
                      </a:r>
                    </a:p>
                  </a:txBody>
                  <a:tcPr/>
                </a:tc>
                <a:tc>
                  <a:txBody>
                    <a:bodyPr/>
                    <a:lstStyle/>
                    <a:p>
                      <a:r>
                        <a:rPr lang="en-US"/>
                        <a:t>Wildfire</a:t>
                      </a:r>
                    </a:p>
                  </a:txBody>
                  <a:tcPr/>
                </a:tc>
                <a:extLst>
                  <a:ext uri="{0D108BD9-81ED-4DB2-BD59-A6C34878D82A}">
                    <a16:rowId xmlns:a16="http://schemas.microsoft.com/office/drawing/2014/main" val="3970924456"/>
                  </a:ext>
                </a:extLst>
              </a:tr>
              <a:tr h="490364">
                <a:tc>
                  <a:txBody>
                    <a:bodyPr/>
                    <a:lstStyle/>
                    <a:p>
                      <a:r>
                        <a:rPr lang="en-US" b="1"/>
                        <a:t>Orange City</a:t>
                      </a:r>
                    </a:p>
                  </a:txBody>
                  <a:tcPr/>
                </a:tc>
                <a:tc>
                  <a:txBody>
                    <a:bodyPr/>
                    <a:lstStyle/>
                    <a:p>
                      <a:r>
                        <a:rPr lang="en-US"/>
                        <a:t>Lightning</a:t>
                      </a:r>
                    </a:p>
                  </a:txBody>
                  <a:tcPr/>
                </a:tc>
                <a:tc>
                  <a:txBody>
                    <a:bodyPr/>
                    <a:lstStyle/>
                    <a:p>
                      <a:r>
                        <a:rPr lang="en-US"/>
                        <a:t>High Winds</a:t>
                      </a:r>
                    </a:p>
                  </a:txBody>
                  <a:tcPr/>
                </a:tc>
                <a:tc>
                  <a:txBody>
                    <a:bodyPr/>
                    <a:lstStyle/>
                    <a:p>
                      <a:r>
                        <a:rPr lang="en-US"/>
                        <a:t>Drought</a:t>
                      </a:r>
                    </a:p>
                  </a:txBody>
                  <a:tcPr/>
                </a:tc>
                <a:extLst>
                  <a:ext uri="{0D108BD9-81ED-4DB2-BD59-A6C34878D82A}">
                    <a16:rowId xmlns:a16="http://schemas.microsoft.com/office/drawing/2014/main" val="3110222217"/>
                  </a:ext>
                </a:extLst>
              </a:tr>
              <a:tr h="490364">
                <a:tc>
                  <a:txBody>
                    <a:bodyPr/>
                    <a:lstStyle/>
                    <a:p>
                      <a:r>
                        <a:rPr lang="en-US" b="1"/>
                        <a:t>Ormond Beach</a:t>
                      </a:r>
                    </a:p>
                  </a:txBody>
                  <a:tcPr/>
                </a:tc>
                <a:tc>
                  <a:txBody>
                    <a:bodyPr/>
                    <a:lstStyle/>
                    <a:p>
                      <a:r>
                        <a:rPr lang="en-US"/>
                        <a:t>High Winds</a:t>
                      </a:r>
                    </a:p>
                  </a:txBody>
                  <a:tcPr/>
                </a:tc>
                <a:tc>
                  <a:txBody>
                    <a:bodyPr/>
                    <a:lstStyle/>
                    <a:p>
                      <a:r>
                        <a:rPr lang="en-US" b="1">
                          <a:solidFill>
                            <a:schemeClr val="accent4"/>
                          </a:solidFill>
                        </a:rPr>
                        <a:t>Flooding</a:t>
                      </a:r>
                      <a:r>
                        <a:rPr lang="en-US"/>
                        <a:t> </a:t>
                      </a:r>
                    </a:p>
                  </a:txBody>
                  <a:tcPr/>
                </a:tc>
                <a:tc>
                  <a:txBody>
                    <a:bodyPr/>
                    <a:lstStyle/>
                    <a:p>
                      <a:r>
                        <a:rPr lang="en-US" b="1">
                          <a:solidFill>
                            <a:schemeClr val="accent4"/>
                          </a:solidFill>
                        </a:rPr>
                        <a:t>Storm Surge</a:t>
                      </a:r>
                    </a:p>
                  </a:txBody>
                  <a:tcPr/>
                </a:tc>
                <a:extLst>
                  <a:ext uri="{0D108BD9-81ED-4DB2-BD59-A6C34878D82A}">
                    <a16:rowId xmlns:a16="http://schemas.microsoft.com/office/drawing/2014/main" val="3602772669"/>
                  </a:ext>
                </a:extLst>
              </a:tr>
              <a:tr h="490364">
                <a:tc>
                  <a:txBody>
                    <a:bodyPr/>
                    <a:lstStyle/>
                    <a:p>
                      <a:r>
                        <a:rPr lang="en-US" b="1"/>
                        <a:t>Pierson</a:t>
                      </a:r>
                    </a:p>
                  </a:txBody>
                  <a:tcPr/>
                </a:tc>
                <a:tc>
                  <a:txBody>
                    <a:bodyPr/>
                    <a:lstStyle/>
                    <a:p>
                      <a:r>
                        <a:rPr lang="en-US"/>
                        <a:t>Wildfire</a:t>
                      </a:r>
                    </a:p>
                  </a:txBody>
                  <a:tcPr/>
                </a:tc>
                <a:tc>
                  <a:txBody>
                    <a:bodyPr/>
                    <a:lstStyle/>
                    <a:p>
                      <a:r>
                        <a:rPr lang="en-US"/>
                        <a:t>Wind</a:t>
                      </a:r>
                    </a:p>
                  </a:txBody>
                  <a:tcPr/>
                </a:tc>
                <a:tc>
                  <a:txBody>
                    <a:bodyPr/>
                    <a:lstStyle/>
                    <a:p>
                      <a:r>
                        <a:rPr lang="en-US"/>
                        <a:t>Drought</a:t>
                      </a:r>
                    </a:p>
                  </a:txBody>
                  <a:tcPr/>
                </a:tc>
                <a:extLst>
                  <a:ext uri="{0D108BD9-81ED-4DB2-BD59-A6C34878D82A}">
                    <a16:rowId xmlns:a16="http://schemas.microsoft.com/office/drawing/2014/main" val="784827519"/>
                  </a:ext>
                </a:extLst>
              </a:tr>
              <a:tr h="390710">
                <a:tc>
                  <a:txBody>
                    <a:bodyPr/>
                    <a:lstStyle/>
                    <a:p>
                      <a:r>
                        <a:rPr lang="en-US" b="1"/>
                        <a:t>Ponce Inlet</a:t>
                      </a:r>
                    </a:p>
                  </a:txBody>
                  <a:tcPr/>
                </a:tc>
                <a:tc>
                  <a:txBody>
                    <a:bodyPr/>
                    <a:lstStyle/>
                    <a:p>
                      <a:r>
                        <a:rPr lang="en-US"/>
                        <a:t>High Winds</a:t>
                      </a:r>
                    </a:p>
                  </a:txBody>
                  <a:tcPr/>
                </a:tc>
                <a:tc>
                  <a:txBody>
                    <a:bodyPr/>
                    <a:lstStyle/>
                    <a:p>
                      <a:r>
                        <a:rPr lang="en-US" b="1">
                          <a:solidFill>
                            <a:schemeClr val="accent4"/>
                          </a:solidFill>
                        </a:rPr>
                        <a:t>Storm Surge</a:t>
                      </a:r>
                      <a:r>
                        <a:rPr lang="en-US"/>
                        <a:t>, Tsunami</a:t>
                      </a:r>
                    </a:p>
                  </a:txBody>
                  <a:tcPr/>
                </a:tc>
                <a:tc>
                  <a:txBody>
                    <a:bodyPr/>
                    <a:lstStyle/>
                    <a:p>
                      <a:r>
                        <a:rPr lang="en-US" b="1">
                          <a:solidFill>
                            <a:schemeClr val="accent4"/>
                          </a:solidFill>
                        </a:rPr>
                        <a:t>Flooding</a:t>
                      </a:r>
                    </a:p>
                  </a:txBody>
                  <a:tcPr/>
                </a:tc>
                <a:extLst>
                  <a:ext uri="{0D108BD9-81ED-4DB2-BD59-A6C34878D82A}">
                    <a16:rowId xmlns:a16="http://schemas.microsoft.com/office/drawing/2014/main" val="1129399554"/>
                  </a:ext>
                </a:extLst>
              </a:tr>
              <a:tr h="390710">
                <a:tc>
                  <a:txBody>
                    <a:bodyPr/>
                    <a:lstStyle/>
                    <a:p>
                      <a:r>
                        <a:rPr lang="en-US" b="1"/>
                        <a:t>Port Orange </a:t>
                      </a:r>
                    </a:p>
                  </a:txBody>
                  <a:tcPr/>
                </a:tc>
                <a:tc>
                  <a:txBody>
                    <a:bodyPr/>
                    <a:lstStyle/>
                    <a:p>
                      <a:r>
                        <a:rPr lang="en-US"/>
                        <a:t>High Winds</a:t>
                      </a:r>
                    </a:p>
                  </a:txBody>
                  <a:tcPr/>
                </a:tc>
                <a:tc>
                  <a:txBody>
                    <a:bodyPr/>
                    <a:lstStyle/>
                    <a:p>
                      <a:r>
                        <a:rPr lang="en-US"/>
                        <a:t>Lightning</a:t>
                      </a:r>
                    </a:p>
                  </a:txBody>
                  <a:tcPr/>
                </a:tc>
                <a:tc>
                  <a:txBody>
                    <a:bodyPr/>
                    <a:lstStyle/>
                    <a:p>
                      <a:r>
                        <a:rPr lang="en-US"/>
                        <a:t>Severe Winter Storm </a:t>
                      </a:r>
                    </a:p>
                  </a:txBody>
                  <a:tcPr/>
                </a:tc>
                <a:extLst>
                  <a:ext uri="{0D108BD9-81ED-4DB2-BD59-A6C34878D82A}">
                    <a16:rowId xmlns:a16="http://schemas.microsoft.com/office/drawing/2014/main" val="3509995067"/>
                  </a:ext>
                </a:extLst>
              </a:tr>
              <a:tr h="390710">
                <a:tc>
                  <a:txBody>
                    <a:bodyPr/>
                    <a:lstStyle/>
                    <a:p>
                      <a:r>
                        <a:rPr lang="en-US" b="1"/>
                        <a:t>South Daytona</a:t>
                      </a:r>
                    </a:p>
                  </a:txBody>
                  <a:tcPr/>
                </a:tc>
                <a:tc>
                  <a:txBody>
                    <a:bodyPr/>
                    <a:lstStyle/>
                    <a:p>
                      <a:r>
                        <a:rPr lang="en-US"/>
                        <a:t>Flooding</a:t>
                      </a:r>
                    </a:p>
                  </a:txBody>
                  <a:tcPr/>
                </a:tc>
                <a:tc>
                  <a:txBody>
                    <a:bodyPr/>
                    <a:lstStyle/>
                    <a:p>
                      <a:r>
                        <a:rPr lang="en-US" b="1">
                          <a:solidFill>
                            <a:schemeClr val="accent4"/>
                          </a:solidFill>
                        </a:rPr>
                        <a:t>Storm Surge</a:t>
                      </a:r>
                      <a:r>
                        <a:rPr lang="en-US"/>
                        <a:t>, Tsunami</a:t>
                      </a:r>
                    </a:p>
                  </a:txBody>
                  <a:tcPr/>
                </a:tc>
                <a:tc>
                  <a:txBody>
                    <a:bodyPr/>
                    <a:lstStyle/>
                    <a:p>
                      <a:r>
                        <a:rPr lang="en-US"/>
                        <a:t>All-Natural Hazards</a:t>
                      </a:r>
                    </a:p>
                  </a:txBody>
                  <a:tcPr/>
                </a:tc>
                <a:extLst>
                  <a:ext uri="{0D108BD9-81ED-4DB2-BD59-A6C34878D82A}">
                    <a16:rowId xmlns:a16="http://schemas.microsoft.com/office/drawing/2014/main" val="1924685278"/>
                  </a:ext>
                </a:extLst>
              </a:tr>
              <a:tr h="390710">
                <a:tc>
                  <a:txBody>
                    <a:bodyPr/>
                    <a:lstStyle/>
                    <a:p>
                      <a:r>
                        <a:rPr lang="en-US" b="1"/>
                        <a:t>Unincorporated </a:t>
                      </a:r>
                    </a:p>
                  </a:txBody>
                  <a:tcPr/>
                </a:tc>
                <a:tc>
                  <a:txBody>
                    <a:bodyPr/>
                    <a:lstStyle/>
                    <a:p>
                      <a:r>
                        <a:rPr lang="en-US"/>
                        <a:t>High Winds</a:t>
                      </a:r>
                    </a:p>
                  </a:txBody>
                  <a:tcPr/>
                </a:tc>
                <a:tc>
                  <a:txBody>
                    <a:bodyPr/>
                    <a:lstStyle/>
                    <a:p>
                      <a:r>
                        <a:rPr lang="en-US" b="1">
                          <a:solidFill>
                            <a:schemeClr val="accent4"/>
                          </a:solidFill>
                        </a:rPr>
                        <a:t>Flooding</a:t>
                      </a:r>
                    </a:p>
                  </a:txBody>
                  <a:tcPr/>
                </a:tc>
                <a:tc>
                  <a:txBody>
                    <a:bodyPr/>
                    <a:lstStyle/>
                    <a:p>
                      <a:r>
                        <a:rPr lang="en-US" dirty="0"/>
                        <a:t>Wildfire</a:t>
                      </a:r>
                    </a:p>
                  </a:txBody>
                  <a:tcPr/>
                </a:tc>
                <a:extLst>
                  <a:ext uri="{0D108BD9-81ED-4DB2-BD59-A6C34878D82A}">
                    <a16:rowId xmlns:a16="http://schemas.microsoft.com/office/drawing/2014/main" val="958866202"/>
                  </a:ext>
                </a:extLst>
              </a:tr>
            </a:tbl>
          </a:graphicData>
        </a:graphic>
      </p:graphicFrame>
      <p:sp>
        <p:nvSpPr>
          <p:cNvPr id="5" name="TextBox 4">
            <a:extLst>
              <a:ext uri="{FF2B5EF4-FFF2-40B4-BE49-F238E27FC236}">
                <a16:creationId xmlns:a16="http://schemas.microsoft.com/office/drawing/2014/main" id="{AFD12DEA-936F-5B3C-FDD4-4A76A529BF68}"/>
              </a:ext>
            </a:extLst>
          </p:cNvPr>
          <p:cNvSpPr txBox="1"/>
          <p:nvPr/>
        </p:nvSpPr>
        <p:spPr>
          <a:xfrm>
            <a:off x="507200" y="6278902"/>
            <a:ext cx="3267480" cy="307777"/>
          </a:xfrm>
          <a:prstGeom prst="rect">
            <a:avLst/>
          </a:prstGeom>
          <a:noFill/>
        </p:spPr>
        <p:txBody>
          <a:bodyPr wrap="square">
            <a:spAutoFit/>
          </a:bodyPr>
          <a:lstStyle/>
          <a:p>
            <a:r>
              <a:rPr lang="en-US" sz="1400"/>
              <a:t>Volusia County LMS, 2020</a:t>
            </a:r>
          </a:p>
        </p:txBody>
      </p:sp>
    </p:spTree>
    <p:extLst>
      <p:ext uri="{BB962C8B-B14F-4D97-AF65-F5344CB8AC3E}">
        <p14:creationId xmlns:p14="http://schemas.microsoft.com/office/powerpoint/2010/main" val="2307504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9E13E-6E6D-5E81-C2AD-F13B4E31919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668A76A-2F93-64D6-2A31-EA21B938A5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F7D0688C-A5F4-1902-DF2D-1A8E0AA0B9CC}"/>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E919674B-D4F5-F8E0-B810-4AE875CE6676}"/>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5C0494-7A25-785F-C38F-AF901E7ADD8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18C8117C-38AD-8D78-305A-C3346F0EC2C6}"/>
              </a:ext>
            </a:extLst>
          </p:cNvPr>
          <p:cNvSpPr txBox="1">
            <a:spLocks noGrp="1"/>
          </p:cNvSpPr>
          <p:nvPr>
            <p:ph type="title" idx="4294967295"/>
          </p:nvPr>
        </p:nvSpPr>
        <p:spPr>
          <a:xfrm>
            <a:off x="2022616" y="176982"/>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LMS</a:t>
            </a: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Risk Analysis Results</a:t>
            </a:r>
          </a:p>
        </p:txBody>
      </p:sp>
      <p:sp>
        <p:nvSpPr>
          <p:cNvPr id="4" name="TextBox 3">
            <a:extLst>
              <a:ext uri="{FF2B5EF4-FFF2-40B4-BE49-F238E27FC236}">
                <a16:creationId xmlns:a16="http://schemas.microsoft.com/office/drawing/2014/main" id="{56B1D31F-EBA7-81EC-6640-59018C357EB1}"/>
              </a:ext>
            </a:extLst>
          </p:cNvPr>
          <p:cNvSpPr txBox="1"/>
          <p:nvPr/>
        </p:nvSpPr>
        <p:spPr>
          <a:xfrm>
            <a:off x="439262" y="1382340"/>
            <a:ext cx="5882534" cy="5016758"/>
          </a:xfrm>
          <a:prstGeom prst="rect">
            <a:avLst/>
          </a:prstGeom>
          <a:noFill/>
        </p:spPr>
        <p:txBody>
          <a:bodyPr wrap="square" rtlCol="0">
            <a:spAutoFit/>
          </a:bodyPr>
          <a:lstStyle/>
          <a:p>
            <a:pPr>
              <a:spcBef>
                <a:spcPts val="600"/>
              </a:spcBef>
              <a:spcAft>
                <a:spcPts val="600"/>
              </a:spcAft>
            </a:pPr>
            <a:r>
              <a:rPr lang="en-US" sz="2000"/>
              <a:t>The 2020 Local Mitigation Strategy results: </a:t>
            </a:r>
          </a:p>
          <a:p>
            <a:pPr>
              <a:spcBef>
                <a:spcPts val="600"/>
              </a:spcBef>
              <a:spcAft>
                <a:spcPts val="600"/>
              </a:spcAft>
            </a:pPr>
            <a:r>
              <a:rPr lang="en-US" sz="2000" b="1"/>
              <a:t>Flooding</a:t>
            </a:r>
            <a:r>
              <a:rPr lang="en-US" sz="2000"/>
              <a:t>: most critical facilities that are located within a flood zone in the County are located within Flood Zone ‘A’. Most of the critical facility structures located within the 100‐year floodplain are in the County’s beachside communities. These include:</a:t>
            </a:r>
          </a:p>
          <a:p>
            <a:pPr marL="742950" lvl="1" indent="-285750">
              <a:spcBef>
                <a:spcPts val="600"/>
              </a:spcBef>
              <a:spcAft>
                <a:spcPts val="600"/>
              </a:spcAft>
              <a:buFont typeface="Arial" panose="020B0604020202020204" pitchFamily="34" charset="0"/>
              <a:buChar char="•"/>
            </a:pPr>
            <a:r>
              <a:rPr lang="en-US" sz="2000"/>
              <a:t>Fire stations in New Smyrna Beach, Ponce Inlet, Daytona Beach Shores, Daytona Beach, and Ormond Beach. </a:t>
            </a:r>
          </a:p>
          <a:p>
            <a:pPr marL="742950" lvl="1" indent="-285750">
              <a:spcBef>
                <a:spcPts val="600"/>
              </a:spcBef>
              <a:spcAft>
                <a:spcPts val="600"/>
              </a:spcAft>
              <a:buFont typeface="Arial" panose="020B0604020202020204" pitchFamily="34" charset="0"/>
              <a:buChar char="•"/>
            </a:pPr>
            <a:r>
              <a:rPr lang="en-US" sz="2000"/>
              <a:t>Hospitals at risk in low-lying areas in Orange City and DeLand. </a:t>
            </a:r>
          </a:p>
          <a:p>
            <a:pPr marL="742950" lvl="1" indent="-285750">
              <a:spcBef>
                <a:spcPts val="600"/>
              </a:spcBef>
              <a:spcAft>
                <a:spcPts val="600"/>
              </a:spcAft>
              <a:buFont typeface="Arial" panose="020B0604020202020204" pitchFamily="34" charset="0"/>
              <a:buChar char="•"/>
            </a:pPr>
            <a:r>
              <a:rPr lang="en-US" sz="2000"/>
              <a:t>Maytown Road in Oak Hill to Osteen/Enterprise is not an evacuation route because of repeated flooding. </a:t>
            </a:r>
          </a:p>
        </p:txBody>
      </p:sp>
      <p:sp>
        <p:nvSpPr>
          <p:cNvPr id="12" name="TextBox 11">
            <a:extLst>
              <a:ext uri="{FF2B5EF4-FFF2-40B4-BE49-F238E27FC236}">
                <a16:creationId xmlns:a16="http://schemas.microsoft.com/office/drawing/2014/main" id="{B260FDB0-B631-749E-9FD1-19FEC47EC9DA}"/>
              </a:ext>
            </a:extLst>
          </p:cNvPr>
          <p:cNvSpPr txBox="1"/>
          <p:nvPr/>
        </p:nvSpPr>
        <p:spPr>
          <a:xfrm>
            <a:off x="6321796" y="1346042"/>
            <a:ext cx="6102416" cy="369332"/>
          </a:xfrm>
          <a:prstGeom prst="rect">
            <a:avLst/>
          </a:prstGeom>
          <a:noFill/>
        </p:spPr>
        <p:txBody>
          <a:bodyPr wrap="square">
            <a:spAutoFit/>
          </a:bodyPr>
          <a:lstStyle/>
          <a:p>
            <a:r>
              <a:rPr lang="en-US" b="1"/>
              <a:t>Coastal Flooding (Storm Surge): </a:t>
            </a:r>
          </a:p>
        </p:txBody>
      </p:sp>
      <p:graphicFrame>
        <p:nvGraphicFramePr>
          <p:cNvPr id="18" name="Table 17">
            <a:extLst>
              <a:ext uri="{FF2B5EF4-FFF2-40B4-BE49-F238E27FC236}">
                <a16:creationId xmlns:a16="http://schemas.microsoft.com/office/drawing/2014/main" id="{1166BC62-6F6C-B3DA-B935-1B3B3D833437}"/>
              </a:ext>
            </a:extLst>
          </p:cNvPr>
          <p:cNvGraphicFramePr>
            <a:graphicFrameLocks noGrp="1"/>
          </p:cNvGraphicFramePr>
          <p:nvPr>
            <p:extLst>
              <p:ext uri="{D42A27DB-BD31-4B8C-83A1-F6EECF244321}">
                <p14:modId xmlns:p14="http://schemas.microsoft.com/office/powerpoint/2010/main" val="460000882"/>
              </p:ext>
            </p:extLst>
          </p:nvPr>
        </p:nvGraphicFramePr>
        <p:xfrm>
          <a:off x="6368316" y="1701383"/>
          <a:ext cx="5650964" cy="1010920"/>
        </p:xfrm>
        <a:graphic>
          <a:graphicData uri="http://schemas.openxmlformats.org/drawingml/2006/table">
            <a:tbl>
              <a:tblPr firstRow="1" bandRow="1">
                <a:tableStyleId>{93296810-A885-4BE3-A3E7-6D5BEEA58F35}</a:tableStyleId>
              </a:tblPr>
              <a:tblGrid>
                <a:gridCol w="1412741">
                  <a:extLst>
                    <a:ext uri="{9D8B030D-6E8A-4147-A177-3AD203B41FA5}">
                      <a16:colId xmlns:a16="http://schemas.microsoft.com/office/drawing/2014/main" val="2200119916"/>
                    </a:ext>
                  </a:extLst>
                </a:gridCol>
                <a:gridCol w="1412741">
                  <a:extLst>
                    <a:ext uri="{9D8B030D-6E8A-4147-A177-3AD203B41FA5}">
                      <a16:colId xmlns:a16="http://schemas.microsoft.com/office/drawing/2014/main" val="480498069"/>
                    </a:ext>
                  </a:extLst>
                </a:gridCol>
                <a:gridCol w="1412741">
                  <a:extLst>
                    <a:ext uri="{9D8B030D-6E8A-4147-A177-3AD203B41FA5}">
                      <a16:colId xmlns:a16="http://schemas.microsoft.com/office/drawing/2014/main" val="806809378"/>
                    </a:ext>
                  </a:extLst>
                </a:gridCol>
                <a:gridCol w="1412741">
                  <a:extLst>
                    <a:ext uri="{9D8B030D-6E8A-4147-A177-3AD203B41FA5}">
                      <a16:colId xmlns:a16="http://schemas.microsoft.com/office/drawing/2014/main" val="1120781708"/>
                    </a:ext>
                  </a:extLst>
                </a:gridCol>
              </a:tblGrid>
              <a:tr h="370840">
                <a:tc>
                  <a:txBody>
                    <a:bodyPr/>
                    <a:lstStyle/>
                    <a:p>
                      <a:r>
                        <a:rPr lang="en-US"/>
                        <a:t>Buildings at Risk</a:t>
                      </a:r>
                    </a:p>
                  </a:txBody>
                  <a:tcPr>
                    <a:solidFill>
                      <a:schemeClr val="accent6">
                        <a:lumMod val="75000"/>
                      </a:schemeClr>
                    </a:solidFill>
                  </a:tcPr>
                </a:tc>
                <a:tc>
                  <a:txBody>
                    <a:bodyPr/>
                    <a:lstStyle/>
                    <a:p>
                      <a:r>
                        <a:rPr lang="en-US"/>
                        <a:t>Cat. 1 Storm Surge</a:t>
                      </a:r>
                    </a:p>
                  </a:txBody>
                  <a:tcPr>
                    <a:solidFill>
                      <a:schemeClr val="accent6">
                        <a:lumMod val="75000"/>
                      </a:schemeClr>
                    </a:solidFill>
                  </a:tcPr>
                </a:tc>
                <a:tc>
                  <a:txBody>
                    <a:bodyPr/>
                    <a:lstStyle/>
                    <a:p>
                      <a:r>
                        <a:rPr lang="en-US"/>
                        <a:t>Cat. 3 Storm Surge</a:t>
                      </a:r>
                    </a:p>
                  </a:txBody>
                  <a:tcPr>
                    <a:solidFill>
                      <a:schemeClr val="accent6">
                        <a:lumMod val="75000"/>
                      </a:schemeClr>
                    </a:solidFill>
                  </a:tcPr>
                </a:tc>
                <a:tc>
                  <a:txBody>
                    <a:bodyPr/>
                    <a:lstStyle/>
                    <a:p>
                      <a:r>
                        <a:rPr lang="en-US" dirty="0"/>
                        <a:t>Cat. 5 Storm Surge</a:t>
                      </a:r>
                    </a:p>
                  </a:txBody>
                  <a:tcPr>
                    <a:solidFill>
                      <a:schemeClr val="accent6">
                        <a:lumMod val="75000"/>
                      </a:schemeClr>
                    </a:solidFill>
                  </a:tcPr>
                </a:tc>
                <a:extLst>
                  <a:ext uri="{0D108BD9-81ED-4DB2-BD59-A6C34878D82A}">
                    <a16:rowId xmlns:a16="http://schemas.microsoft.com/office/drawing/2014/main" val="1179096172"/>
                  </a:ext>
                </a:extLst>
              </a:tr>
              <a:tr h="370840">
                <a:tc>
                  <a:txBody>
                    <a:bodyPr/>
                    <a:lstStyle/>
                    <a:p>
                      <a:r>
                        <a:rPr lang="en-US"/>
                        <a:t>Total</a:t>
                      </a:r>
                    </a:p>
                  </a:txBody>
                  <a:tcPr/>
                </a:tc>
                <a:tc>
                  <a:txBody>
                    <a:bodyPr/>
                    <a:lstStyle/>
                    <a:p>
                      <a:r>
                        <a:rPr lang="en-US"/>
                        <a:t>10,917</a:t>
                      </a:r>
                    </a:p>
                  </a:txBody>
                  <a:tcPr/>
                </a:tc>
                <a:tc>
                  <a:txBody>
                    <a:bodyPr/>
                    <a:lstStyle/>
                    <a:p>
                      <a:r>
                        <a:rPr lang="en-US"/>
                        <a:t>70,657</a:t>
                      </a:r>
                    </a:p>
                  </a:txBody>
                  <a:tcPr/>
                </a:tc>
                <a:tc>
                  <a:txBody>
                    <a:bodyPr/>
                    <a:lstStyle/>
                    <a:p>
                      <a:r>
                        <a:rPr lang="en-US" dirty="0"/>
                        <a:t>86,101</a:t>
                      </a:r>
                    </a:p>
                  </a:txBody>
                  <a:tcPr/>
                </a:tc>
                <a:extLst>
                  <a:ext uri="{0D108BD9-81ED-4DB2-BD59-A6C34878D82A}">
                    <a16:rowId xmlns:a16="http://schemas.microsoft.com/office/drawing/2014/main" val="4207598731"/>
                  </a:ext>
                </a:extLst>
              </a:tr>
            </a:tbl>
          </a:graphicData>
        </a:graphic>
      </p:graphicFrame>
      <p:sp>
        <p:nvSpPr>
          <p:cNvPr id="19" name="TextBox 18">
            <a:extLst>
              <a:ext uri="{FF2B5EF4-FFF2-40B4-BE49-F238E27FC236}">
                <a16:creationId xmlns:a16="http://schemas.microsoft.com/office/drawing/2014/main" id="{4709BBC2-1066-55D5-7AB3-CD302003A687}"/>
              </a:ext>
            </a:extLst>
          </p:cNvPr>
          <p:cNvSpPr txBox="1"/>
          <p:nvPr/>
        </p:nvSpPr>
        <p:spPr>
          <a:xfrm>
            <a:off x="6321796" y="2670884"/>
            <a:ext cx="5650964" cy="307777"/>
          </a:xfrm>
          <a:prstGeom prst="rect">
            <a:avLst/>
          </a:prstGeom>
          <a:noFill/>
        </p:spPr>
        <p:txBody>
          <a:bodyPr wrap="square">
            <a:spAutoFit/>
          </a:bodyPr>
          <a:lstStyle/>
          <a:p>
            <a:r>
              <a:rPr lang="en-US" sz="1400"/>
              <a:t>Sources: FDEM (Surge), Volusia County Property Appraiser Data (2019)</a:t>
            </a:r>
          </a:p>
        </p:txBody>
      </p:sp>
      <p:sp>
        <p:nvSpPr>
          <p:cNvPr id="14" name="TextBox 13">
            <a:extLst>
              <a:ext uri="{FF2B5EF4-FFF2-40B4-BE49-F238E27FC236}">
                <a16:creationId xmlns:a16="http://schemas.microsoft.com/office/drawing/2014/main" id="{5D678441-8535-087A-CBC0-66B3A9E41472}"/>
              </a:ext>
            </a:extLst>
          </p:cNvPr>
          <p:cNvSpPr txBox="1"/>
          <p:nvPr/>
        </p:nvSpPr>
        <p:spPr>
          <a:xfrm>
            <a:off x="6368316" y="2963576"/>
            <a:ext cx="6102416" cy="369332"/>
          </a:xfrm>
          <a:prstGeom prst="rect">
            <a:avLst/>
          </a:prstGeom>
          <a:noFill/>
        </p:spPr>
        <p:txBody>
          <a:bodyPr wrap="square">
            <a:spAutoFit/>
          </a:bodyPr>
          <a:lstStyle/>
          <a:p>
            <a:r>
              <a:rPr lang="en-US" b="1"/>
              <a:t>Sea Level Rise: </a:t>
            </a:r>
          </a:p>
        </p:txBody>
      </p:sp>
      <p:graphicFrame>
        <p:nvGraphicFramePr>
          <p:cNvPr id="6" name="Table 5">
            <a:extLst>
              <a:ext uri="{FF2B5EF4-FFF2-40B4-BE49-F238E27FC236}">
                <a16:creationId xmlns:a16="http://schemas.microsoft.com/office/drawing/2014/main" id="{648F0E65-8A60-F055-CEA4-A864541D8906}"/>
              </a:ext>
            </a:extLst>
          </p:cNvPr>
          <p:cNvGraphicFramePr>
            <a:graphicFrameLocks noGrp="1"/>
          </p:cNvGraphicFramePr>
          <p:nvPr>
            <p:extLst>
              <p:ext uri="{D42A27DB-BD31-4B8C-83A1-F6EECF244321}">
                <p14:modId xmlns:p14="http://schemas.microsoft.com/office/powerpoint/2010/main" val="1105250937"/>
              </p:ext>
            </p:extLst>
          </p:nvPr>
        </p:nvGraphicFramePr>
        <p:xfrm>
          <a:off x="6408421" y="3332908"/>
          <a:ext cx="5657379" cy="1742440"/>
        </p:xfrm>
        <a:graphic>
          <a:graphicData uri="http://schemas.openxmlformats.org/drawingml/2006/table">
            <a:tbl>
              <a:tblPr firstRow="1" bandRow="1">
                <a:tableStyleId>{93296810-A885-4BE3-A3E7-6D5BEEA58F35}</a:tableStyleId>
              </a:tblPr>
              <a:tblGrid>
                <a:gridCol w="1885793">
                  <a:extLst>
                    <a:ext uri="{9D8B030D-6E8A-4147-A177-3AD203B41FA5}">
                      <a16:colId xmlns:a16="http://schemas.microsoft.com/office/drawing/2014/main" val="824180137"/>
                    </a:ext>
                  </a:extLst>
                </a:gridCol>
                <a:gridCol w="1885793">
                  <a:extLst>
                    <a:ext uri="{9D8B030D-6E8A-4147-A177-3AD203B41FA5}">
                      <a16:colId xmlns:a16="http://schemas.microsoft.com/office/drawing/2014/main" val="1204990088"/>
                    </a:ext>
                  </a:extLst>
                </a:gridCol>
                <a:gridCol w="1885793">
                  <a:extLst>
                    <a:ext uri="{9D8B030D-6E8A-4147-A177-3AD203B41FA5}">
                      <a16:colId xmlns:a16="http://schemas.microsoft.com/office/drawing/2014/main" val="509998308"/>
                    </a:ext>
                  </a:extLst>
                </a:gridCol>
              </a:tblGrid>
              <a:tr h="370840">
                <a:tc>
                  <a:txBody>
                    <a:bodyPr/>
                    <a:lstStyle/>
                    <a:p>
                      <a:r>
                        <a:rPr lang="en-US" dirty="0" err="1"/>
                        <a:t>SLR</a:t>
                      </a:r>
                      <a:r>
                        <a:rPr lang="en-US" dirty="0"/>
                        <a:t> NOAA “High Curve” Projection</a:t>
                      </a:r>
                    </a:p>
                  </a:txBody>
                  <a:tcPr>
                    <a:solidFill>
                      <a:schemeClr val="accent6">
                        <a:lumMod val="75000"/>
                      </a:schemeClr>
                    </a:solidFill>
                  </a:tcPr>
                </a:tc>
                <a:tc>
                  <a:txBody>
                    <a:bodyPr/>
                    <a:lstStyle/>
                    <a:p>
                      <a:r>
                        <a:rPr lang="en-US" dirty="0"/>
                        <a:t>Parcels in Zone </a:t>
                      </a:r>
                    </a:p>
                  </a:txBody>
                  <a:tcPr>
                    <a:solidFill>
                      <a:schemeClr val="accent6">
                        <a:lumMod val="75000"/>
                      </a:schemeClr>
                    </a:solidFill>
                  </a:tcPr>
                </a:tc>
                <a:tc>
                  <a:txBody>
                    <a:bodyPr/>
                    <a:lstStyle/>
                    <a:p>
                      <a:r>
                        <a:rPr lang="en-US" dirty="0"/>
                        <a:t>Assessed Value</a:t>
                      </a:r>
                    </a:p>
                  </a:txBody>
                  <a:tcPr>
                    <a:solidFill>
                      <a:schemeClr val="accent6">
                        <a:lumMod val="75000"/>
                      </a:schemeClr>
                    </a:solidFill>
                  </a:tcPr>
                </a:tc>
                <a:extLst>
                  <a:ext uri="{0D108BD9-81ED-4DB2-BD59-A6C34878D82A}">
                    <a16:rowId xmlns:a16="http://schemas.microsoft.com/office/drawing/2014/main" val="2115220063"/>
                  </a:ext>
                </a:extLst>
              </a:tr>
              <a:tr h="370840">
                <a:tc>
                  <a:txBody>
                    <a:bodyPr/>
                    <a:lstStyle/>
                    <a:p>
                      <a:r>
                        <a:rPr lang="en-US"/>
                        <a:t>2040</a:t>
                      </a:r>
                    </a:p>
                  </a:txBody>
                  <a:tcPr/>
                </a:tc>
                <a:tc>
                  <a:txBody>
                    <a:bodyPr/>
                    <a:lstStyle/>
                    <a:p>
                      <a:r>
                        <a:rPr lang="en-US"/>
                        <a:t>14, 953</a:t>
                      </a:r>
                    </a:p>
                  </a:txBody>
                  <a:tcPr/>
                </a:tc>
                <a:tc>
                  <a:txBody>
                    <a:bodyPr/>
                    <a:lstStyle/>
                    <a:p>
                      <a:r>
                        <a:rPr lang="en-US"/>
                        <a:t>&gt; $3.8 Billion</a:t>
                      </a:r>
                    </a:p>
                  </a:txBody>
                  <a:tcPr/>
                </a:tc>
                <a:extLst>
                  <a:ext uri="{0D108BD9-81ED-4DB2-BD59-A6C34878D82A}">
                    <a16:rowId xmlns:a16="http://schemas.microsoft.com/office/drawing/2014/main" val="986558267"/>
                  </a:ext>
                </a:extLst>
              </a:tr>
              <a:tr h="228612">
                <a:tc>
                  <a:txBody>
                    <a:bodyPr/>
                    <a:lstStyle/>
                    <a:p>
                      <a:r>
                        <a:rPr lang="en-US"/>
                        <a:t>2070</a:t>
                      </a:r>
                    </a:p>
                  </a:txBody>
                  <a:tcPr/>
                </a:tc>
                <a:tc>
                  <a:txBody>
                    <a:bodyPr/>
                    <a:lstStyle/>
                    <a:p>
                      <a:r>
                        <a:rPr lang="en-US"/>
                        <a:t>31,053</a:t>
                      </a:r>
                    </a:p>
                  </a:txBody>
                  <a:tcPr/>
                </a:tc>
                <a:tc>
                  <a:txBody>
                    <a:bodyPr/>
                    <a:lstStyle/>
                    <a:p>
                      <a:r>
                        <a:rPr lang="en-US"/>
                        <a:t>&gt; $6.1 Billion</a:t>
                      </a:r>
                    </a:p>
                  </a:txBody>
                  <a:tcPr/>
                </a:tc>
                <a:extLst>
                  <a:ext uri="{0D108BD9-81ED-4DB2-BD59-A6C34878D82A}">
                    <a16:rowId xmlns:a16="http://schemas.microsoft.com/office/drawing/2014/main" val="2101620216"/>
                  </a:ext>
                </a:extLst>
              </a:tr>
              <a:tr h="228612">
                <a:tc>
                  <a:txBody>
                    <a:bodyPr/>
                    <a:lstStyle/>
                    <a:p>
                      <a:r>
                        <a:rPr lang="en-US"/>
                        <a:t>2100</a:t>
                      </a:r>
                    </a:p>
                  </a:txBody>
                  <a:tcPr/>
                </a:tc>
                <a:tc>
                  <a:txBody>
                    <a:bodyPr/>
                    <a:lstStyle/>
                    <a:p>
                      <a:r>
                        <a:rPr lang="en-US"/>
                        <a:t>79,120</a:t>
                      </a:r>
                    </a:p>
                  </a:txBody>
                  <a:tcPr/>
                </a:tc>
                <a:tc>
                  <a:txBody>
                    <a:bodyPr/>
                    <a:lstStyle/>
                    <a:p>
                      <a:r>
                        <a:rPr lang="en-US" dirty="0"/>
                        <a:t>&gt; $13 Billion</a:t>
                      </a:r>
                    </a:p>
                  </a:txBody>
                  <a:tcPr/>
                </a:tc>
                <a:extLst>
                  <a:ext uri="{0D108BD9-81ED-4DB2-BD59-A6C34878D82A}">
                    <a16:rowId xmlns:a16="http://schemas.microsoft.com/office/drawing/2014/main" val="3569050328"/>
                  </a:ext>
                </a:extLst>
              </a:tr>
            </a:tbl>
          </a:graphicData>
        </a:graphic>
      </p:graphicFrame>
      <p:sp>
        <p:nvSpPr>
          <p:cNvPr id="15" name="TextBox 14">
            <a:extLst>
              <a:ext uri="{FF2B5EF4-FFF2-40B4-BE49-F238E27FC236}">
                <a16:creationId xmlns:a16="http://schemas.microsoft.com/office/drawing/2014/main" id="{8015D442-247D-C1E9-3185-02A62B968BC0}"/>
              </a:ext>
            </a:extLst>
          </p:cNvPr>
          <p:cNvSpPr txBox="1"/>
          <p:nvPr/>
        </p:nvSpPr>
        <p:spPr>
          <a:xfrm>
            <a:off x="6321796" y="5075348"/>
            <a:ext cx="5744004" cy="523220"/>
          </a:xfrm>
          <a:prstGeom prst="rect">
            <a:avLst/>
          </a:prstGeom>
          <a:noFill/>
        </p:spPr>
        <p:txBody>
          <a:bodyPr wrap="square">
            <a:spAutoFit/>
          </a:bodyPr>
          <a:lstStyle/>
          <a:p>
            <a:r>
              <a:rPr lang="en-US" sz="1400"/>
              <a:t>Sources: NOAA, UF GeoPlan Center, Volusia County Property Appraiser Data (2019) – Some parcels were not provided a land use code by VCPAO</a:t>
            </a:r>
          </a:p>
        </p:txBody>
      </p:sp>
      <p:pic>
        <p:nvPicPr>
          <p:cNvPr id="8" name="Picture 7">
            <a:extLst>
              <a:ext uri="{FF2B5EF4-FFF2-40B4-BE49-F238E27FC236}">
                <a16:creationId xmlns:a16="http://schemas.microsoft.com/office/drawing/2014/main" id="{E0309F2A-A00B-93CF-D15A-2760A0DD0B3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Tree>
    <p:extLst>
      <p:ext uri="{BB962C8B-B14F-4D97-AF65-F5344CB8AC3E}">
        <p14:creationId xmlns:p14="http://schemas.microsoft.com/office/powerpoint/2010/main" val="2488817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E968-2958-EAC8-A9D6-EF97F5F3275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F4559E7-95E5-E86A-7E29-55BCE111F4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534225"/>
            <a:ext cx="3173506" cy="1256180"/>
          </a:xfrm>
          <a:prstGeom prst="rect">
            <a:avLst/>
          </a:prstGeom>
          <a:effectLst/>
        </p:spPr>
      </p:pic>
      <p:sp>
        <p:nvSpPr>
          <p:cNvPr id="2" name="Rectangle 1">
            <a:extLst>
              <a:ext uri="{FF2B5EF4-FFF2-40B4-BE49-F238E27FC236}">
                <a16:creationId xmlns:a16="http://schemas.microsoft.com/office/drawing/2014/main" id="{7296D12B-12DA-298C-7419-822CC1B25BEA}"/>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07F25D2-3FF9-AF6A-8704-B7BCFAEC35F1}"/>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BFC974B-4C2C-A150-D4CF-6382C87F5EB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4E967E1F-FF2E-97AA-6466-2C26A6D201C1}"/>
              </a:ext>
            </a:extLst>
          </p:cNvPr>
          <p:cNvSpPr txBox="1">
            <a:spLocks noGrp="1"/>
          </p:cNvSpPr>
          <p:nvPr>
            <p:ph type="title" idx="4294967295"/>
          </p:nvPr>
        </p:nvSpPr>
        <p:spPr>
          <a:xfrm>
            <a:off x="1645920" y="176982"/>
            <a:ext cx="10546080"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Hazards Addressed in Adaptation Plans (</a:t>
            </a:r>
            <a:r>
              <a:rPr kumimoji="0" lang="en-US" sz="3800" b="1" i="0" u="sng" strike="noStrike" kern="1200" cap="none" spc="0" normalizeH="0" baseline="0" noProof="0" dirty="0">
                <a:ln>
                  <a:noFill/>
                </a:ln>
                <a:solidFill>
                  <a:schemeClr val="bg1"/>
                </a:solidFill>
                <a:effectLst/>
                <a:uLnTx/>
                <a:uFillTx/>
                <a:latin typeface="Source Sans Pro" panose="020B0503030403020204" pitchFamily="34" charset="0"/>
                <a:ea typeface="+mn-ea"/>
                <a:cs typeface="+mn-cs"/>
                <a:hlinkClick r:id="rId5">
                  <a:extLst>
                    <a:ext uri="{A12FA001-AC4F-418D-AE19-62706E023703}">
                      <ahyp:hlinkClr xmlns:ahyp="http://schemas.microsoft.com/office/drawing/2018/hyperlinkcolor" val="tx"/>
                    </a:ext>
                  </a:extLst>
                </a:hlinkClick>
              </a:rPr>
              <a:t>380.093</a:t>
            </a:r>
            <a:r>
              <a:rPr kumimoji="0" lang="en-US" sz="3800" b="1" i="0" u="sng"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 </a:t>
            </a:r>
            <a:r>
              <a:rPr kumimoji="0" lang="en-US" sz="3800" b="1" i="0" u="sng" strike="noStrike" kern="1200" cap="none" spc="0" normalizeH="0" baseline="0" noProof="0" dirty="0" err="1">
                <a:ln>
                  <a:noFill/>
                </a:ln>
                <a:solidFill>
                  <a:schemeClr val="bg1"/>
                </a:solidFill>
                <a:effectLst/>
                <a:uLnTx/>
                <a:uFillTx/>
                <a:latin typeface="Source Sans Pro" panose="020B0503030403020204" pitchFamily="34" charset="0"/>
                <a:ea typeface="+mn-ea"/>
                <a:cs typeface="+mn-cs"/>
              </a:rPr>
              <a:t>F.S</a:t>
            </a:r>
            <a:r>
              <a:rPr kumimoji="0" lang="en-US" sz="3800" b="1" i="0" u="sng"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a:t>
            </a:r>
            <a:endParaRPr kumimoji="0" lang="en-US" sz="38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2747F49F-F476-3972-12DB-A36152712D0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5" name="TextBox 4">
            <a:extLst>
              <a:ext uri="{FF2B5EF4-FFF2-40B4-BE49-F238E27FC236}">
                <a16:creationId xmlns:a16="http://schemas.microsoft.com/office/drawing/2014/main" id="{21FE34C6-13C8-DF23-61DE-6B1A30EE9DD2}"/>
              </a:ext>
            </a:extLst>
          </p:cNvPr>
          <p:cNvSpPr txBox="1"/>
          <p:nvPr/>
        </p:nvSpPr>
        <p:spPr>
          <a:xfrm>
            <a:off x="919251" y="1475515"/>
            <a:ext cx="5068465" cy="4708981"/>
          </a:xfrm>
          <a:prstGeom prst="rect">
            <a:avLst/>
          </a:prstGeom>
          <a:noFill/>
        </p:spPr>
        <p:txBody>
          <a:bodyPr wrap="square" rtlCol="0">
            <a:spAutoFit/>
          </a:bodyPr>
          <a:lstStyle/>
          <a:p>
            <a:r>
              <a:rPr lang="en-US" sz="2400" b="1"/>
              <a:t>Inland Flooding</a:t>
            </a:r>
          </a:p>
          <a:p>
            <a:pPr marL="285750" indent="-285750">
              <a:buFont typeface="Arial" panose="020B0604020202020204" pitchFamily="34" charset="0"/>
              <a:buChar char="•"/>
            </a:pPr>
            <a:r>
              <a:rPr lang="en-US" sz="2400"/>
              <a:t>Rainfall-induced Flooding</a:t>
            </a:r>
          </a:p>
          <a:p>
            <a:pPr marL="285750" indent="-285750">
              <a:buFont typeface="Arial" panose="020B0604020202020204" pitchFamily="34" charset="0"/>
              <a:buChar char="•"/>
            </a:pPr>
            <a:r>
              <a:rPr lang="en-US" sz="2400"/>
              <a:t>Compound Flooding  </a:t>
            </a:r>
          </a:p>
          <a:p>
            <a:pPr marL="285750" indent="-285750">
              <a:buFont typeface="Arial" panose="020B0604020202020204" pitchFamily="34" charset="0"/>
              <a:buChar char="•"/>
            </a:pPr>
            <a:endParaRPr lang="en-US" sz="2400"/>
          </a:p>
          <a:p>
            <a:r>
              <a:rPr lang="en-US" sz="2400" b="1"/>
              <a:t>Coastal Flooding</a:t>
            </a:r>
          </a:p>
          <a:p>
            <a:pPr marL="285750" indent="-285750">
              <a:buFont typeface="Arial" panose="020B0604020202020204" pitchFamily="34" charset="0"/>
              <a:buChar char="•"/>
            </a:pPr>
            <a:r>
              <a:rPr lang="en-US" sz="2400"/>
              <a:t>Tidal Flooding (high tide flooding)</a:t>
            </a:r>
          </a:p>
          <a:p>
            <a:pPr marL="285750" indent="-285750">
              <a:buFont typeface="Arial" panose="020B0604020202020204" pitchFamily="34" charset="0"/>
              <a:buChar char="•"/>
            </a:pPr>
            <a:r>
              <a:rPr lang="en-US" sz="2400"/>
              <a:t>Storm Surge</a:t>
            </a:r>
          </a:p>
          <a:p>
            <a:pPr marL="285750" indent="-285750">
              <a:buFont typeface="Arial" panose="020B0604020202020204" pitchFamily="34" charset="0"/>
              <a:buChar char="•"/>
            </a:pPr>
            <a:endParaRPr lang="en-US" sz="2400"/>
          </a:p>
          <a:p>
            <a:r>
              <a:rPr lang="en-US" sz="2400" b="1"/>
              <a:t>Sea Level Rise</a:t>
            </a:r>
          </a:p>
          <a:p>
            <a:pPr marL="285750" indent="-285750">
              <a:buFont typeface="Arial" panose="020B0604020202020204" pitchFamily="34" charset="0"/>
              <a:buChar char="•"/>
            </a:pPr>
            <a:r>
              <a:rPr lang="en-US" sz="2400"/>
              <a:t>Increase in the average local sea level or global sea level trend</a:t>
            </a:r>
          </a:p>
          <a:p>
            <a:pPr marL="285750" indent="-285750">
              <a:buFont typeface="Arial" panose="020B0604020202020204" pitchFamily="34" charset="0"/>
              <a:buChar char="•"/>
            </a:pPr>
            <a:endParaRPr lang="en-US"/>
          </a:p>
          <a:p>
            <a:r>
              <a:rPr lang="en-US"/>
              <a:t> </a:t>
            </a:r>
          </a:p>
        </p:txBody>
      </p:sp>
      <p:sp>
        <p:nvSpPr>
          <p:cNvPr id="6" name="TextBox 5">
            <a:extLst>
              <a:ext uri="{FF2B5EF4-FFF2-40B4-BE49-F238E27FC236}">
                <a16:creationId xmlns:a16="http://schemas.microsoft.com/office/drawing/2014/main" id="{984F35DB-CF7E-3F86-707A-4F31B0431D92}"/>
              </a:ext>
            </a:extLst>
          </p:cNvPr>
          <p:cNvSpPr txBox="1"/>
          <p:nvPr/>
        </p:nvSpPr>
        <p:spPr>
          <a:xfrm>
            <a:off x="596667" y="5632585"/>
            <a:ext cx="5195950" cy="1015663"/>
          </a:xfrm>
          <a:prstGeom prst="rect">
            <a:avLst/>
          </a:prstGeom>
          <a:solidFill>
            <a:schemeClr val="accent6">
              <a:lumMod val="75000"/>
            </a:schemeClr>
          </a:solidFill>
        </p:spPr>
        <p:txBody>
          <a:bodyPr wrap="square" rtlCol="0">
            <a:spAutoFit/>
          </a:bodyPr>
          <a:lstStyle/>
          <a:p>
            <a:r>
              <a:rPr lang="en-US" sz="2000" b="0" i="1">
                <a:solidFill>
                  <a:schemeClr val="bg1"/>
                </a:solidFill>
                <a:effectLst/>
              </a:rPr>
              <a:t>“Vulnerability assessments that identify or address risks of </a:t>
            </a:r>
            <a:r>
              <a:rPr lang="en-US" sz="2000" b="1" i="1">
                <a:solidFill>
                  <a:schemeClr val="bg1"/>
                </a:solidFill>
                <a:effectLst/>
              </a:rPr>
              <a:t>inland or coastal flooding and sea level rise</a:t>
            </a:r>
            <a:r>
              <a:rPr lang="en-US" sz="2000" i="1">
                <a:solidFill>
                  <a:schemeClr val="bg1"/>
                </a:solidFill>
              </a:rPr>
              <a:t>” (Section 380.093, F.S.).</a:t>
            </a:r>
          </a:p>
        </p:txBody>
      </p:sp>
      <p:graphicFrame>
        <p:nvGraphicFramePr>
          <p:cNvPr id="16" name="Object 15" descr="Areas in North Volusia County inundated by storm surge; present-day conditions">
            <a:extLst>
              <a:ext uri="{FF2B5EF4-FFF2-40B4-BE49-F238E27FC236}">
                <a16:creationId xmlns:a16="http://schemas.microsoft.com/office/drawing/2014/main" id="{6D0FBB8E-7530-E660-DD1A-DF5094E68E36}"/>
              </a:ext>
            </a:extLst>
          </p:cNvPr>
          <p:cNvGraphicFramePr>
            <a:graphicFrameLocks noChangeAspect="1"/>
          </p:cNvGraphicFramePr>
          <p:nvPr>
            <p:extLst>
              <p:ext uri="{D42A27DB-BD31-4B8C-83A1-F6EECF244321}">
                <p14:modId xmlns:p14="http://schemas.microsoft.com/office/powerpoint/2010/main" val="1152538098"/>
              </p:ext>
            </p:extLst>
          </p:nvPr>
        </p:nvGraphicFramePr>
        <p:xfrm>
          <a:off x="5987716" y="1306535"/>
          <a:ext cx="2999874" cy="3882190"/>
        </p:xfrm>
        <a:graphic>
          <a:graphicData uri="http://schemas.openxmlformats.org/presentationml/2006/ole">
            <mc:AlternateContent xmlns:mc="http://schemas.openxmlformats.org/markup-compatibility/2006">
              <mc:Choice xmlns:v="urn:schemas-microsoft-com:vml" Requires="v">
                <p:oleObj name="Acrobat Document" r:id="rId6" imgW="3886044" imgH="5029200" progId="AcroExch.Document.DC">
                  <p:embed/>
                </p:oleObj>
              </mc:Choice>
              <mc:Fallback>
                <p:oleObj name="Acrobat Document" r:id="rId6" imgW="3886044" imgH="5029200" progId="AcroExch.Document.DC">
                  <p:embed/>
                  <p:pic>
                    <p:nvPicPr>
                      <p:cNvPr id="16" name="Object 15" descr="Areas in North Volusia County inundated by storm surge; present-day conditions">
                        <a:extLst>
                          <a:ext uri="{FF2B5EF4-FFF2-40B4-BE49-F238E27FC236}">
                            <a16:creationId xmlns:a16="http://schemas.microsoft.com/office/drawing/2014/main" id="{6D0FBB8E-7530-E660-DD1A-DF5094E68E36}"/>
                          </a:ext>
                        </a:extLst>
                      </p:cNvPr>
                      <p:cNvPicPr/>
                      <p:nvPr/>
                    </p:nvPicPr>
                    <p:blipFill>
                      <a:blip r:embed="rId7"/>
                      <a:stretch>
                        <a:fillRect/>
                      </a:stretch>
                    </p:blipFill>
                    <p:spPr>
                      <a:xfrm>
                        <a:off x="5987716" y="1306535"/>
                        <a:ext cx="2999874" cy="3882190"/>
                      </a:xfrm>
                      <a:prstGeom prst="rect">
                        <a:avLst/>
                      </a:prstGeom>
                    </p:spPr>
                  </p:pic>
                </p:oleObj>
              </mc:Fallback>
            </mc:AlternateContent>
          </a:graphicData>
        </a:graphic>
      </p:graphicFrame>
      <p:graphicFrame>
        <p:nvGraphicFramePr>
          <p:cNvPr id="17" name="Object 16" descr="Areas in South Volusia County inundated by storm surge; present-day conditions">
            <a:extLst>
              <a:ext uri="{FF2B5EF4-FFF2-40B4-BE49-F238E27FC236}">
                <a16:creationId xmlns:a16="http://schemas.microsoft.com/office/drawing/2014/main" id="{CF89AEA3-05BF-BA93-2CEC-AAEDCA6D439E}"/>
              </a:ext>
            </a:extLst>
          </p:cNvPr>
          <p:cNvGraphicFramePr>
            <a:graphicFrameLocks noChangeAspect="1"/>
          </p:cNvGraphicFramePr>
          <p:nvPr>
            <p:extLst>
              <p:ext uri="{D42A27DB-BD31-4B8C-83A1-F6EECF244321}">
                <p14:modId xmlns:p14="http://schemas.microsoft.com/office/powerpoint/2010/main" val="2528238689"/>
              </p:ext>
            </p:extLst>
          </p:nvPr>
        </p:nvGraphicFramePr>
        <p:xfrm>
          <a:off x="9088888" y="1306535"/>
          <a:ext cx="2999874" cy="3882190"/>
        </p:xfrm>
        <a:graphic>
          <a:graphicData uri="http://schemas.openxmlformats.org/presentationml/2006/ole">
            <mc:AlternateContent xmlns:mc="http://schemas.openxmlformats.org/markup-compatibility/2006">
              <mc:Choice xmlns:v="urn:schemas-microsoft-com:vml" Requires="v">
                <p:oleObj name="Acrobat Document" r:id="rId8" imgW="3886044" imgH="5029200" progId="AcroExch.Document.DC">
                  <p:embed/>
                </p:oleObj>
              </mc:Choice>
              <mc:Fallback>
                <p:oleObj name="Acrobat Document" r:id="rId8" imgW="3886044" imgH="5029200" progId="AcroExch.Document.DC">
                  <p:embed/>
                  <p:pic>
                    <p:nvPicPr>
                      <p:cNvPr id="17" name="Object 16" descr="Areas in South Volusia County inundated by storm surge; present-day conditions">
                        <a:extLst>
                          <a:ext uri="{FF2B5EF4-FFF2-40B4-BE49-F238E27FC236}">
                            <a16:creationId xmlns:a16="http://schemas.microsoft.com/office/drawing/2014/main" id="{CF89AEA3-05BF-BA93-2CEC-AAEDCA6D439E}"/>
                          </a:ext>
                        </a:extLst>
                      </p:cNvPr>
                      <p:cNvPicPr/>
                      <p:nvPr/>
                    </p:nvPicPr>
                    <p:blipFill>
                      <a:blip r:embed="rId9"/>
                      <a:stretch>
                        <a:fillRect/>
                      </a:stretch>
                    </p:blipFill>
                    <p:spPr>
                      <a:xfrm>
                        <a:off x="9088888" y="1306535"/>
                        <a:ext cx="2999874" cy="3882190"/>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243488DD-3BAE-0AF5-80A0-1439C714E66B}"/>
              </a:ext>
            </a:extLst>
          </p:cNvPr>
          <p:cNvSpPr txBox="1"/>
          <p:nvPr/>
        </p:nvSpPr>
        <p:spPr>
          <a:xfrm>
            <a:off x="5987716" y="5120875"/>
            <a:ext cx="2999874" cy="523220"/>
          </a:xfrm>
          <a:prstGeom prst="rect">
            <a:avLst/>
          </a:prstGeom>
          <a:noFill/>
        </p:spPr>
        <p:txBody>
          <a:bodyPr wrap="square">
            <a:spAutoFit/>
          </a:bodyPr>
          <a:lstStyle/>
          <a:p>
            <a:r>
              <a:rPr lang="en-US" sz="1400"/>
              <a:t>ECFRP, Volusia County North Storm Surge, 2023</a:t>
            </a:r>
          </a:p>
        </p:txBody>
      </p:sp>
      <p:sp>
        <p:nvSpPr>
          <p:cNvPr id="20" name="TextBox 19">
            <a:extLst>
              <a:ext uri="{FF2B5EF4-FFF2-40B4-BE49-F238E27FC236}">
                <a16:creationId xmlns:a16="http://schemas.microsoft.com/office/drawing/2014/main" id="{E711BD5D-2A9D-D66E-12E9-15FA086B41B3}"/>
              </a:ext>
            </a:extLst>
          </p:cNvPr>
          <p:cNvSpPr txBox="1"/>
          <p:nvPr/>
        </p:nvSpPr>
        <p:spPr>
          <a:xfrm>
            <a:off x="9088888" y="5104097"/>
            <a:ext cx="2999874" cy="523220"/>
          </a:xfrm>
          <a:prstGeom prst="rect">
            <a:avLst/>
          </a:prstGeom>
          <a:noFill/>
        </p:spPr>
        <p:txBody>
          <a:bodyPr wrap="square">
            <a:spAutoFit/>
          </a:bodyPr>
          <a:lstStyle/>
          <a:p>
            <a:r>
              <a:rPr lang="en-US" sz="1400"/>
              <a:t>ECFRP, Volusia County South Storm Surge, 2023</a:t>
            </a:r>
          </a:p>
        </p:txBody>
      </p:sp>
    </p:spTree>
    <p:extLst>
      <p:ext uri="{BB962C8B-B14F-4D97-AF65-F5344CB8AC3E}">
        <p14:creationId xmlns:p14="http://schemas.microsoft.com/office/powerpoint/2010/main" val="264000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6C472-1346-DF2C-DA2F-1C2CE11BB74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35827A-FB2C-E2C1-7339-FA28D65B88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38444" y="5539525"/>
            <a:ext cx="3173506" cy="1256180"/>
          </a:xfrm>
          <a:prstGeom prst="rect">
            <a:avLst/>
          </a:prstGeom>
          <a:effectLst/>
        </p:spPr>
      </p:pic>
      <p:sp>
        <p:nvSpPr>
          <p:cNvPr id="2" name="Rectangle 1">
            <a:extLst>
              <a:ext uri="{FF2B5EF4-FFF2-40B4-BE49-F238E27FC236}">
                <a16:creationId xmlns:a16="http://schemas.microsoft.com/office/drawing/2014/main" id="{5B531F51-2530-3194-5328-74FB6827DACD}"/>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C0FF7888-0FD9-9D7A-9367-C429BDB81B56}"/>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586DFD-56A1-8008-A133-D74B52F09FA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658291D5-ACE8-C87C-E559-A072B1FBA0C5}"/>
              </a:ext>
            </a:extLst>
          </p:cNvPr>
          <p:cNvSpPr txBox="1">
            <a:spLocks noGrp="1"/>
          </p:cNvSpPr>
          <p:nvPr>
            <p:ph type="title" idx="4294967295"/>
          </p:nvPr>
        </p:nvSpPr>
        <p:spPr>
          <a:xfrm>
            <a:off x="1710195" y="214792"/>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Adaptation Plan Vulnerability Assessment</a:t>
            </a:r>
          </a:p>
        </p:txBody>
      </p:sp>
      <p:pic>
        <p:nvPicPr>
          <p:cNvPr id="8" name="Picture 7">
            <a:extLst>
              <a:ext uri="{FF2B5EF4-FFF2-40B4-BE49-F238E27FC236}">
                <a16:creationId xmlns:a16="http://schemas.microsoft.com/office/drawing/2014/main" id="{08D05A05-3A7C-275C-78D3-7426C725AC0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5" name="TextBox 4">
            <a:extLst>
              <a:ext uri="{FF2B5EF4-FFF2-40B4-BE49-F238E27FC236}">
                <a16:creationId xmlns:a16="http://schemas.microsoft.com/office/drawing/2014/main" id="{65FFB8E1-C1C4-95CD-C736-2C7D33D87A57}"/>
              </a:ext>
            </a:extLst>
          </p:cNvPr>
          <p:cNvSpPr txBox="1"/>
          <p:nvPr/>
        </p:nvSpPr>
        <p:spPr>
          <a:xfrm>
            <a:off x="822960" y="1385484"/>
            <a:ext cx="10774680" cy="4785926"/>
          </a:xfrm>
          <a:prstGeom prst="rect">
            <a:avLst/>
          </a:prstGeom>
          <a:noFill/>
        </p:spPr>
        <p:txBody>
          <a:bodyPr wrap="square" rtlCol="0">
            <a:spAutoFit/>
          </a:bodyPr>
          <a:lstStyle/>
          <a:p>
            <a:pPr>
              <a:spcBef>
                <a:spcPts val="600"/>
              </a:spcBef>
              <a:spcAft>
                <a:spcPts val="600"/>
              </a:spcAft>
            </a:pPr>
            <a:r>
              <a:rPr lang="en-US" sz="2000"/>
              <a:t>The 2024 Volusia County Vulnerability Assessment (VA) uses two planning horizons: </a:t>
            </a:r>
          </a:p>
          <a:p>
            <a:pPr marL="285750" indent="-285750">
              <a:spcBef>
                <a:spcPts val="600"/>
              </a:spcBef>
              <a:spcAft>
                <a:spcPts val="600"/>
              </a:spcAft>
              <a:buFont typeface="Arial" panose="020B0604020202020204" pitchFamily="34" charset="0"/>
              <a:buChar char="•"/>
            </a:pPr>
            <a:r>
              <a:rPr lang="en-US" sz="2000"/>
              <a:t>2040 – short-term looking 20 years out</a:t>
            </a:r>
          </a:p>
          <a:p>
            <a:pPr marL="285750" indent="-285750">
              <a:spcBef>
                <a:spcPts val="600"/>
              </a:spcBef>
              <a:spcAft>
                <a:spcPts val="600"/>
              </a:spcAft>
              <a:buFont typeface="Arial" panose="020B0604020202020204" pitchFamily="34" charset="0"/>
              <a:buChar char="•"/>
            </a:pPr>
            <a:r>
              <a:rPr lang="en-US" sz="2000"/>
              <a:t>2070 – medium-term looking 50 years out</a:t>
            </a:r>
          </a:p>
          <a:p>
            <a:pPr>
              <a:spcBef>
                <a:spcPts val="600"/>
              </a:spcBef>
              <a:spcAft>
                <a:spcPts val="600"/>
              </a:spcAft>
            </a:pPr>
            <a:endParaRPr lang="en-US" sz="2000"/>
          </a:p>
          <a:p>
            <a:pPr>
              <a:spcBef>
                <a:spcPts val="600"/>
              </a:spcBef>
              <a:spcAft>
                <a:spcPts val="600"/>
              </a:spcAft>
            </a:pPr>
            <a:r>
              <a:rPr lang="en-US" sz="2000"/>
              <a:t>Datasets utilized for DRAFT 2024 Volusia County Vulnerability Assessment</a:t>
            </a:r>
          </a:p>
          <a:p>
            <a:pPr marL="285750" indent="-285750">
              <a:spcBef>
                <a:spcPts val="600"/>
              </a:spcBef>
              <a:spcAft>
                <a:spcPts val="600"/>
              </a:spcAft>
              <a:buFont typeface="Arial" panose="020B0604020202020204" pitchFamily="34" charset="0"/>
              <a:buChar char="•"/>
            </a:pPr>
            <a:r>
              <a:rPr lang="en-US" sz="2000" b="1"/>
              <a:t>Sea Level Rise</a:t>
            </a:r>
            <a:r>
              <a:rPr lang="en-US" sz="2000"/>
              <a:t>: 2040 and 2070 NOAA intermediate-high and intermediate-low projections. Local SLR data is interpolated between the two closest NOAA tide gauges. </a:t>
            </a:r>
          </a:p>
          <a:p>
            <a:pPr marL="285750" indent="-285750">
              <a:spcBef>
                <a:spcPts val="600"/>
              </a:spcBef>
              <a:spcAft>
                <a:spcPts val="600"/>
              </a:spcAft>
              <a:buFont typeface="Arial" panose="020B0604020202020204" pitchFamily="34" charset="0"/>
              <a:buChar char="•"/>
            </a:pPr>
            <a:r>
              <a:rPr lang="en-US" sz="2000" b="1"/>
              <a:t>Storm Surge</a:t>
            </a:r>
            <a:r>
              <a:rPr lang="en-US" sz="2000"/>
              <a:t>: Equal to and exceed the current 100-year (1% annual change flood) event.</a:t>
            </a:r>
          </a:p>
          <a:p>
            <a:pPr marL="285750" indent="-285750">
              <a:spcBef>
                <a:spcPts val="600"/>
              </a:spcBef>
              <a:spcAft>
                <a:spcPts val="600"/>
              </a:spcAft>
              <a:buFont typeface="Arial" panose="020B0604020202020204" pitchFamily="34" charset="0"/>
              <a:buChar char="•"/>
            </a:pPr>
            <a:r>
              <a:rPr lang="en-US" sz="2000" b="1"/>
              <a:t>Critical Assets</a:t>
            </a:r>
            <a:r>
              <a:rPr lang="en-US" sz="2000"/>
              <a:t>: FDEM statewide critical facilities database </a:t>
            </a:r>
          </a:p>
          <a:p>
            <a:pPr marL="285750" indent="-285750">
              <a:spcBef>
                <a:spcPts val="600"/>
              </a:spcBef>
              <a:spcAft>
                <a:spcPts val="600"/>
              </a:spcAft>
              <a:buFont typeface="Arial" panose="020B0604020202020204" pitchFamily="34" charset="0"/>
              <a:buChar char="•"/>
            </a:pPr>
            <a:r>
              <a:rPr lang="en-US" sz="2000" b="1"/>
              <a:t>Social Vulnerability: </a:t>
            </a:r>
            <a:r>
              <a:rPr lang="en-US" sz="2000"/>
              <a:t>University of Central Florida’s Social Vulnerability Index (SoVi)</a:t>
            </a:r>
          </a:p>
          <a:p>
            <a:r>
              <a:rPr lang="en-US" sz="2000"/>
              <a:t> </a:t>
            </a:r>
          </a:p>
        </p:txBody>
      </p:sp>
    </p:spTree>
    <p:extLst>
      <p:ext uri="{BB962C8B-B14F-4D97-AF65-F5344CB8AC3E}">
        <p14:creationId xmlns:p14="http://schemas.microsoft.com/office/powerpoint/2010/main" val="345638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5ED66-D30F-B979-B8E3-48B0C5482A0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9D1C4D-2670-1731-023E-EF10E96A2C8D}"/>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ECB9C267-084B-BA08-3347-6C9E4FFA9CCD}"/>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5D6C7DB-DA68-BE79-4BA2-543B83D12E9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A14CC5C9-5A71-AA99-8DD2-3C0DE323E251}"/>
              </a:ext>
            </a:extLst>
          </p:cNvPr>
          <p:cNvSpPr txBox="1">
            <a:spLocks noGrp="1"/>
          </p:cNvSpPr>
          <p:nvPr>
            <p:ph type="title" idx="4294967295"/>
          </p:nvPr>
        </p:nvSpPr>
        <p:spPr>
          <a:xfrm>
            <a:off x="1775258" y="283112"/>
            <a:ext cx="1016938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Sea Level Rise Projections Utilized for Adaptation Planning</a:t>
            </a:r>
          </a:p>
        </p:txBody>
      </p:sp>
      <p:pic>
        <p:nvPicPr>
          <p:cNvPr id="8" name="Picture 7">
            <a:extLst>
              <a:ext uri="{FF2B5EF4-FFF2-40B4-BE49-F238E27FC236}">
                <a16:creationId xmlns:a16="http://schemas.microsoft.com/office/drawing/2014/main" id="{A2EBEF65-681B-F9E3-3B87-2EB867067E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graphicFrame>
        <p:nvGraphicFramePr>
          <p:cNvPr id="21" name="Table 20">
            <a:extLst>
              <a:ext uri="{FF2B5EF4-FFF2-40B4-BE49-F238E27FC236}">
                <a16:creationId xmlns:a16="http://schemas.microsoft.com/office/drawing/2014/main" id="{B7F95719-9D37-515E-F2B1-8E81D470D743}"/>
              </a:ext>
            </a:extLst>
          </p:cNvPr>
          <p:cNvGraphicFramePr>
            <a:graphicFrameLocks noGrp="1"/>
          </p:cNvGraphicFramePr>
          <p:nvPr>
            <p:extLst>
              <p:ext uri="{D42A27DB-BD31-4B8C-83A1-F6EECF244321}">
                <p14:modId xmlns:p14="http://schemas.microsoft.com/office/powerpoint/2010/main" val="2364182265"/>
              </p:ext>
            </p:extLst>
          </p:nvPr>
        </p:nvGraphicFramePr>
        <p:xfrm>
          <a:off x="233107" y="2711104"/>
          <a:ext cx="3928074" cy="2827468"/>
        </p:xfrm>
        <a:graphic>
          <a:graphicData uri="http://schemas.openxmlformats.org/drawingml/2006/table">
            <a:tbl>
              <a:tblPr firstRow="1" bandRow="1">
                <a:tableStyleId>{93296810-A885-4BE3-A3E7-6D5BEEA58F35}</a:tableStyleId>
              </a:tblPr>
              <a:tblGrid>
                <a:gridCol w="1980559">
                  <a:extLst>
                    <a:ext uri="{9D8B030D-6E8A-4147-A177-3AD203B41FA5}">
                      <a16:colId xmlns:a16="http://schemas.microsoft.com/office/drawing/2014/main" val="4054588536"/>
                    </a:ext>
                  </a:extLst>
                </a:gridCol>
                <a:gridCol w="700115">
                  <a:extLst>
                    <a:ext uri="{9D8B030D-6E8A-4147-A177-3AD203B41FA5}">
                      <a16:colId xmlns:a16="http://schemas.microsoft.com/office/drawing/2014/main" val="3245754769"/>
                    </a:ext>
                  </a:extLst>
                </a:gridCol>
                <a:gridCol w="623700">
                  <a:extLst>
                    <a:ext uri="{9D8B030D-6E8A-4147-A177-3AD203B41FA5}">
                      <a16:colId xmlns:a16="http://schemas.microsoft.com/office/drawing/2014/main" val="628118485"/>
                    </a:ext>
                  </a:extLst>
                </a:gridCol>
                <a:gridCol w="623700">
                  <a:extLst>
                    <a:ext uri="{9D8B030D-6E8A-4147-A177-3AD203B41FA5}">
                      <a16:colId xmlns:a16="http://schemas.microsoft.com/office/drawing/2014/main" val="2747489616"/>
                    </a:ext>
                  </a:extLst>
                </a:gridCol>
              </a:tblGrid>
              <a:tr h="416636">
                <a:tc>
                  <a:txBody>
                    <a:bodyPr/>
                    <a:lstStyle/>
                    <a:p>
                      <a:endParaRPr lang="en-US" sz="1700" dirty="0"/>
                    </a:p>
                  </a:txBody>
                  <a:tcPr marL="84548" marR="84548" marT="42274" marB="42274">
                    <a:solidFill>
                      <a:schemeClr val="accent6">
                        <a:lumMod val="75000"/>
                      </a:schemeClr>
                    </a:solidFill>
                  </a:tcPr>
                </a:tc>
                <a:tc>
                  <a:txBody>
                    <a:bodyPr/>
                    <a:lstStyle/>
                    <a:p>
                      <a:r>
                        <a:rPr lang="en-US" sz="1700" dirty="0"/>
                        <a:t>2040</a:t>
                      </a:r>
                    </a:p>
                  </a:txBody>
                  <a:tcPr marL="84548" marR="84548" marT="42274" marB="42274">
                    <a:solidFill>
                      <a:schemeClr val="accent6">
                        <a:lumMod val="75000"/>
                      </a:schemeClr>
                    </a:solidFill>
                  </a:tcPr>
                </a:tc>
                <a:tc>
                  <a:txBody>
                    <a:bodyPr/>
                    <a:lstStyle/>
                    <a:p>
                      <a:r>
                        <a:rPr lang="en-US" sz="1700" dirty="0"/>
                        <a:t>2070</a:t>
                      </a:r>
                    </a:p>
                  </a:txBody>
                  <a:tcPr marL="84548" marR="84548" marT="42274" marB="42274">
                    <a:solidFill>
                      <a:schemeClr val="accent6">
                        <a:lumMod val="75000"/>
                      </a:schemeClr>
                    </a:solidFill>
                  </a:tcPr>
                </a:tc>
                <a:tc>
                  <a:txBody>
                    <a:bodyPr/>
                    <a:lstStyle/>
                    <a:p>
                      <a:r>
                        <a:rPr lang="en-US" sz="1700" dirty="0"/>
                        <a:t>2100</a:t>
                      </a:r>
                    </a:p>
                  </a:txBody>
                  <a:tcPr marL="84548" marR="84548" marT="42274" marB="42274">
                    <a:solidFill>
                      <a:schemeClr val="accent6">
                        <a:lumMod val="75000"/>
                      </a:schemeClr>
                    </a:solidFill>
                  </a:tcPr>
                </a:tc>
                <a:extLst>
                  <a:ext uri="{0D108BD9-81ED-4DB2-BD59-A6C34878D82A}">
                    <a16:rowId xmlns:a16="http://schemas.microsoft.com/office/drawing/2014/main" val="3709978370"/>
                  </a:ext>
                </a:extLst>
              </a:tr>
              <a:tr h="845476">
                <a:tc>
                  <a:txBody>
                    <a:bodyPr/>
                    <a:lstStyle/>
                    <a:p>
                      <a:r>
                        <a:rPr lang="en-US" sz="1700" b="1"/>
                        <a:t>NOAA (2017) Intermediate Low (not shown)</a:t>
                      </a:r>
                      <a:endParaRPr lang="en-US" sz="1700" b="1" i="1"/>
                    </a:p>
                  </a:txBody>
                  <a:tcPr marL="84548" marR="84548" marT="42274" marB="42274"/>
                </a:tc>
                <a:tc>
                  <a:txBody>
                    <a:bodyPr/>
                    <a:lstStyle/>
                    <a:p>
                      <a:r>
                        <a:rPr lang="en-US" sz="1700" b="1"/>
                        <a:t>0.73</a:t>
                      </a:r>
                    </a:p>
                  </a:txBody>
                  <a:tcPr marL="84548" marR="84548" marT="42274" marB="42274"/>
                </a:tc>
                <a:tc>
                  <a:txBody>
                    <a:bodyPr/>
                    <a:lstStyle/>
                    <a:p>
                      <a:r>
                        <a:rPr lang="en-US" sz="1700" b="1"/>
                        <a:t>1.29</a:t>
                      </a:r>
                    </a:p>
                  </a:txBody>
                  <a:tcPr marL="84548" marR="84548" marT="42274" marB="42274"/>
                </a:tc>
                <a:tc>
                  <a:txBody>
                    <a:bodyPr/>
                    <a:lstStyle/>
                    <a:p>
                      <a:r>
                        <a:rPr lang="en-US" sz="1700" b="1"/>
                        <a:t>1.75</a:t>
                      </a:r>
                    </a:p>
                  </a:txBody>
                  <a:tcPr marL="84548" marR="84548" marT="42274" marB="42274"/>
                </a:tc>
                <a:extLst>
                  <a:ext uri="{0D108BD9-81ED-4DB2-BD59-A6C34878D82A}">
                    <a16:rowId xmlns:a16="http://schemas.microsoft.com/office/drawing/2014/main" val="1916745620"/>
                  </a:ext>
                </a:extLst>
              </a:tr>
              <a:tr h="338190">
                <a:tc>
                  <a:txBody>
                    <a:bodyPr/>
                    <a:lstStyle/>
                    <a:p>
                      <a:r>
                        <a:rPr lang="en-US" sz="1700" b="0"/>
                        <a:t>USACE (2017) High</a:t>
                      </a:r>
                    </a:p>
                  </a:txBody>
                  <a:tcPr marL="84548" marR="84548" marT="42274" marB="42274"/>
                </a:tc>
                <a:tc>
                  <a:txBody>
                    <a:bodyPr/>
                    <a:lstStyle/>
                    <a:p>
                      <a:r>
                        <a:rPr lang="en-US" sz="1700" b="0"/>
                        <a:t>1.22</a:t>
                      </a:r>
                    </a:p>
                  </a:txBody>
                  <a:tcPr marL="84548" marR="84548" marT="42274" marB="42274"/>
                </a:tc>
                <a:tc>
                  <a:txBody>
                    <a:bodyPr/>
                    <a:lstStyle/>
                    <a:p>
                      <a:r>
                        <a:rPr lang="en-US" sz="1700" b="0"/>
                        <a:t>2.85</a:t>
                      </a:r>
                    </a:p>
                  </a:txBody>
                  <a:tcPr marL="84548" marR="84548" marT="42274" marB="42274"/>
                </a:tc>
                <a:tc>
                  <a:txBody>
                    <a:bodyPr/>
                    <a:lstStyle/>
                    <a:p>
                      <a:r>
                        <a:rPr lang="en-US" sz="1700" b="0"/>
                        <a:t>5.15</a:t>
                      </a:r>
                    </a:p>
                  </a:txBody>
                  <a:tcPr marL="84548" marR="84548" marT="42274" marB="42274"/>
                </a:tc>
                <a:extLst>
                  <a:ext uri="{0D108BD9-81ED-4DB2-BD59-A6C34878D82A}">
                    <a16:rowId xmlns:a16="http://schemas.microsoft.com/office/drawing/2014/main" val="278090015"/>
                  </a:ext>
                </a:extLst>
              </a:tr>
              <a:tr h="8454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1"/>
                        <a:t>NOAA (2017) Intermediate High (not shown)</a:t>
                      </a:r>
                    </a:p>
                  </a:txBody>
                  <a:tcPr marL="84548" marR="84548" marT="42274" marB="42274"/>
                </a:tc>
                <a:tc>
                  <a:txBody>
                    <a:bodyPr/>
                    <a:lstStyle/>
                    <a:p>
                      <a:r>
                        <a:rPr lang="en-US" sz="1700" b="1"/>
                        <a:t>1.48</a:t>
                      </a:r>
                    </a:p>
                  </a:txBody>
                  <a:tcPr marL="84548" marR="84548" marT="42274" marB="42274"/>
                </a:tc>
                <a:tc>
                  <a:txBody>
                    <a:bodyPr/>
                    <a:lstStyle/>
                    <a:p>
                      <a:r>
                        <a:rPr lang="en-US" sz="1700" b="1"/>
                        <a:t>3.35</a:t>
                      </a:r>
                    </a:p>
                  </a:txBody>
                  <a:tcPr marL="84548" marR="84548" marT="42274" marB="42274"/>
                </a:tc>
                <a:tc>
                  <a:txBody>
                    <a:bodyPr/>
                    <a:lstStyle/>
                    <a:p>
                      <a:r>
                        <a:rPr lang="en-US" sz="1700" b="1"/>
                        <a:t>6.08</a:t>
                      </a:r>
                    </a:p>
                  </a:txBody>
                  <a:tcPr marL="84548" marR="84548" marT="42274" marB="42274"/>
                </a:tc>
                <a:extLst>
                  <a:ext uri="{0D108BD9-81ED-4DB2-BD59-A6C34878D82A}">
                    <a16:rowId xmlns:a16="http://schemas.microsoft.com/office/drawing/2014/main" val="2392914762"/>
                  </a:ext>
                </a:extLst>
              </a:tr>
              <a:tr h="338190">
                <a:tc>
                  <a:txBody>
                    <a:bodyPr/>
                    <a:lstStyle/>
                    <a:p>
                      <a:r>
                        <a:rPr lang="en-US" sz="1700" b="0"/>
                        <a:t>NOAA (2017) High</a:t>
                      </a:r>
                    </a:p>
                  </a:txBody>
                  <a:tcPr marL="84548" marR="84548" marT="42274" marB="42274"/>
                </a:tc>
                <a:tc>
                  <a:txBody>
                    <a:bodyPr/>
                    <a:lstStyle/>
                    <a:p>
                      <a:r>
                        <a:rPr lang="en-US" sz="1700" b="0"/>
                        <a:t>1.85</a:t>
                      </a:r>
                    </a:p>
                  </a:txBody>
                  <a:tcPr marL="84548" marR="84548" marT="42274" marB="42274"/>
                </a:tc>
                <a:tc>
                  <a:txBody>
                    <a:bodyPr/>
                    <a:lstStyle/>
                    <a:p>
                      <a:r>
                        <a:rPr lang="en-US" sz="1700" b="0"/>
                        <a:t>4.47</a:t>
                      </a:r>
                    </a:p>
                  </a:txBody>
                  <a:tcPr marL="84548" marR="84548" marT="42274" marB="42274"/>
                </a:tc>
                <a:tc>
                  <a:txBody>
                    <a:bodyPr/>
                    <a:lstStyle/>
                    <a:p>
                      <a:r>
                        <a:rPr lang="en-US" sz="1700" b="0" dirty="0"/>
                        <a:t>8.48</a:t>
                      </a:r>
                    </a:p>
                  </a:txBody>
                  <a:tcPr marL="84548" marR="84548" marT="42274" marB="42274"/>
                </a:tc>
                <a:extLst>
                  <a:ext uri="{0D108BD9-81ED-4DB2-BD59-A6C34878D82A}">
                    <a16:rowId xmlns:a16="http://schemas.microsoft.com/office/drawing/2014/main" val="4290921745"/>
                  </a:ext>
                </a:extLst>
              </a:tr>
            </a:tbl>
          </a:graphicData>
        </a:graphic>
      </p:graphicFrame>
      <p:grpSp>
        <p:nvGrpSpPr>
          <p:cNvPr id="6" name="Group 5" descr="Graph of sea-level rise projections for the short, medium, and long-term planning horizons based on three different studies">
            <a:extLst>
              <a:ext uri="{FF2B5EF4-FFF2-40B4-BE49-F238E27FC236}">
                <a16:creationId xmlns:a16="http://schemas.microsoft.com/office/drawing/2014/main" id="{5C5EF9E0-4530-B8E6-6667-1C79BCE83A1A}"/>
              </a:ext>
            </a:extLst>
          </p:cNvPr>
          <p:cNvGrpSpPr/>
          <p:nvPr/>
        </p:nvGrpSpPr>
        <p:grpSpPr>
          <a:xfrm>
            <a:off x="4223900" y="2270761"/>
            <a:ext cx="7908658" cy="3944510"/>
            <a:chOff x="4223900" y="2270761"/>
            <a:chExt cx="7908658" cy="3944510"/>
          </a:xfrm>
        </p:grpSpPr>
        <p:pic>
          <p:nvPicPr>
            <p:cNvPr id="10" name="Picture 9">
              <a:extLst>
                <a:ext uri="{FF2B5EF4-FFF2-40B4-BE49-F238E27FC236}">
                  <a16:creationId xmlns:a16="http://schemas.microsoft.com/office/drawing/2014/main" id="{D0669767-129C-6FD6-37A6-5B8D331B2193}"/>
                </a:ext>
              </a:extLst>
            </p:cNvPr>
            <p:cNvPicPr>
              <a:picLocks noChangeAspect="1"/>
            </p:cNvPicPr>
            <p:nvPr/>
          </p:nvPicPr>
          <p:blipFill rotWithShape="1">
            <a:blip r:embed="rId4"/>
            <a:srcRect t="3093"/>
            <a:stretch/>
          </p:blipFill>
          <p:spPr>
            <a:xfrm>
              <a:off x="4223900" y="2270761"/>
              <a:ext cx="7720741" cy="3944510"/>
            </a:xfrm>
            <a:prstGeom prst="rect">
              <a:avLst/>
            </a:prstGeom>
          </p:spPr>
        </p:pic>
        <p:cxnSp>
          <p:nvCxnSpPr>
            <p:cNvPr id="13" name="Straight Connector 12">
              <a:extLst>
                <a:ext uri="{FF2B5EF4-FFF2-40B4-BE49-F238E27FC236}">
                  <a16:creationId xmlns:a16="http://schemas.microsoft.com/office/drawing/2014/main" id="{A1E5760C-F4A8-C136-1AAA-E9C293C78BB6}"/>
                </a:ext>
              </a:extLst>
            </p:cNvPr>
            <p:cNvCxnSpPr>
              <a:cxnSpLocks/>
            </p:cNvCxnSpPr>
            <p:nvPr/>
          </p:nvCxnSpPr>
          <p:spPr>
            <a:xfrm flipV="1">
              <a:off x="7988006" y="4518893"/>
              <a:ext cx="0" cy="83435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24D528E-8B3B-68B9-0539-F64B286BA117}"/>
                </a:ext>
              </a:extLst>
            </p:cNvPr>
            <p:cNvCxnSpPr>
              <a:cxnSpLocks/>
            </p:cNvCxnSpPr>
            <p:nvPr/>
          </p:nvCxnSpPr>
          <p:spPr>
            <a:xfrm flipV="1">
              <a:off x="9697178" y="3777241"/>
              <a:ext cx="0" cy="115883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0A5C609-CE7D-38B1-1041-2650DACD312E}"/>
                </a:ext>
              </a:extLst>
            </p:cNvPr>
            <p:cNvSpPr txBox="1"/>
            <p:nvPr/>
          </p:nvSpPr>
          <p:spPr>
            <a:xfrm>
              <a:off x="7268975" y="3531510"/>
              <a:ext cx="1438062" cy="491462"/>
            </a:xfrm>
            <a:prstGeom prst="rect">
              <a:avLst/>
            </a:prstGeom>
            <a:noFill/>
          </p:spPr>
          <p:txBody>
            <a:bodyPr wrap="square" rtlCol="0">
              <a:spAutoFit/>
            </a:bodyPr>
            <a:lstStyle/>
            <a:p>
              <a:pPr algn="ctr"/>
              <a:r>
                <a:rPr lang="en-US"/>
                <a:t>Short-term planning horizon</a:t>
              </a:r>
            </a:p>
          </p:txBody>
        </p:sp>
        <p:sp>
          <p:nvSpPr>
            <p:cNvPr id="18" name="TextBox 17">
              <a:extLst>
                <a:ext uri="{FF2B5EF4-FFF2-40B4-BE49-F238E27FC236}">
                  <a16:creationId xmlns:a16="http://schemas.microsoft.com/office/drawing/2014/main" id="{E15A95A5-FC4E-CBEE-7EBD-13FC9FEF81AF}"/>
                </a:ext>
              </a:extLst>
            </p:cNvPr>
            <p:cNvSpPr txBox="1"/>
            <p:nvPr/>
          </p:nvSpPr>
          <p:spPr>
            <a:xfrm>
              <a:off x="8885384" y="2853911"/>
              <a:ext cx="1623587" cy="923330"/>
            </a:xfrm>
            <a:prstGeom prst="rect">
              <a:avLst/>
            </a:prstGeom>
            <a:noFill/>
          </p:spPr>
          <p:txBody>
            <a:bodyPr wrap="square" rtlCol="0">
              <a:spAutoFit/>
            </a:bodyPr>
            <a:lstStyle/>
            <a:p>
              <a:pPr algn="ctr"/>
              <a:r>
                <a:rPr lang="en-US"/>
                <a:t>Medium-term planning horizon</a:t>
              </a:r>
            </a:p>
          </p:txBody>
        </p:sp>
        <p:cxnSp>
          <p:nvCxnSpPr>
            <p:cNvPr id="4" name="Straight Connector 3">
              <a:extLst>
                <a:ext uri="{FF2B5EF4-FFF2-40B4-BE49-F238E27FC236}">
                  <a16:creationId xmlns:a16="http://schemas.microsoft.com/office/drawing/2014/main" id="{B33123ED-A07B-79E5-3B0B-191B833C6DE3}"/>
                </a:ext>
                <a:ext uri="{C183D7F6-B498-43B3-948B-1728B52AA6E4}">
                  <adec:decorative xmlns:adec="http://schemas.microsoft.com/office/drawing/2017/decorative" val="1"/>
                </a:ext>
              </a:extLst>
            </p:cNvPr>
            <p:cNvCxnSpPr>
              <a:cxnSpLocks/>
            </p:cNvCxnSpPr>
            <p:nvPr/>
          </p:nvCxnSpPr>
          <p:spPr>
            <a:xfrm flipV="1">
              <a:off x="11373579" y="2905910"/>
              <a:ext cx="0" cy="133710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1A3E42A-9A28-AD22-67BA-E2174914D250}"/>
                </a:ext>
              </a:extLst>
            </p:cNvPr>
            <p:cNvSpPr txBox="1"/>
            <p:nvPr/>
          </p:nvSpPr>
          <p:spPr>
            <a:xfrm>
              <a:off x="10508971" y="4256115"/>
              <a:ext cx="1623587" cy="923330"/>
            </a:xfrm>
            <a:prstGeom prst="rect">
              <a:avLst/>
            </a:prstGeom>
            <a:noFill/>
          </p:spPr>
          <p:txBody>
            <a:bodyPr wrap="square" rtlCol="0">
              <a:spAutoFit/>
            </a:bodyPr>
            <a:lstStyle/>
            <a:p>
              <a:pPr algn="ctr"/>
              <a:r>
                <a:rPr lang="en-US"/>
                <a:t>Long-term planning horizon</a:t>
              </a:r>
            </a:p>
          </p:txBody>
        </p:sp>
      </p:grpSp>
    </p:spTree>
    <p:extLst>
      <p:ext uri="{BB962C8B-B14F-4D97-AF65-F5344CB8AC3E}">
        <p14:creationId xmlns:p14="http://schemas.microsoft.com/office/powerpoint/2010/main" val="235550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6D9DA-711B-F609-C7D3-726E4369777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E6D0A3C-266A-B1A3-C798-716E3BC79FE3}"/>
              </a:ext>
            </a:extLst>
          </p:cNvPr>
          <p:cNvSpPr txBox="1">
            <a:spLocks noGrp="1"/>
          </p:cNvSpPr>
          <p:nvPr>
            <p:ph type="title" idx="4294967295"/>
          </p:nvPr>
        </p:nvSpPr>
        <p:spPr>
          <a:xfrm>
            <a:off x="232202" y="5826677"/>
            <a:ext cx="11727596"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USACE “High Curve”: Recommended </a:t>
            </a:r>
            <a:r>
              <a:rPr kumimoji="0" lang="en-US" sz="2400" b="0" i="0" u="none" strike="noStrike" kern="1200" cap="none" spc="0" normalizeH="0" baseline="0" noProof="0" dirty="0" err="1">
                <a:ln>
                  <a:noFill/>
                </a:ln>
                <a:solidFill>
                  <a:schemeClr val="tx1"/>
                </a:solidFill>
                <a:effectLst/>
                <a:uLnTx/>
                <a:uFillTx/>
                <a:latin typeface="+mn-lt"/>
                <a:ea typeface="+mn-ea"/>
                <a:cs typeface="+mn-cs"/>
              </a:rPr>
              <a:t>SRL</a:t>
            </a:r>
            <a:r>
              <a:rPr kumimoji="0" lang="en-US" sz="2400" b="0" i="0" u="none" strike="noStrike" kern="1200" cap="none" spc="0" normalizeH="0" baseline="0" noProof="0" dirty="0">
                <a:ln>
                  <a:noFill/>
                </a:ln>
                <a:solidFill>
                  <a:schemeClr val="tx1"/>
                </a:solidFill>
                <a:effectLst/>
                <a:uLnTx/>
                <a:uFillTx/>
                <a:latin typeface="+mn-lt"/>
                <a:ea typeface="+mn-ea"/>
                <a:cs typeface="+mn-cs"/>
              </a:rPr>
              <a:t> projects to use locally for a “conservative” scenario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North</a:t>
            </a:r>
          </a:p>
        </p:txBody>
      </p:sp>
      <p:sp>
        <p:nvSpPr>
          <p:cNvPr id="8" name="TextBox 7">
            <a:extLst>
              <a:ext uri="{FF2B5EF4-FFF2-40B4-BE49-F238E27FC236}">
                <a16:creationId xmlns:a16="http://schemas.microsoft.com/office/drawing/2014/main" id="{A0C7445E-FAB0-D9C0-7F68-5928BBC07EE2}"/>
              </a:ext>
            </a:extLst>
          </p:cNvPr>
          <p:cNvSpPr txBox="1"/>
          <p:nvPr/>
        </p:nvSpPr>
        <p:spPr>
          <a:xfrm>
            <a:off x="884842" y="444453"/>
            <a:ext cx="2716696" cy="830997"/>
          </a:xfrm>
          <a:prstGeom prst="rect">
            <a:avLst/>
          </a:prstGeom>
          <a:noFill/>
        </p:spPr>
        <p:txBody>
          <a:bodyPr wrap="square" rtlCol="0">
            <a:spAutoFit/>
          </a:bodyPr>
          <a:lstStyle/>
          <a:p>
            <a:pPr algn="ctr"/>
            <a:r>
              <a:rPr lang="en-US" sz="2400"/>
              <a:t>2040</a:t>
            </a:r>
          </a:p>
          <a:p>
            <a:pPr algn="ctr"/>
            <a:r>
              <a:rPr lang="en-US" sz="2400"/>
              <a:t>1.22 ft increase</a:t>
            </a:r>
          </a:p>
        </p:txBody>
      </p:sp>
      <p:pic>
        <p:nvPicPr>
          <p:cNvPr id="3" name="Picture 2" descr="Areas in North Volusia County inundated by storm surge projected for 2040 with 1.22 feet of sea-level rise">
            <a:extLst>
              <a:ext uri="{FF2B5EF4-FFF2-40B4-BE49-F238E27FC236}">
                <a16:creationId xmlns:a16="http://schemas.microsoft.com/office/drawing/2014/main" id="{C48D7A96-9ABB-F5F1-68F3-90F88341B47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534075" y="1220837"/>
            <a:ext cx="3499826" cy="4355567"/>
          </a:xfrm>
          <a:prstGeom prst="rect">
            <a:avLst/>
          </a:prstGeom>
        </p:spPr>
      </p:pic>
      <p:sp>
        <p:nvSpPr>
          <p:cNvPr id="10" name="TextBox 9">
            <a:extLst>
              <a:ext uri="{FF2B5EF4-FFF2-40B4-BE49-F238E27FC236}">
                <a16:creationId xmlns:a16="http://schemas.microsoft.com/office/drawing/2014/main" id="{655042CA-A6EE-6F66-AB53-1727911307C0}"/>
              </a:ext>
            </a:extLst>
          </p:cNvPr>
          <p:cNvSpPr txBox="1"/>
          <p:nvPr/>
        </p:nvSpPr>
        <p:spPr>
          <a:xfrm>
            <a:off x="4853868" y="389840"/>
            <a:ext cx="2716696" cy="830997"/>
          </a:xfrm>
          <a:prstGeom prst="rect">
            <a:avLst/>
          </a:prstGeom>
          <a:noFill/>
        </p:spPr>
        <p:txBody>
          <a:bodyPr wrap="square" rtlCol="0">
            <a:spAutoFit/>
          </a:bodyPr>
          <a:lstStyle/>
          <a:p>
            <a:pPr algn="ctr"/>
            <a:r>
              <a:rPr lang="en-US" sz="2400"/>
              <a:t>2070</a:t>
            </a:r>
          </a:p>
          <a:p>
            <a:pPr algn="ctr"/>
            <a:r>
              <a:rPr lang="en-US" sz="2400"/>
              <a:t>2.85 ft increase</a:t>
            </a:r>
          </a:p>
        </p:txBody>
      </p:sp>
      <p:pic>
        <p:nvPicPr>
          <p:cNvPr id="5" name="Picture 4" descr="Areas in North Volusia County inundated by storm surge projected for 2070 with 2.85 feet of sea-level rise">
            <a:extLst>
              <a:ext uri="{FF2B5EF4-FFF2-40B4-BE49-F238E27FC236}">
                <a16:creationId xmlns:a16="http://schemas.microsoft.com/office/drawing/2014/main" id="{44B1CFED-69E5-C2B7-6A81-728B1C1F81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4384668" y="1247511"/>
            <a:ext cx="3517119" cy="4383506"/>
          </a:xfrm>
          <a:prstGeom prst="rect">
            <a:avLst/>
          </a:prstGeom>
        </p:spPr>
      </p:pic>
      <p:sp>
        <p:nvSpPr>
          <p:cNvPr id="11" name="TextBox 10">
            <a:extLst>
              <a:ext uri="{FF2B5EF4-FFF2-40B4-BE49-F238E27FC236}">
                <a16:creationId xmlns:a16="http://schemas.microsoft.com/office/drawing/2014/main" id="{79883019-0727-17DE-0CBA-EBCB66919CEF}"/>
              </a:ext>
            </a:extLst>
          </p:cNvPr>
          <p:cNvSpPr txBox="1"/>
          <p:nvPr/>
        </p:nvSpPr>
        <p:spPr>
          <a:xfrm>
            <a:off x="8590462" y="389840"/>
            <a:ext cx="2716696" cy="830997"/>
          </a:xfrm>
          <a:prstGeom prst="rect">
            <a:avLst/>
          </a:prstGeom>
          <a:noFill/>
        </p:spPr>
        <p:txBody>
          <a:bodyPr wrap="square" rtlCol="0">
            <a:spAutoFit/>
          </a:bodyPr>
          <a:lstStyle/>
          <a:p>
            <a:pPr algn="ctr"/>
            <a:r>
              <a:rPr lang="en-US" sz="2400"/>
              <a:t>2100</a:t>
            </a:r>
          </a:p>
          <a:p>
            <a:pPr algn="ctr"/>
            <a:r>
              <a:rPr lang="en-US" sz="2400"/>
              <a:t>5.15 ft increase</a:t>
            </a:r>
          </a:p>
        </p:txBody>
      </p:sp>
      <p:pic>
        <p:nvPicPr>
          <p:cNvPr id="7" name="Picture 6" descr="Areas in North Volusia County inundated by storm surge projected for 2100 with 5.15 feet of sea-level rise">
            <a:extLst>
              <a:ext uri="{FF2B5EF4-FFF2-40B4-BE49-F238E27FC236}">
                <a16:creationId xmlns:a16="http://schemas.microsoft.com/office/drawing/2014/main" id="{55402221-F70B-FD4E-49F2-FD198D824C4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8197434" y="1250404"/>
            <a:ext cx="3522978" cy="4380613"/>
          </a:xfrm>
          <a:prstGeom prst="rect">
            <a:avLst/>
          </a:prstGeom>
        </p:spPr>
      </p:pic>
      <p:pic>
        <p:nvPicPr>
          <p:cNvPr id="12" name="Graphic 11">
            <a:extLst>
              <a:ext uri="{FF2B5EF4-FFF2-40B4-BE49-F238E27FC236}">
                <a16:creationId xmlns:a16="http://schemas.microsoft.com/office/drawing/2014/main" id="{A5A52B12-DCF3-4A2F-BFF5-E2EC7806854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38968" y="2601167"/>
            <a:ext cx="420470" cy="420470"/>
          </a:xfrm>
          <a:prstGeom prst="rect">
            <a:avLst/>
          </a:prstGeom>
        </p:spPr>
      </p:pic>
      <p:pic>
        <p:nvPicPr>
          <p:cNvPr id="14" name="Graphic 13">
            <a:extLst>
              <a:ext uri="{FF2B5EF4-FFF2-40B4-BE49-F238E27FC236}">
                <a16:creationId xmlns:a16="http://schemas.microsoft.com/office/drawing/2014/main" id="{8F786C12-1449-D407-105A-44B3BABFD24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22757" y="2624294"/>
            <a:ext cx="420470" cy="420470"/>
          </a:xfrm>
          <a:prstGeom prst="rect">
            <a:avLst/>
          </a:prstGeom>
        </p:spPr>
      </p:pic>
      <p:pic>
        <p:nvPicPr>
          <p:cNvPr id="15" name="Graphic 14">
            <a:extLst>
              <a:ext uri="{FF2B5EF4-FFF2-40B4-BE49-F238E27FC236}">
                <a16:creationId xmlns:a16="http://schemas.microsoft.com/office/drawing/2014/main" id="{373BF6E3-EBE2-AAA7-47FE-19348995B059}"/>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12092" y="2601913"/>
            <a:ext cx="420470" cy="420470"/>
          </a:xfrm>
          <a:prstGeom prst="rect">
            <a:avLst/>
          </a:prstGeom>
        </p:spPr>
      </p:pic>
      <p:pic>
        <p:nvPicPr>
          <p:cNvPr id="16" name="Graphic 15">
            <a:extLst>
              <a:ext uri="{FF2B5EF4-FFF2-40B4-BE49-F238E27FC236}">
                <a16:creationId xmlns:a16="http://schemas.microsoft.com/office/drawing/2014/main" id="{3BA420F9-C1FC-76C3-7B99-5331D85BBA9D}"/>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76348" y="2896442"/>
            <a:ext cx="420470" cy="420470"/>
          </a:xfrm>
          <a:prstGeom prst="rect">
            <a:avLst/>
          </a:prstGeom>
        </p:spPr>
      </p:pic>
      <p:pic>
        <p:nvPicPr>
          <p:cNvPr id="17" name="Graphic 16">
            <a:extLst>
              <a:ext uri="{FF2B5EF4-FFF2-40B4-BE49-F238E27FC236}">
                <a16:creationId xmlns:a16="http://schemas.microsoft.com/office/drawing/2014/main" id="{2AE92A94-B8A7-9FE1-B005-4E7D4A46E422}"/>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32767" y="2909978"/>
            <a:ext cx="420470" cy="420470"/>
          </a:xfrm>
          <a:prstGeom prst="rect">
            <a:avLst/>
          </a:prstGeom>
        </p:spPr>
      </p:pic>
      <p:pic>
        <p:nvPicPr>
          <p:cNvPr id="18" name="Graphic 17">
            <a:extLst>
              <a:ext uri="{FF2B5EF4-FFF2-40B4-BE49-F238E27FC236}">
                <a16:creationId xmlns:a16="http://schemas.microsoft.com/office/drawing/2014/main" id="{33AE3D32-E72C-8C32-AA48-FFD7756F3E7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06364" y="2902947"/>
            <a:ext cx="420470" cy="420470"/>
          </a:xfrm>
          <a:prstGeom prst="rect">
            <a:avLst/>
          </a:prstGeom>
        </p:spPr>
      </p:pic>
      <p:pic>
        <p:nvPicPr>
          <p:cNvPr id="19" name="Graphic 18">
            <a:extLst>
              <a:ext uri="{FF2B5EF4-FFF2-40B4-BE49-F238E27FC236}">
                <a16:creationId xmlns:a16="http://schemas.microsoft.com/office/drawing/2014/main" id="{A0901863-E375-2B02-1C0A-654836905D5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90016" y="4360015"/>
            <a:ext cx="420470" cy="420470"/>
          </a:xfrm>
          <a:prstGeom prst="rect">
            <a:avLst/>
          </a:prstGeom>
        </p:spPr>
      </p:pic>
      <p:pic>
        <p:nvPicPr>
          <p:cNvPr id="21" name="Graphic 20">
            <a:extLst>
              <a:ext uri="{FF2B5EF4-FFF2-40B4-BE49-F238E27FC236}">
                <a16:creationId xmlns:a16="http://schemas.microsoft.com/office/drawing/2014/main" id="{D1D2B2BC-C4C7-6C84-BEA6-4952CEB2186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74326" y="4360015"/>
            <a:ext cx="420470" cy="420470"/>
          </a:xfrm>
          <a:prstGeom prst="rect">
            <a:avLst/>
          </a:prstGeom>
        </p:spPr>
      </p:pic>
      <p:pic>
        <p:nvPicPr>
          <p:cNvPr id="22" name="Graphic 21">
            <a:extLst>
              <a:ext uri="{FF2B5EF4-FFF2-40B4-BE49-F238E27FC236}">
                <a16:creationId xmlns:a16="http://schemas.microsoft.com/office/drawing/2014/main" id="{0529DC27-554B-511B-C3F2-BFACD653D5F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76720" y="4316937"/>
            <a:ext cx="420470" cy="420470"/>
          </a:xfrm>
          <a:prstGeom prst="rect">
            <a:avLst/>
          </a:prstGeom>
        </p:spPr>
      </p:pic>
      <p:pic>
        <p:nvPicPr>
          <p:cNvPr id="23" name="Graphic 22">
            <a:extLst>
              <a:ext uri="{FF2B5EF4-FFF2-40B4-BE49-F238E27FC236}">
                <a16:creationId xmlns:a16="http://schemas.microsoft.com/office/drawing/2014/main" id="{54BC1D35-A8A6-6FB9-BEAF-B9D60D5D9FEB}"/>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41151" y="2097829"/>
            <a:ext cx="420470" cy="420470"/>
          </a:xfrm>
          <a:prstGeom prst="rect">
            <a:avLst/>
          </a:prstGeom>
        </p:spPr>
      </p:pic>
      <p:pic>
        <p:nvPicPr>
          <p:cNvPr id="24" name="Graphic 23">
            <a:extLst>
              <a:ext uri="{FF2B5EF4-FFF2-40B4-BE49-F238E27FC236}">
                <a16:creationId xmlns:a16="http://schemas.microsoft.com/office/drawing/2014/main" id="{CB2D652D-3A7F-6BA6-8649-D3D650645AE8}"/>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32992" y="2174412"/>
            <a:ext cx="420470" cy="420470"/>
          </a:xfrm>
          <a:prstGeom prst="rect">
            <a:avLst/>
          </a:prstGeom>
        </p:spPr>
      </p:pic>
      <p:pic>
        <p:nvPicPr>
          <p:cNvPr id="25" name="Graphic 24">
            <a:extLst>
              <a:ext uri="{FF2B5EF4-FFF2-40B4-BE49-F238E27FC236}">
                <a16:creationId xmlns:a16="http://schemas.microsoft.com/office/drawing/2014/main" id="{0A7C37A6-EF86-EF00-36ED-0C4444FBEF8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48688" y="2151876"/>
            <a:ext cx="420470" cy="420470"/>
          </a:xfrm>
          <a:prstGeom prst="rect">
            <a:avLst/>
          </a:prstGeom>
        </p:spPr>
      </p:pic>
      <p:pic>
        <p:nvPicPr>
          <p:cNvPr id="26" name="Graphic 25">
            <a:extLst>
              <a:ext uri="{FF2B5EF4-FFF2-40B4-BE49-F238E27FC236}">
                <a16:creationId xmlns:a16="http://schemas.microsoft.com/office/drawing/2014/main" id="{4B13647C-8F2D-FFFA-7636-DCE4772FAA8A}"/>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87963" y="3277141"/>
            <a:ext cx="420470" cy="420470"/>
          </a:xfrm>
          <a:prstGeom prst="rect">
            <a:avLst/>
          </a:prstGeom>
        </p:spPr>
      </p:pic>
      <p:pic>
        <p:nvPicPr>
          <p:cNvPr id="27" name="Graphic 26">
            <a:extLst>
              <a:ext uri="{FF2B5EF4-FFF2-40B4-BE49-F238E27FC236}">
                <a16:creationId xmlns:a16="http://schemas.microsoft.com/office/drawing/2014/main" id="{75F35BFF-3126-3FD8-54DB-E0FA262C9C60}"/>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6000" y="3277141"/>
            <a:ext cx="420470" cy="420470"/>
          </a:xfrm>
          <a:prstGeom prst="rect">
            <a:avLst/>
          </a:prstGeom>
        </p:spPr>
      </p:pic>
      <p:pic>
        <p:nvPicPr>
          <p:cNvPr id="28" name="Graphic 27">
            <a:extLst>
              <a:ext uri="{FF2B5EF4-FFF2-40B4-BE49-F238E27FC236}">
                <a16:creationId xmlns:a16="http://schemas.microsoft.com/office/drawing/2014/main" id="{AF12D893-978F-C2C3-8412-AC14D4FFE48A}"/>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21166" y="3271910"/>
            <a:ext cx="420470" cy="420470"/>
          </a:xfrm>
          <a:prstGeom prst="rect">
            <a:avLst/>
          </a:prstGeom>
        </p:spPr>
      </p:pic>
      <p:pic>
        <p:nvPicPr>
          <p:cNvPr id="29" name="Graphic 28">
            <a:extLst>
              <a:ext uri="{FF2B5EF4-FFF2-40B4-BE49-F238E27FC236}">
                <a16:creationId xmlns:a16="http://schemas.microsoft.com/office/drawing/2014/main" id="{545F7874-AEBA-571A-061C-F14A89A78406}"/>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97205" y="4382095"/>
            <a:ext cx="420470" cy="420470"/>
          </a:xfrm>
          <a:prstGeom prst="rect">
            <a:avLst/>
          </a:prstGeom>
        </p:spPr>
      </p:pic>
      <p:pic>
        <p:nvPicPr>
          <p:cNvPr id="30" name="Graphic 29">
            <a:extLst>
              <a:ext uri="{FF2B5EF4-FFF2-40B4-BE49-F238E27FC236}">
                <a16:creationId xmlns:a16="http://schemas.microsoft.com/office/drawing/2014/main" id="{4876B0E2-B3A6-5CFD-E7CA-E63EA85A2E64}"/>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81514" y="4316937"/>
            <a:ext cx="420470" cy="420470"/>
          </a:xfrm>
          <a:prstGeom prst="rect">
            <a:avLst/>
          </a:prstGeom>
        </p:spPr>
      </p:pic>
      <p:pic>
        <p:nvPicPr>
          <p:cNvPr id="31" name="Graphic 30">
            <a:extLst>
              <a:ext uri="{FF2B5EF4-FFF2-40B4-BE49-F238E27FC236}">
                <a16:creationId xmlns:a16="http://schemas.microsoft.com/office/drawing/2014/main" id="{E1A05E96-4201-8969-7BE8-821627AFD517}"/>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773373" y="4316937"/>
            <a:ext cx="420470" cy="420470"/>
          </a:xfrm>
          <a:prstGeom prst="rect">
            <a:avLst/>
          </a:prstGeom>
        </p:spPr>
      </p:pic>
      <p:pic>
        <p:nvPicPr>
          <p:cNvPr id="32" name="Graphic 31">
            <a:extLst>
              <a:ext uri="{FF2B5EF4-FFF2-40B4-BE49-F238E27FC236}">
                <a16:creationId xmlns:a16="http://schemas.microsoft.com/office/drawing/2014/main" id="{C3D55553-9D6A-83E6-F85F-13AAB820057E}"/>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32905" y="2926294"/>
            <a:ext cx="420470" cy="420470"/>
          </a:xfrm>
          <a:prstGeom prst="rect">
            <a:avLst/>
          </a:prstGeom>
        </p:spPr>
      </p:pic>
      <p:pic>
        <p:nvPicPr>
          <p:cNvPr id="33" name="Graphic 32">
            <a:extLst>
              <a:ext uri="{FF2B5EF4-FFF2-40B4-BE49-F238E27FC236}">
                <a16:creationId xmlns:a16="http://schemas.microsoft.com/office/drawing/2014/main" id="{2B46AD08-1EF2-6F8F-5056-4D68EAEEC103}"/>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109377" y="2926294"/>
            <a:ext cx="420470" cy="420470"/>
          </a:xfrm>
          <a:prstGeom prst="rect">
            <a:avLst/>
          </a:prstGeom>
        </p:spPr>
      </p:pic>
      <p:pic>
        <p:nvPicPr>
          <p:cNvPr id="34" name="Graphic 33">
            <a:extLst>
              <a:ext uri="{FF2B5EF4-FFF2-40B4-BE49-F238E27FC236}">
                <a16:creationId xmlns:a16="http://schemas.microsoft.com/office/drawing/2014/main" id="{FFAB00C3-975A-762D-3C28-A50DE78E6D8B}"/>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272815" y="2909978"/>
            <a:ext cx="420470" cy="420470"/>
          </a:xfrm>
          <a:prstGeom prst="rect">
            <a:avLst/>
          </a:prstGeom>
        </p:spPr>
      </p:pic>
      <p:pic>
        <p:nvPicPr>
          <p:cNvPr id="35" name="Graphic 34">
            <a:extLst>
              <a:ext uri="{FF2B5EF4-FFF2-40B4-BE49-F238E27FC236}">
                <a16:creationId xmlns:a16="http://schemas.microsoft.com/office/drawing/2014/main" id="{02BDC7B2-E6AD-D4F3-E238-1AD815D48098}"/>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22150" y="4589148"/>
            <a:ext cx="420470" cy="420470"/>
          </a:xfrm>
          <a:prstGeom prst="rect">
            <a:avLst/>
          </a:prstGeom>
        </p:spPr>
      </p:pic>
      <p:pic>
        <p:nvPicPr>
          <p:cNvPr id="36" name="Graphic 35">
            <a:extLst>
              <a:ext uri="{FF2B5EF4-FFF2-40B4-BE49-F238E27FC236}">
                <a16:creationId xmlns:a16="http://schemas.microsoft.com/office/drawing/2014/main" id="{A7C8B622-1B73-AA5C-21E8-CF3CD7F7D671}"/>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820830" y="4587931"/>
            <a:ext cx="420470" cy="420470"/>
          </a:xfrm>
          <a:prstGeom prst="rect">
            <a:avLst/>
          </a:prstGeom>
        </p:spPr>
      </p:pic>
      <p:pic>
        <p:nvPicPr>
          <p:cNvPr id="38" name="Graphic 37">
            <a:extLst>
              <a:ext uri="{FF2B5EF4-FFF2-40B4-BE49-F238E27FC236}">
                <a16:creationId xmlns:a16="http://schemas.microsoft.com/office/drawing/2014/main" id="{C76E2A9D-CAFC-5D21-6092-513CE8EA2B18}"/>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192730" y="4587931"/>
            <a:ext cx="420470" cy="420470"/>
          </a:xfrm>
          <a:prstGeom prst="rect">
            <a:avLst/>
          </a:prstGeom>
        </p:spPr>
      </p:pic>
      <p:pic>
        <p:nvPicPr>
          <p:cNvPr id="39" name="Graphic 38">
            <a:extLst>
              <a:ext uri="{FF2B5EF4-FFF2-40B4-BE49-F238E27FC236}">
                <a16:creationId xmlns:a16="http://schemas.microsoft.com/office/drawing/2014/main" id="{C2F55B13-9B77-A279-BBEB-8E035F5BCDA6}"/>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007384" y="2592403"/>
            <a:ext cx="420470" cy="420470"/>
          </a:xfrm>
          <a:prstGeom prst="rect">
            <a:avLst/>
          </a:prstGeom>
        </p:spPr>
      </p:pic>
      <p:pic>
        <p:nvPicPr>
          <p:cNvPr id="41" name="Graphic 40">
            <a:extLst>
              <a:ext uri="{FF2B5EF4-FFF2-40B4-BE49-F238E27FC236}">
                <a16:creationId xmlns:a16="http://schemas.microsoft.com/office/drawing/2014/main" id="{D1FD59A3-7A30-F3A8-D09D-78D5D8093A77}"/>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876671" y="2627558"/>
            <a:ext cx="420470" cy="420470"/>
          </a:xfrm>
          <a:prstGeom prst="rect">
            <a:avLst/>
          </a:prstGeom>
        </p:spPr>
      </p:pic>
      <p:pic>
        <p:nvPicPr>
          <p:cNvPr id="42" name="Graphic 41">
            <a:extLst>
              <a:ext uri="{FF2B5EF4-FFF2-40B4-BE49-F238E27FC236}">
                <a16:creationId xmlns:a16="http://schemas.microsoft.com/office/drawing/2014/main" id="{F80500FA-1CAA-2EEE-C451-45606DE477B0}"/>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672601" y="2608899"/>
            <a:ext cx="420470" cy="420470"/>
          </a:xfrm>
          <a:prstGeom prst="rect">
            <a:avLst/>
          </a:prstGeom>
        </p:spPr>
      </p:pic>
      <p:pic>
        <p:nvPicPr>
          <p:cNvPr id="43" name="Graphic 42">
            <a:extLst>
              <a:ext uri="{FF2B5EF4-FFF2-40B4-BE49-F238E27FC236}">
                <a16:creationId xmlns:a16="http://schemas.microsoft.com/office/drawing/2014/main" id="{83259FEF-38C4-AC16-BEEC-B6E06A635805}"/>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125917" y="3692380"/>
            <a:ext cx="420470" cy="420470"/>
          </a:xfrm>
          <a:prstGeom prst="rect">
            <a:avLst/>
          </a:prstGeom>
        </p:spPr>
      </p:pic>
      <p:pic>
        <p:nvPicPr>
          <p:cNvPr id="44" name="Graphic 43">
            <a:extLst>
              <a:ext uri="{FF2B5EF4-FFF2-40B4-BE49-F238E27FC236}">
                <a16:creationId xmlns:a16="http://schemas.microsoft.com/office/drawing/2014/main" id="{F553ECA7-8B4B-D931-815D-5F5AB9DD1E6B}"/>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006364" y="3724285"/>
            <a:ext cx="420470" cy="420470"/>
          </a:xfrm>
          <a:prstGeom prst="rect">
            <a:avLst/>
          </a:prstGeom>
        </p:spPr>
      </p:pic>
      <p:pic>
        <p:nvPicPr>
          <p:cNvPr id="45" name="Graphic 44">
            <a:extLst>
              <a:ext uri="{FF2B5EF4-FFF2-40B4-BE49-F238E27FC236}">
                <a16:creationId xmlns:a16="http://schemas.microsoft.com/office/drawing/2014/main" id="{646E5E16-A10F-0D7C-3FF2-124367040DF9}"/>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55848" y="3713620"/>
            <a:ext cx="420470" cy="420470"/>
          </a:xfrm>
          <a:prstGeom prst="rect">
            <a:avLst/>
          </a:prstGeom>
        </p:spPr>
      </p:pic>
      <p:pic>
        <p:nvPicPr>
          <p:cNvPr id="46" name="Graphic 45">
            <a:extLst>
              <a:ext uri="{FF2B5EF4-FFF2-40B4-BE49-F238E27FC236}">
                <a16:creationId xmlns:a16="http://schemas.microsoft.com/office/drawing/2014/main" id="{03F91F08-81AE-61FF-949D-1FDC882611E8}"/>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54012" y="3293150"/>
            <a:ext cx="420470" cy="420470"/>
          </a:xfrm>
          <a:prstGeom prst="rect">
            <a:avLst/>
          </a:prstGeom>
        </p:spPr>
      </p:pic>
      <p:pic>
        <p:nvPicPr>
          <p:cNvPr id="47" name="Graphic 46">
            <a:extLst>
              <a:ext uri="{FF2B5EF4-FFF2-40B4-BE49-F238E27FC236}">
                <a16:creationId xmlns:a16="http://schemas.microsoft.com/office/drawing/2014/main" id="{64640452-55D4-39C3-1651-3DF92392B3A9}"/>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393272" y="3263146"/>
            <a:ext cx="420470" cy="420470"/>
          </a:xfrm>
          <a:prstGeom prst="rect">
            <a:avLst/>
          </a:prstGeom>
        </p:spPr>
      </p:pic>
      <p:pic>
        <p:nvPicPr>
          <p:cNvPr id="48" name="Graphic 47">
            <a:extLst>
              <a:ext uri="{FF2B5EF4-FFF2-40B4-BE49-F238E27FC236}">
                <a16:creationId xmlns:a16="http://schemas.microsoft.com/office/drawing/2014/main" id="{E99FDE3D-2E48-E92C-4122-3A90D94623E0}"/>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084612" y="3279642"/>
            <a:ext cx="420470" cy="420470"/>
          </a:xfrm>
          <a:prstGeom prst="rect">
            <a:avLst/>
          </a:prstGeom>
        </p:spPr>
      </p:pic>
      <p:pic>
        <p:nvPicPr>
          <p:cNvPr id="49" name="Graphic 48">
            <a:extLst>
              <a:ext uri="{FF2B5EF4-FFF2-40B4-BE49-F238E27FC236}">
                <a16:creationId xmlns:a16="http://schemas.microsoft.com/office/drawing/2014/main" id="{0598B887-AC2F-9A5F-AA3B-7939DA5FF025}"/>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41847" y="4382095"/>
            <a:ext cx="420470" cy="420470"/>
          </a:xfrm>
          <a:prstGeom prst="rect">
            <a:avLst/>
          </a:prstGeom>
        </p:spPr>
      </p:pic>
      <p:pic>
        <p:nvPicPr>
          <p:cNvPr id="50" name="Graphic 49">
            <a:extLst>
              <a:ext uri="{FF2B5EF4-FFF2-40B4-BE49-F238E27FC236}">
                <a16:creationId xmlns:a16="http://schemas.microsoft.com/office/drawing/2014/main" id="{C84E212A-E6DD-6E75-A61F-B1F773A1DCCC}"/>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52903" y="4393498"/>
            <a:ext cx="420470" cy="420470"/>
          </a:xfrm>
          <a:prstGeom prst="rect">
            <a:avLst/>
          </a:prstGeom>
        </p:spPr>
      </p:pic>
      <p:pic>
        <p:nvPicPr>
          <p:cNvPr id="51" name="Graphic 50">
            <a:extLst>
              <a:ext uri="{FF2B5EF4-FFF2-40B4-BE49-F238E27FC236}">
                <a16:creationId xmlns:a16="http://schemas.microsoft.com/office/drawing/2014/main" id="{20DCAF6C-FFF0-D067-B8DC-C1F9919EA674}"/>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4852" y="4371418"/>
            <a:ext cx="420470" cy="420470"/>
          </a:xfrm>
          <a:prstGeom prst="rect">
            <a:avLst/>
          </a:prstGeom>
        </p:spPr>
      </p:pic>
      <p:sp>
        <p:nvSpPr>
          <p:cNvPr id="2" name="Callout: Bent Line 1">
            <a:extLst>
              <a:ext uri="{FF2B5EF4-FFF2-40B4-BE49-F238E27FC236}">
                <a16:creationId xmlns:a16="http://schemas.microsoft.com/office/drawing/2014/main" id="{8274F03A-210C-A354-637F-63A75986AF6E}"/>
              </a:ext>
              <a:ext uri="{C183D7F6-B498-43B3-948B-1728B52AA6E4}">
                <adec:decorative xmlns:adec="http://schemas.microsoft.com/office/drawing/2017/decorative" val="1"/>
              </a:ext>
            </a:extLst>
          </p:cNvPr>
          <p:cNvSpPr/>
          <p:nvPr/>
        </p:nvSpPr>
        <p:spPr>
          <a:xfrm>
            <a:off x="3050937" y="2488080"/>
            <a:ext cx="835949" cy="419202"/>
          </a:xfrm>
          <a:prstGeom prst="borderCallout2">
            <a:avLst>
              <a:gd name="adj1" fmla="val 18750"/>
              <a:gd name="adj2" fmla="val -986"/>
              <a:gd name="adj3" fmla="val 18750"/>
              <a:gd name="adj4" fmla="val -16667"/>
              <a:gd name="adj5" fmla="val 114606"/>
              <a:gd name="adj6" fmla="val -785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Halifax Hospital</a:t>
            </a:r>
          </a:p>
        </p:txBody>
      </p:sp>
      <p:sp>
        <p:nvSpPr>
          <p:cNvPr id="4" name="Callout: Bent Line 3">
            <a:extLst>
              <a:ext uri="{FF2B5EF4-FFF2-40B4-BE49-F238E27FC236}">
                <a16:creationId xmlns:a16="http://schemas.microsoft.com/office/drawing/2014/main" id="{03E2B2CC-590B-4092-2BA2-5D6FD454BAF8}"/>
              </a:ext>
              <a:ext uri="{C183D7F6-B498-43B3-948B-1728B52AA6E4}">
                <adec:decorative xmlns:adec="http://schemas.microsoft.com/office/drawing/2017/decorative" val="1"/>
              </a:ext>
            </a:extLst>
          </p:cNvPr>
          <p:cNvSpPr/>
          <p:nvPr/>
        </p:nvSpPr>
        <p:spPr>
          <a:xfrm>
            <a:off x="6867220" y="2541063"/>
            <a:ext cx="835949" cy="361884"/>
          </a:xfrm>
          <a:prstGeom prst="borderCallout2">
            <a:avLst>
              <a:gd name="adj1" fmla="val 18750"/>
              <a:gd name="adj2" fmla="val -986"/>
              <a:gd name="adj3" fmla="val 18750"/>
              <a:gd name="adj4" fmla="val -16667"/>
              <a:gd name="adj5" fmla="val 114606"/>
              <a:gd name="adj6" fmla="val -785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Halifax Hospital</a:t>
            </a:r>
          </a:p>
        </p:txBody>
      </p:sp>
      <p:sp>
        <p:nvSpPr>
          <p:cNvPr id="6" name="Callout: Bent Line 5">
            <a:extLst>
              <a:ext uri="{FF2B5EF4-FFF2-40B4-BE49-F238E27FC236}">
                <a16:creationId xmlns:a16="http://schemas.microsoft.com/office/drawing/2014/main" id="{F2EB70D9-A6F0-7653-8DA6-965BDD7F3C1A}"/>
              </a:ext>
              <a:ext uri="{C183D7F6-B498-43B3-948B-1728B52AA6E4}">
                <adec:decorative xmlns:adec="http://schemas.microsoft.com/office/drawing/2017/decorative" val="1"/>
              </a:ext>
            </a:extLst>
          </p:cNvPr>
          <p:cNvSpPr/>
          <p:nvPr/>
        </p:nvSpPr>
        <p:spPr>
          <a:xfrm>
            <a:off x="10692943" y="2541063"/>
            <a:ext cx="835949" cy="375436"/>
          </a:xfrm>
          <a:prstGeom prst="borderCallout2">
            <a:avLst>
              <a:gd name="adj1" fmla="val 18750"/>
              <a:gd name="adj2" fmla="val -986"/>
              <a:gd name="adj3" fmla="val 18750"/>
              <a:gd name="adj4" fmla="val -16667"/>
              <a:gd name="adj5" fmla="val 114606"/>
              <a:gd name="adj6" fmla="val -785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Halifax Hospital</a:t>
            </a:r>
          </a:p>
        </p:txBody>
      </p:sp>
      <p:sp>
        <p:nvSpPr>
          <p:cNvPr id="9" name="Callout: Line 8">
            <a:extLst>
              <a:ext uri="{FF2B5EF4-FFF2-40B4-BE49-F238E27FC236}">
                <a16:creationId xmlns:a16="http://schemas.microsoft.com/office/drawing/2014/main" id="{DFB52FA9-D595-F844-0C55-DA99BDF8455F}"/>
              </a:ext>
              <a:ext uri="{C183D7F6-B498-43B3-948B-1728B52AA6E4}">
                <adec:decorative xmlns:adec="http://schemas.microsoft.com/office/drawing/2017/decorative" val="1"/>
              </a:ext>
            </a:extLst>
          </p:cNvPr>
          <p:cNvSpPr/>
          <p:nvPr/>
        </p:nvSpPr>
        <p:spPr>
          <a:xfrm>
            <a:off x="611388" y="2120593"/>
            <a:ext cx="1134116" cy="420470"/>
          </a:xfrm>
          <a:prstGeom prst="borderCallout1">
            <a:avLst>
              <a:gd name="adj1" fmla="val 58102"/>
              <a:gd name="adj2" fmla="val 100523"/>
              <a:gd name="adj3" fmla="val 122856"/>
              <a:gd name="adj4" fmla="val 123089"/>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Ormond Beach</a:t>
            </a:r>
          </a:p>
        </p:txBody>
      </p:sp>
      <p:sp>
        <p:nvSpPr>
          <p:cNvPr id="20" name="Callout: Line 19">
            <a:extLst>
              <a:ext uri="{FF2B5EF4-FFF2-40B4-BE49-F238E27FC236}">
                <a16:creationId xmlns:a16="http://schemas.microsoft.com/office/drawing/2014/main" id="{72E2A216-BF4F-6626-18AD-03320EF18A00}"/>
              </a:ext>
              <a:ext uri="{C183D7F6-B498-43B3-948B-1728B52AA6E4}">
                <adec:decorative xmlns:adec="http://schemas.microsoft.com/office/drawing/2017/decorative" val="1"/>
              </a:ext>
            </a:extLst>
          </p:cNvPr>
          <p:cNvSpPr/>
          <p:nvPr/>
        </p:nvSpPr>
        <p:spPr>
          <a:xfrm>
            <a:off x="4509969" y="2171933"/>
            <a:ext cx="1134116" cy="420470"/>
          </a:xfrm>
          <a:prstGeom prst="borderCallout1">
            <a:avLst>
              <a:gd name="adj1" fmla="val 58102"/>
              <a:gd name="adj2" fmla="val 100523"/>
              <a:gd name="adj3" fmla="val 122856"/>
              <a:gd name="adj4" fmla="val 123089"/>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Ormond Beach</a:t>
            </a:r>
          </a:p>
        </p:txBody>
      </p:sp>
      <p:sp>
        <p:nvSpPr>
          <p:cNvPr id="37" name="Callout: Line 36">
            <a:extLst>
              <a:ext uri="{FF2B5EF4-FFF2-40B4-BE49-F238E27FC236}">
                <a16:creationId xmlns:a16="http://schemas.microsoft.com/office/drawing/2014/main" id="{3BCD57F1-B7C7-5AD3-66BC-96BB1CE29EE4}"/>
              </a:ext>
              <a:ext uri="{C183D7F6-B498-43B3-948B-1728B52AA6E4}">
                <adec:decorative xmlns:adec="http://schemas.microsoft.com/office/drawing/2017/decorative" val="1"/>
              </a:ext>
            </a:extLst>
          </p:cNvPr>
          <p:cNvSpPr/>
          <p:nvPr/>
        </p:nvSpPr>
        <p:spPr>
          <a:xfrm>
            <a:off x="8303041" y="2151876"/>
            <a:ext cx="1134116" cy="420470"/>
          </a:xfrm>
          <a:prstGeom prst="borderCallout1">
            <a:avLst>
              <a:gd name="adj1" fmla="val 58102"/>
              <a:gd name="adj2" fmla="val 100523"/>
              <a:gd name="adj3" fmla="val 122856"/>
              <a:gd name="adj4" fmla="val 123089"/>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Ormond Beach</a:t>
            </a:r>
          </a:p>
        </p:txBody>
      </p:sp>
      <p:sp>
        <p:nvSpPr>
          <p:cNvPr id="40" name="Callout: Line 39">
            <a:extLst>
              <a:ext uri="{FF2B5EF4-FFF2-40B4-BE49-F238E27FC236}">
                <a16:creationId xmlns:a16="http://schemas.microsoft.com/office/drawing/2014/main" id="{12257783-466D-700E-5936-10DFBA6054AC}"/>
              </a:ext>
              <a:ext uri="{C183D7F6-B498-43B3-948B-1728B52AA6E4}">
                <adec:decorative xmlns:adec="http://schemas.microsoft.com/office/drawing/2017/decorative" val="1"/>
              </a:ext>
            </a:extLst>
          </p:cNvPr>
          <p:cNvSpPr/>
          <p:nvPr/>
        </p:nvSpPr>
        <p:spPr>
          <a:xfrm>
            <a:off x="1501984" y="4347354"/>
            <a:ext cx="1134116" cy="568536"/>
          </a:xfrm>
          <a:prstGeom prst="borderCallout1">
            <a:avLst>
              <a:gd name="adj1" fmla="val 58102"/>
              <a:gd name="adj2" fmla="val 100523"/>
              <a:gd name="adj3" fmla="val 28318"/>
              <a:gd name="adj4" fmla="val 1484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53" name="Callout: Line 52">
            <a:extLst>
              <a:ext uri="{FF2B5EF4-FFF2-40B4-BE49-F238E27FC236}">
                <a16:creationId xmlns:a16="http://schemas.microsoft.com/office/drawing/2014/main" id="{8814CAAB-31FF-C924-43FA-6D834F66946F}"/>
              </a:ext>
              <a:ext uri="{C183D7F6-B498-43B3-948B-1728B52AA6E4}">
                <adec:decorative xmlns:adec="http://schemas.microsoft.com/office/drawing/2017/decorative" val="1"/>
              </a:ext>
            </a:extLst>
          </p:cNvPr>
          <p:cNvSpPr/>
          <p:nvPr/>
        </p:nvSpPr>
        <p:spPr>
          <a:xfrm>
            <a:off x="5355318" y="4414004"/>
            <a:ext cx="1134116" cy="568536"/>
          </a:xfrm>
          <a:prstGeom prst="borderCallout1">
            <a:avLst>
              <a:gd name="adj1" fmla="val 58102"/>
              <a:gd name="adj2" fmla="val 100523"/>
              <a:gd name="adj3" fmla="val 28318"/>
              <a:gd name="adj4" fmla="val 1484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54" name="Callout: Line 53">
            <a:extLst>
              <a:ext uri="{FF2B5EF4-FFF2-40B4-BE49-F238E27FC236}">
                <a16:creationId xmlns:a16="http://schemas.microsoft.com/office/drawing/2014/main" id="{3D0BC40D-B2A2-6FAE-6D7A-8E522C8CDFD0}"/>
              </a:ext>
              <a:ext uri="{C183D7F6-B498-43B3-948B-1728B52AA6E4}">
                <adec:decorative xmlns:adec="http://schemas.microsoft.com/office/drawing/2017/decorative" val="1"/>
              </a:ext>
            </a:extLst>
          </p:cNvPr>
          <p:cNvSpPr/>
          <p:nvPr/>
        </p:nvSpPr>
        <p:spPr>
          <a:xfrm>
            <a:off x="9142202" y="4452368"/>
            <a:ext cx="1134116" cy="568536"/>
          </a:xfrm>
          <a:prstGeom prst="borderCallout1">
            <a:avLst>
              <a:gd name="adj1" fmla="val 58102"/>
              <a:gd name="adj2" fmla="val 100523"/>
              <a:gd name="adj3" fmla="val 28318"/>
              <a:gd name="adj4" fmla="val 1484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Tree>
    <p:extLst>
      <p:ext uri="{BB962C8B-B14F-4D97-AF65-F5344CB8AC3E}">
        <p14:creationId xmlns:p14="http://schemas.microsoft.com/office/powerpoint/2010/main" val="292233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D3F1-6A28-68BF-9573-02565364FEB9}"/>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86FA0199-DE2C-CEAA-3733-84F00F5459F3}"/>
              </a:ext>
            </a:extLst>
          </p:cNvPr>
          <p:cNvSpPr txBox="1">
            <a:spLocks noGrp="1"/>
          </p:cNvSpPr>
          <p:nvPr>
            <p:ph type="title" idx="4294967295"/>
          </p:nvPr>
        </p:nvSpPr>
        <p:spPr>
          <a:xfrm>
            <a:off x="251869" y="5818210"/>
            <a:ext cx="11727596"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USACE “High Curve”: Recommended </a:t>
            </a:r>
            <a:r>
              <a:rPr kumimoji="0" lang="en-US" sz="2400" b="0" i="0" u="none" strike="noStrike" kern="1200" cap="none" spc="0" normalizeH="0" baseline="0" noProof="0" dirty="0" err="1">
                <a:ln>
                  <a:noFill/>
                </a:ln>
                <a:solidFill>
                  <a:schemeClr val="tx1"/>
                </a:solidFill>
                <a:effectLst/>
                <a:uLnTx/>
                <a:uFillTx/>
                <a:latin typeface="+mn-lt"/>
                <a:ea typeface="+mn-ea"/>
                <a:cs typeface="+mn-cs"/>
              </a:rPr>
              <a:t>SRL</a:t>
            </a:r>
            <a:r>
              <a:rPr kumimoji="0" lang="en-US" sz="2400" b="0" i="0" u="none" strike="noStrike" kern="1200" cap="none" spc="0" normalizeH="0" baseline="0" noProof="0" dirty="0">
                <a:ln>
                  <a:noFill/>
                </a:ln>
                <a:solidFill>
                  <a:schemeClr val="tx1"/>
                </a:solidFill>
                <a:effectLst/>
                <a:uLnTx/>
                <a:uFillTx/>
                <a:latin typeface="+mn-lt"/>
                <a:ea typeface="+mn-ea"/>
                <a:cs typeface="+mn-cs"/>
              </a:rPr>
              <a:t> projects to use locally for a “conservative” scenario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South</a:t>
            </a:r>
          </a:p>
        </p:txBody>
      </p:sp>
      <p:sp>
        <p:nvSpPr>
          <p:cNvPr id="8" name="TextBox 7">
            <a:extLst>
              <a:ext uri="{FF2B5EF4-FFF2-40B4-BE49-F238E27FC236}">
                <a16:creationId xmlns:a16="http://schemas.microsoft.com/office/drawing/2014/main" id="{3EA6FE6F-EFCA-6DCF-4702-1A828F5D4CBB}"/>
              </a:ext>
            </a:extLst>
          </p:cNvPr>
          <p:cNvSpPr txBox="1"/>
          <p:nvPr/>
        </p:nvSpPr>
        <p:spPr>
          <a:xfrm>
            <a:off x="884842" y="444453"/>
            <a:ext cx="2716696" cy="830997"/>
          </a:xfrm>
          <a:prstGeom prst="rect">
            <a:avLst/>
          </a:prstGeom>
          <a:noFill/>
        </p:spPr>
        <p:txBody>
          <a:bodyPr wrap="square" rtlCol="0">
            <a:spAutoFit/>
          </a:bodyPr>
          <a:lstStyle/>
          <a:p>
            <a:pPr algn="ctr"/>
            <a:r>
              <a:rPr lang="en-US" sz="2400"/>
              <a:t>2040</a:t>
            </a:r>
          </a:p>
          <a:p>
            <a:pPr algn="ctr"/>
            <a:r>
              <a:rPr lang="en-US" sz="2400"/>
              <a:t>1.22 ft increase</a:t>
            </a:r>
          </a:p>
        </p:txBody>
      </p:sp>
      <p:pic>
        <p:nvPicPr>
          <p:cNvPr id="3" name="Picture 2" descr="Areas in South Volusia County inundated by storm surge projected for 2040 with 1.22 feet of sea-level rise">
            <a:extLst>
              <a:ext uri="{FF2B5EF4-FFF2-40B4-BE49-F238E27FC236}">
                <a16:creationId xmlns:a16="http://schemas.microsoft.com/office/drawing/2014/main" id="{D597CE9A-FA3B-C1D7-F256-B0EE0C465C9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495809" y="1275450"/>
            <a:ext cx="3494762" cy="4355567"/>
          </a:xfrm>
          <a:prstGeom prst="rect">
            <a:avLst/>
          </a:prstGeom>
        </p:spPr>
      </p:pic>
      <p:sp>
        <p:nvSpPr>
          <p:cNvPr id="10" name="TextBox 9">
            <a:extLst>
              <a:ext uri="{FF2B5EF4-FFF2-40B4-BE49-F238E27FC236}">
                <a16:creationId xmlns:a16="http://schemas.microsoft.com/office/drawing/2014/main" id="{35937471-D625-F122-E618-9C1F072D76F8}"/>
              </a:ext>
            </a:extLst>
          </p:cNvPr>
          <p:cNvSpPr txBox="1"/>
          <p:nvPr/>
        </p:nvSpPr>
        <p:spPr>
          <a:xfrm>
            <a:off x="4853868" y="389840"/>
            <a:ext cx="2716696" cy="830997"/>
          </a:xfrm>
          <a:prstGeom prst="rect">
            <a:avLst/>
          </a:prstGeom>
          <a:noFill/>
        </p:spPr>
        <p:txBody>
          <a:bodyPr wrap="square" rtlCol="0">
            <a:spAutoFit/>
          </a:bodyPr>
          <a:lstStyle/>
          <a:p>
            <a:pPr algn="ctr"/>
            <a:r>
              <a:rPr lang="en-US" sz="2400"/>
              <a:t>2070</a:t>
            </a:r>
          </a:p>
          <a:p>
            <a:pPr algn="ctr"/>
            <a:r>
              <a:rPr lang="en-US" sz="2400"/>
              <a:t>2.85 ft increase</a:t>
            </a:r>
          </a:p>
        </p:txBody>
      </p:sp>
      <p:pic>
        <p:nvPicPr>
          <p:cNvPr id="5" name="Picture 4" descr="Areas in South Volusia County inundated by storm surge projected for 2070 with 2.85 feet of sea-level rise">
            <a:extLst>
              <a:ext uri="{FF2B5EF4-FFF2-40B4-BE49-F238E27FC236}">
                <a16:creationId xmlns:a16="http://schemas.microsoft.com/office/drawing/2014/main" id="{6F53F586-50FE-FFCB-8B61-2C7389D6E8E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4358130" y="1234174"/>
            <a:ext cx="3515075" cy="4383506"/>
          </a:xfrm>
          <a:prstGeom prst="rect">
            <a:avLst/>
          </a:prstGeom>
        </p:spPr>
      </p:pic>
      <p:sp>
        <p:nvSpPr>
          <p:cNvPr id="11" name="TextBox 10">
            <a:extLst>
              <a:ext uri="{FF2B5EF4-FFF2-40B4-BE49-F238E27FC236}">
                <a16:creationId xmlns:a16="http://schemas.microsoft.com/office/drawing/2014/main" id="{C796F8A5-A240-6078-922F-2AB7E8A9840D}"/>
              </a:ext>
            </a:extLst>
          </p:cNvPr>
          <p:cNvSpPr txBox="1"/>
          <p:nvPr/>
        </p:nvSpPr>
        <p:spPr>
          <a:xfrm>
            <a:off x="8590462" y="389840"/>
            <a:ext cx="2716696" cy="830997"/>
          </a:xfrm>
          <a:prstGeom prst="rect">
            <a:avLst/>
          </a:prstGeom>
          <a:noFill/>
        </p:spPr>
        <p:txBody>
          <a:bodyPr wrap="square" rtlCol="0">
            <a:spAutoFit/>
          </a:bodyPr>
          <a:lstStyle/>
          <a:p>
            <a:pPr algn="ctr"/>
            <a:r>
              <a:rPr lang="en-US" sz="2400"/>
              <a:t>2100</a:t>
            </a:r>
          </a:p>
          <a:p>
            <a:pPr algn="ctr"/>
            <a:r>
              <a:rPr lang="en-US" sz="2400"/>
              <a:t>5.15 ft increase</a:t>
            </a:r>
          </a:p>
        </p:txBody>
      </p:sp>
      <p:pic>
        <p:nvPicPr>
          <p:cNvPr id="7" name="Picture 6" descr="Areas in South Volusia County inundated by storm surge projected for 2100 with 5.15 feet of sea-level rise">
            <a:extLst>
              <a:ext uri="{FF2B5EF4-FFF2-40B4-BE49-F238E27FC236}">
                <a16:creationId xmlns:a16="http://schemas.microsoft.com/office/drawing/2014/main" id="{245FB998-FE5C-108D-34F0-FA72BD554F4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8197434" y="1262636"/>
            <a:ext cx="3522978" cy="4356149"/>
          </a:xfrm>
          <a:prstGeom prst="rect">
            <a:avLst/>
          </a:prstGeom>
        </p:spPr>
      </p:pic>
      <p:pic>
        <p:nvPicPr>
          <p:cNvPr id="2" name="Graphic 1">
            <a:extLst>
              <a:ext uri="{FF2B5EF4-FFF2-40B4-BE49-F238E27FC236}">
                <a16:creationId xmlns:a16="http://schemas.microsoft.com/office/drawing/2014/main" id="{8E428346-5D76-F90B-2BD5-00F31C43B5D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02468" y="1264640"/>
            <a:ext cx="420470" cy="420470"/>
          </a:xfrm>
          <a:prstGeom prst="rect">
            <a:avLst/>
          </a:prstGeom>
        </p:spPr>
      </p:pic>
      <p:pic>
        <p:nvPicPr>
          <p:cNvPr id="4" name="Graphic 3">
            <a:extLst>
              <a:ext uri="{FF2B5EF4-FFF2-40B4-BE49-F238E27FC236}">
                <a16:creationId xmlns:a16="http://schemas.microsoft.com/office/drawing/2014/main" id="{446D3343-B0A9-75EE-11BA-728435E082C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41287" y="1210027"/>
            <a:ext cx="420470" cy="420470"/>
          </a:xfrm>
          <a:prstGeom prst="rect">
            <a:avLst/>
          </a:prstGeom>
        </p:spPr>
      </p:pic>
      <p:pic>
        <p:nvPicPr>
          <p:cNvPr id="6" name="Graphic 5">
            <a:extLst>
              <a:ext uri="{FF2B5EF4-FFF2-40B4-BE49-F238E27FC236}">
                <a16:creationId xmlns:a16="http://schemas.microsoft.com/office/drawing/2014/main" id="{48DD98EE-7315-07D9-57F9-E1FFEE8F452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03257" y="1262636"/>
            <a:ext cx="420470" cy="420470"/>
          </a:xfrm>
          <a:prstGeom prst="rect">
            <a:avLst/>
          </a:prstGeom>
        </p:spPr>
      </p:pic>
      <p:pic>
        <p:nvPicPr>
          <p:cNvPr id="14" name="Graphic 13">
            <a:extLst>
              <a:ext uri="{FF2B5EF4-FFF2-40B4-BE49-F238E27FC236}">
                <a16:creationId xmlns:a16="http://schemas.microsoft.com/office/drawing/2014/main" id="{ACA4F8C7-6BCF-6BA4-597F-EBB2C3578D7D}"/>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91746" y="1523201"/>
            <a:ext cx="420470" cy="420470"/>
          </a:xfrm>
          <a:prstGeom prst="rect">
            <a:avLst/>
          </a:prstGeom>
        </p:spPr>
      </p:pic>
      <p:pic>
        <p:nvPicPr>
          <p:cNvPr id="15" name="Graphic 14">
            <a:extLst>
              <a:ext uri="{FF2B5EF4-FFF2-40B4-BE49-F238E27FC236}">
                <a16:creationId xmlns:a16="http://schemas.microsoft.com/office/drawing/2014/main" id="{90D0DC51-6155-5B35-7079-EA403A7A65C0}"/>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03257" y="1572584"/>
            <a:ext cx="420470" cy="420470"/>
          </a:xfrm>
          <a:prstGeom prst="rect">
            <a:avLst/>
          </a:prstGeom>
        </p:spPr>
      </p:pic>
      <p:pic>
        <p:nvPicPr>
          <p:cNvPr id="16" name="Graphic 15">
            <a:extLst>
              <a:ext uri="{FF2B5EF4-FFF2-40B4-BE49-F238E27FC236}">
                <a16:creationId xmlns:a16="http://schemas.microsoft.com/office/drawing/2014/main" id="{540DD0E6-06B4-6DB4-F440-68558869E675}"/>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58038" y="1572584"/>
            <a:ext cx="420470" cy="420470"/>
          </a:xfrm>
          <a:prstGeom prst="rect">
            <a:avLst/>
          </a:prstGeom>
        </p:spPr>
      </p:pic>
      <p:pic>
        <p:nvPicPr>
          <p:cNvPr id="17" name="Graphic 16">
            <a:extLst>
              <a:ext uri="{FF2B5EF4-FFF2-40B4-BE49-F238E27FC236}">
                <a16:creationId xmlns:a16="http://schemas.microsoft.com/office/drawing/2014/main" id="{EAC4DCF9-FA38-B2BA-77C0-FEB58D041B5E}"/>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5053" y="2561024"/>
            <a:ext cx="420470" cy="420470"/>
          </a:xfrm>
          <a:prstGeom prst="rect">
            <a:avLst/>
          </a:prstGeom>
        </p:spPr>
      </p:pic>
      <p:pic>
        <p:nvPicPr>
          <p:cNvPr id="18" name="Graphic 17">
            <a:extLst>
              <a:ext uri="{FF2B5EF4-FFF2-40B4-BE49-F238E27FC236}">
                <a16:creationId xmlns:a16="http://schemas.microsoft.com/office/drawing/2014/main" id="{55F9160F-4CD6-DB06-6961-85FA7AC0FE09}"/>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53972" y="2561024"/>
            <a:ext cx="420470" cy="420470"/>
          </a:xfrm>
          <a:prstGeom prst="rect">
            <a:avLst/>
          </a:prstGeom>
        </p:spPr>
      </p:pic>
      <p:pic>
        <p:nvPicPr>
          <p:cNvPr id="19" name="Graphic 18">
            <a:extLst>
              <a:ext uri="{FF2B5EF4-FFF2-40B4-BE49-F238E27FC236}">
                <a16:creationId xmlns:a16="http://schemas.microsoft.com/office/drawing/2014/main" id="{F480B61D-186C-003A-EF58-A0F918D45B4A}"/>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219390" y="2524248"/>
            <a:ext cx="420470" cy="420470"/>
          </a:xfrm>
          <a:prstGeom prst="rect">
            <a:avLst/>
          </a:prstGeom>
        </p:spPr>
      </p:pic>
      <p:sp>
        <p:nvSpPr>
          <p:cNvPr id="9" name="Callout: Line 8">
            <a:extLst>
              <a:ext uri="{FF2B5EF4-FFF2-40B4-BE49-F238E27FC236}">
                <a16:creationId xmlns:a16="http://schemas.microsoft.com/office/drawing/2014/main" id="{31A97003-E2BE-CA4B-EE16-4B37968D0301}"/>
              </a:ext>
              <a:ext uri="{C183D7F6-B498-43B3-948B-1728B52AA6E4}">
                <adec:decorative xmlns:adec="http://schemas.microsoft.com/office/drawing/2017/decorative" val="1"/>
              </a:ext>
            </a:extLst>
          </p:cNvPr>
          <p:cNvSpPr/>
          <p:nvPr/>
        </p:nvSpPr>
        <p:spPr>
          <a:xfrm>
            <a:off x="584573" y="1659403"/>
            <a:ext cx="1134116" cy="568536"/>
          </a:xfrm>
          <a:prstGeom prst="borderCallout1">
            <a:avLst>
              <a:gd name="adj1" fmla="val 58102"/>
              <a:gd name="adj2" fmla="val 100523"/>
              <a:gd name="adj3" fmla="val -20306"/>
              <a:gd name="adj4" fmla="val 127778"/>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12" name="Callout: Line 11">
            <a:extLst>
              <a:ext uri="{FF2B5EF4-FFF2-40B4-BE49-F238E27FC236}">
                <a16:creationId xmlns:a16="http://schemas.microsoft.com/office/drawing/2014/main" id="{5729C98B-8050-558C-17DF-03A81343548C}"/>
              </a:ext>
              <a:ext uri="{C183D7F6-B498-43B3-948B-1728B52AA6E4}">
                <adec:decorative xmlns:adec="http://schemas.microsoft.com/office/drawing/2017/decorative" val="1"/>
              </a:ext>
            </a:extLst>
          </p:cNvPr>
          <p:cNvSpPr/>
          <p:nvPr/>
        </p:nvSpPr>
        <p:spPr>
          <a:xfrm>
            <a:off x="4441139" y="1594409"/>
            <a:ext cx="1134116" cy="568536"/>
          </a:xfrm>
          <a:prstGeom prst="borderCallout1">
            <a:avLst>
              <a:gd name="adj1" fmla="val 58102"/>
              <a:gd name="adj2" fmla="val 100523"/>
              <a:gd name="adj3" fmla="val -20306"/>
              <a:gd name="adj4" fmla="val 127778"/>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20" name="Callout: Line 19">
            <a:extLst>
              <a:ext uri="{FF2B5EF4-FFF2-40B4-BE49-F238E27FC236}">
                <a16:creationId xmlns:a16="http://schemas.microsoft.com/office/drawing/2014/main" id="{64419517-8843-A22F-C2C2-D3C4C8052E5A}"/>
              </a:ext>
              <a:ext uri="{C183D7F6-B498-43B3-948B-1728B52AA6E4}">
                <adec:decorative xmlns:adec="http://schemas.microsoft.com/office/drawing/2017/decorative" val="1"/>
              </a:ext>
            </a:extLst>
          </p:cNvPr>
          <p:cNvSpPr/>
          <p:nvPr/>
        </p:nvSpPr>
        <p:spPr>
          <a:xfrm>
            <a:off x="8307027" y="1650545"/>
            <a:ext cx="1134116" cy="568536"/>
          </a:xfrm>
          <a:prstGeom prst="borderCallout1">
            <a:avLst>
              <a:gd name="adj1" fmla="val 58102"/>
              <a:gd name="adj2" fmla="val 100523"/>
              <a:gd name="adj3" fmla="val -20306"/>
              <a:gd name="adj4" fmla="val 127778"/>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Tree>
    <p:extLst>
      <p:ext uri="{BB962C8B-B14F-4D97-AF65-F5344CB8AC3E}">
        <p14:creationId xmlns:p14="http://schemas.microsoft.com/office/powerpoint/2010/main" val="1791400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9FF359-ABB0-9E7D-570E-1D76AAC5A3C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3DF55C7B-8993-33D8-A198-1340DD84E12F}"/>
              </a:ext>
            </a:extLst>
          </p:cNvPr>
          <p:cNvSpPr txBox="1">
            <a:spLocks noGrp="1"/>
          </p:cNvSpPr>
          <p:nvPr>
            <p:ph type="title" idx="4294967295"/>
          </p:nvPr>
        </p:nvSpPr>
        <p:spPr>
          <a:xfrm>
            <a:off x="484629" y="5844714"/>
            <a:ext cx="1124296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NOAA 2017 “High Curve”: Recommended </a:t>
            </a:r>
            <a:r>
              <a:rPr kumimoji="0" lang="en-US" sz="2400" b="0" i="0" u="none" strike="noStrike" kern="1200" cap="none" spc="0" normalizeH="0" baseline="0" noProof="0" dirty="0" err="1">
                <a:ln>
                  <a:noFill/>
                </a:ln>
                <a:solidFill>
                  <a:schemeClr val="tx1"/>
                </a:solidFill>
                <a:effectLst/>
                <a:uLnTx/>
                <a:uFillTx/>
                <a:latin typeface="+mn-lt"/>
                <a:ea typeface="+mn-ea"/>
                <a:cs typeface="+mn-cs"/>
              </a:rPr>
              <a:t>SRL</a:t>
            </a:r>
            <a:r>
              <a:rPr kumimoji="0" lang="en-US" sz="2400" b="0" i="0" u="none" strike="noStrike" kern="1200" cap="none" spc="0" normalizeH="0" baseline="0" noProof="0" dirty="0">
                <a:ln>
                  <a:noFill/>
                </a:ln>
                <a:solidFill>
                  <a:schemeClr val="tx1"/>
                </a:solidFill>
                <a:effectLst/>
                <a:uLnTx/>
                <a:uFillTx/>
                <a:latin typeface="+mn-lt"/>
                <a:ea typeface="+mn-ea"/>
                <a:cs typeface="+mn-cs"/>
              </a:rPr>
              <a:t> projects to use locally for a “high” scenario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North</a:t>
            </a:r>
          </a:p>
        </p:txBody>
      </p:sp>
      <p:sp>
        <p:nvSpPr>
          <p:cNvPr id="8" name="TextBox 7">
            <a:extLst>
              <a:ext uri="{FF2B5EF4-FFF2-40B4-BE49-F238E27FC236}">
                <a16:creationId xmlns:a16="http://schemas.microsoft.com/office/drawing/2014/main" id="{9DB4778B-8D01-6A0F-D55E-F8BD1C7B0560}"/>
              </a:ext>
            </a:extLst>
          </p:cNvPr>
          <p:cNvSpPr txBox="1"/>
          <p:nvPr/>
        </p:nvSpPr>
        <p:spPr>
          <a:xfrm>
            <a:off x="884842" y="444453"/>
            <a:ext cx="2716696" cy="830997"/>
          </a:xfrm>
          <a:prstGeom prst="rect">
            <a:avLst/>
          </a:prstGeom>
          <a:noFill/>
        </p:spPr>
        <p:txBody>
          <a:bodyPr wrap="square" rtlCol="0">
            <a:spAutoFit/>
          </a:bodyPr>
          <a:lstStyle/>
          <a:p>
            <a:pPr algn="ctr"/>
            <a:r>
              <a:rPr lang="en-US" sz="2400"/>
              <a:t>2040</a:t>
            </a:r>
          </a:p>
          <a:p>
            <a:pPr algn="ctr"/>
            <a:r>
              <a:rPr lang="en-US" sz="2400"/>
              <a:t>1.85 ft increase</a:t>
            </a:r>
          </a:p>
        </p:txBody>
      </p:sp>
      <p:pic>
        <p:nvPicPr>
          <p:cNvPr id="3" name="Picture 2" descr="Areas in North Volusia County inundated by storm surge projected for 2040 with 1.85  feet of sea-level rise">
            <a:extLst>
              <a:ext uri="{FF2B5EF4-FFF2-40B4-BE49-F238E27FC236}">
                <a16:creationId xmlns:a16="http://schemas.microsoft.com/office/drawing/2014/main" id="{A5FA2866-36E1-C49C-E33A-DD0F8A3180C8}"/>
              </a:ext>
            </a:extLst>
          </p:cNvPr>
          <p:cNvPicPr>
            <a:picLocks noGrp="1" noRot="1" noChangeAspect="1" noMove="1" noResize="1" noEditPoints="1" noAdjustHandles="1" noChangeArrowheads="1" noChangeShapeType="1" noCrop="1"/>
          </p:cNvPicPr>
          <p:nvPr/>
        </p:nvPicPr>
        <p:blipFill>
          <a:blip r:embed="rId3"/>
          <a:stretch>
            <a:fillRect/>
          </a:stretch>
        </p:blipFill>
        <p:spPr>
          <a:xfrm>
            <a:off x="484630" y="1275450"/>
            <a:ext cx="3517120" cy="4355567"/>
          </a:xfrm>
          <a:prstGeom prst="rect">
            <a:avLst/>
          </a:prstGeom>
        </p:spPr>
      </p:pic>
      <p:sp>
        <p:nvSpPr>
          <p:cNvPr id="10" name="TextBox 9">
            <a:extLst>
              <a:ext uri="{FF2B5EF4-FFF2-40B4-BE49-F238E27FC236}">
                <a16:creationId xmlns:a16="http://schemas.microsoft.com/office/drawing/2014/main" id="{E30B000B-6631-75DB-9376-E158E0DC61CB}"/>
              </a:ext>
            </a:extLst>
          </p:cNvPr>
          <p:cNvSpPr txBox="1"/>
          <p:nvPr/>
        </p:nvSpPr>
        <p:spPr>
          <a:xfrm>
            <a:off x="4853868" y="389840"/>
            <a:ext cx="2716696" cy="830997"/>
          </a:xfrm>
          <a:prstGeom prst="rect">
            <a:avLst/>
          </a:prstGeom>
          <a:noFill/>
        </p:spPr>
        <p:txBody>
          <a:bodyPr wrap="square" rtlCol="0">
            <a:spAutoFit/>
          </a:bodyPr>
          <a:lstStyle/>
          <a:p>
            <a:pPr algn="ctr"/>
            <a:r>
              <a:rPr lang="en-US" sz="2400"/>
              <a:t>2070</a:t>
            </a:r>
          </a:p>
          <a:p>
            <a:pPr algn="ctr"/>
            <a:r>
              <a:rPr lang="en-US" sz="2400"/>
              <a:t>4.47 ft increase</a:t>
            </a:r>
          </a:p>
        </p:txBody>
      </p:sp>
      <p:pic>
        <p:nvPicPr>
          <p:cNvPr id="5" name="Picture 4" descr="Areas in North Volusia County inundated by storm surge projected for 2070 with 4.47  feet of sea-level rise">
            <a:extLst>
              <a:ext uri="{FF2B5EF4-FFF2-40B4-BE49-F238E27FC236}">
                <a16:creationId xmlns:a16="http://schemas.microsoft.com/office/drawing/2014/main" id="{C0B08353-6D08-51A0-4712-671800541C66}"/>
              </a:ext>
            </a:extLst>
          </p:cNvPr>
          <p:cNvPicPr>
            <a:picLocks noGrp="1" noRot="1" noChangeAspect="1" noMove="1" noResize="1" noEditPoints="1" noAdjustHandles="1" noChangeArrowheads="1" noChangeShapeType="1" noCrop="1"/>
          </p:cNvPicPr>
          <p:nvPr/>
        </p:nvPicPr>
        <p:blipFill>
          <a:blip r:embed="rId4"/>
          <a:stretch>
            <a:fillRect/>
          </a:stretch>
        </p:blipFill>
        <p:spPr>
          <a:xfrm>
            <a:off x="4357108" y="1220837"/>
            <a:ext cx="3517119" cy="4410180"/>
          </a:xfrm>
          <a:prstGeom prst="rect">
            <a:avLst/>
          </a:prstGeom>
        </p:spPr>
      </p:pic>
      <p:sp>
        <p:nvSpPr>
          <p:cNvPr id="11" name="TextBox 10">
            <a:extLst>
              <a:ext uri="{FF2B5EF4-FFF2-40B4-BE49-F238E27FC236}">
                <a16:creationId xmlns:a16="http://schemas.microsoft.com/office/drawing/2014/main" id="{E80EEEA0-4232-C5B2-FED7-6E5171B46845}"/>
              </a:ext>
            </a:extLst>
          </p:cNvPr>
          <p:cNvSpPr txBox="1"/>
          <p:nvPr/>
        </p:nvSpPr>
        <p:spPr>
          <a:xfrm>
            <a:off x="8590462" y="389840"/>
            <a:ext cx="2716696" cy="830997"/>
          </a:xfrm>
          <a:prstGeom prst="rect">
            <a:avLst/>
          </a:prstGeom>
          <a:noFill/>
        </p:spPr>
        <p:txBody>
          <a:bodyPr wrap="square" rtlCol="0">
            <a:spAutoFit/>
          </a:bodyPr>
          <a:lstStyle/>
          <a:p>
            <a:pPr algn="ctr"/>
            <a:r>
              <a:rPr lang="en-US" sz="2400" dirty="0"/>
              <a:t>2100</a:t>
            </a:r>
          </a:p>
          <a:p>
            <a:pPr algn="ctr"/>
            <a:r>
              <a:rPr lang="en-US" sz="2400" dirty="0"/>
              <a:t>8.48 ft increase</a:t>
            </a:r>
          </a:p>
        </p:txBody>
      </p:sp>
      <p:pic>
        <p:nvPicPr>
          <p:cNvPr id="7" name="Picture 6" descr="Areas in North Volusia County inundated by storm surge projected for 2100 with 8.48 feet of sea-level rise">
            <a:extLst>
              <a:ext uri="{FF2B5EF4-FFF2-40B4-BE49-F238E27FC236}">
                <a16:creationId xmlns:a16="http://schemas.microsoft.com/office/drawing/2014/main" id="{DD599183-FC03-CE8F-925A-3FCB4C516137}"/>
              </a:ext>
            </a:extLst>
          </p:cNvPr>
          <p:cNvPicPr>
            <a:picLocks noGrp="1" noRot="1" noChangeAspect="1" noMove="1" noResize="1" noEditPoints="1" noAdjustHandles="1" noChangeArrowheads="1" noChangeShapeType="1" noCrop="1"/>
          </p:cNvPicPr>
          <p:nvPr/>
        </p:nvPicPr>
        <p:blipFill>
          <a:blip r:embed="rId5"/>
          <a:stretch>
            <a:fillRect/>
          </a:stretch>
        </p:blipFill>
        <p:spPr>
          <a:xfrm>
            <a:off x="8190251" y="1250404"/>
            <a:ext cx="3537345" cy="4380613"/>
          </a:xfrm>
          <a:prstGeom prst="rect">
            <a:avLst/>
          </a:prstGeom>
        </p:spPr>
      </p:pic>
      <p:cxnSp>
        <p:nvCxnSpPr>
          <p:cNvPr id="9" name="Straight Connector 8">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42909A9F-861A-F69F-AA79-2496AC080CE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28895" y="4363440"/>
            <a:ext cx="420470" cy="420470"/>
          </a:xfrm>
          <a:prstGeom prst="rect">
            <a:avLst/>
          </a:prstGeom>
        </p:spPr>
      </p:pic>
      <p:pic>
        <p:nvPicPr>
          <p:cNvPr id="4" name="Graphic 3">
            <a:extLst>
              <a:ext uri="{FF2B5EF4-FFF2-40B4-BE49-F238E27FC236}">
                <a16:creationId xmlns:a16="http://schemas.microsoft.com/office/drawing/2014/main" id="{AE9F9422-DB7E-3D8E-04AC-DDFE27F68D2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25318" y="4304920"/>
            <a:ext cx="420470" cy="420470"/>
          </a:xfrm>
          <a:prstGeom prst="rect">
            <a:avLst/>
          </a:prstGeom>
        </p:spPr>
      </p:pic>
      <p:pic>
        <p:nvPicPr>
          <p:cNvPr id="6" name="Graphic 5">
            <a:extLst>
              <a:ext uri="{FF2B5EF4-FFF2-40B4-BE49-F238E27FC236}">
                <a16:creationId xmlns:a16="http://schemas.microsoft.com/office/drawing/2014/main" id="{F75AF13E-D953-E485-EF38-D9ADD47389D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16268" y="4304920"/>
            <a:ext cx="420470" cy="420470"/>
          </a:xfrm>
          <a:prstGeom prst="rect">
            <a:avLst/>
          </a:prstGeom>
        </p:spPr>
      </p:pic>
      <p:pic>
        <p:nvPicPr>
          <p:cNvPr id="12" name="Graphic 11">
            <a:extLst>
              <a:ext uri="{FF2B5EF4-FFF2-40B4-BE49-F238E27FC236}">
                <a16:creationId xmlns:a16="http://schemas.microsoft.com/office/drawing/2014/main" id="{5E1642F7-54EA-D06C-7C8D-F446E538B624}"/>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22720" y="2609210"/>
            <a:ext cx="420470" cy="420470"/>
          </a:xfrm>
          <a:prstGeom prst="rect">
            <a:avLst/>
          </a:prstGeom>
        </p:spPr>
      </p:pic>
      <p:pic>
        <p:nvPicPr>
          <p:cNvPr id="15" name="Graphic 14">
            <a:extLst>
              <a:ext uri="{FF2B5EF4-FFF2-40B4-BE49-F238E27FC236}">
                <a16:creationId xmlns:a16="http://schemas.microsoft.com/office/drawing/2014/main" id="{2AE955B8-C134-E0D0-DE59-7441808EBE97}"/>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85640" y="2578088"/>
            <a:ext cx="420470" cy="420470"/>
          </a:xfrm>
          <a:prstGeom prst="rect">
            <a:avLst/>
          </a:prstGeom>
        </p:spPr>
      </p:pic>
      <p:pic>
        <p:nvPicPr>
          <p:cNvPr id="16" name="Graphic 15">
            <a:extLst>
              <a:ext uri="{FF2B5EF4-FFF2-40B4-BE49-F238E27FC236}">
                <a16:creationId xmlns:a16="http://schemas.microsoft.com/office/drawing/2014/main" id="{08474999-46AD-FC63-CCED-9351CBDD7CA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8340" y="2578088"/>
            <a:ext cx="420470" cy="420470"/>
          </a:xfrm>
          <a:prstGeom prst="rect">
            <a:avLst/>
          </a:prstGeom>
        </p:spPr>
      </p:pic>
      <p:pic>
        <p:nvPicPr>
          <p:cNvPr id="17" name="Graphic 16">
            <a:extLst>
              <a:ext uri="{FF2B5EF4-FFF2-40B4-BE49-F238E27FC236}">
                <a16:creationId xmlns:a16="http://schemas.microsoft.com/office/drawing/2014/main" id="{46E4CAF5-DC9B-C74C-D3EE-70CE04BCA39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06364" y="2902947"/>
            <a:ext cx="420470" cy="420470"/>
          </a:xfrm>
          <a:prstGeom prst="rect">
            <a:avLst/>
          </a:prstGeom>
        </p:spPr>
      </p:pic>
      <p:pic>
        <p:nvPicPr>
          <p:cNvPr id="18" name="Graphic 17">
            <a:extLst>
              <a:ext uri="{FF2B5EF4-FFF2-40B4-BE49-F238E27FC236}">
                <a16:creationId xmlns:a16="http://schemas.microsoft.com/office/drawing/2014/main" id="{8FC8EF84-EBBC-0EDB-D74F-6E1E1863777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93802" y="2926294"/>
            <a:ext cx="420470" cy="420470"/>
          </a:xfrm>
          <a:prstGeom prst="rect">
            <a:avLst/>
          </a:prstGeom>
        </p:spPr>
      </p:pic>
      <p:pic>
        <p:nvPicPr>
          <p:cNvPr id="19" name="Graphic 18">
            <a:extLst>
              <a:ext uri="{FF2B5EF4-FFF2-40B4-BE49-F238E27FC236}">
                <a16:creationId xmlns:a16="http://schemas.microsoft.com/office/drawing/2014/main" id="{FF359ADD-D591-E4B0-3C6A-C089EA30D24E}"/>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42613" y="2926294"/>
            <a:ext cx="420470" cy="420470"/>
          </a:xfrm>
          <a:prstGeom prst="rect">
            <a:avLst/>
          </a:prstGeom>
        </p:spPr>
      </p:pic>
      <p:pic>
        <p:nvPicPr>
          <p:cNvPr id="20" name="Graphic 19">
            <a:extLst>
              <a:ext uri="{FF2B5EF4-FFF2-40B4-BE49-F238E27FC236}">
                <a16:creationId xmlns:a16="http://schemas.microsoft.com/office/drawing/2014/main" id="{497E8B4A-EAF6-FA7C-150F-EB65B248B487}"/>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32992" y="2174412"/>
            <a:ext cx="420470" cy="420470"/>
          </a:xfrm>
          <a:prstGeom prst="rect">
            <a:avLst/>
          </a:prstGeom>
        </p:spPr>
      </p:pic>
      <p:pic>
        <p:nvPicPr>
          <p:cNvPr id="21" name="Graphic 20">
            <a:extLst>
              <a:ext uri="{FF2B5EF4-FFF2-40B4-BE49-F238E27FC236}">
                <a16:creationId xmlns:a16="http://schemas.microsoft.com/office/drawing/2014/main" id="{D9FDA433-7E1A-8DAB-4ABE-CE4D890C505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22842" y="2154977"/>
            <a:ext cx="420470" cy="420470"/>
          </a:xfrm>
          <a:prstGeom prst="rect">
            <a:avLst/>
          </a:prstGeom>
        </p:spPr>
      </p:pic>
      <p:pic>
        <p:nvPicPr>
          <p:cNvPr id="22" name="Graphic 21">
            <a:extLst>
              <a:ext uri="{FF2B5EF4-FFF2-40B4-BE49-F238E27FC236}">
                <a16:creationId xmlns:a16="http://schemas.microsoft.com/office/drawing/2014/main" id="{01589287-F26A-58E7-0FC3-04BE89A77993}"/>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48688" y="2121486"/>
            <a:ext cx="420470" cy="420470"/>
          </a:xfrm>
          <a:prstGeom prst="rect">
            <a:avLst/>
          </a:prstGeom>
        </p:spPr>
      </p:pic>
      <p:pic>
        <p:nvPicPr>
          <p:cNvPr id="23" name="Graphic 22">
            <a:extLst>
              <a:ext uri="{FF2B5EF4-FFF2-40B4-BE49-F238E27FC236}">
                <a16:creationId xmlns:a16="http://schemas.microsoft.com/office/drawing/2014/main" id="{911A9A6B-1E07-5399-A246-8E95E02F22BA}"/>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24442" y="3277141"/>
            <a:ext cx="420470" cy="420470"/>
          </a:xfrm>
          <a:prstGeom prst="rect">
            <a:avLst/>
          </a:prstGeom>
        </p:spPr>
      </p:pic>
      <p:pic>
        <p:nvPicPr>
          <p:cNvPr id="24" name="Graphic 23">
            <a:extLst>
              <a:ext uri="{FF2B5EF4-FFF2-40B4-BE49-F238E27FC236}">
                <a16:creationId xmlns:a16="http://schemas.microsoft.com/office/drawing/2014/main" id="{305ED97E-E2A5-8A00-80DE-E646EF04F9FB}"/>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67211" y="3277141"/>
            <a:ext cx="420470" cy="420470"/>
          </a:xfrm>
          <a:prstGeom prst="rect">
            <a:avLst/>
          </a:prstGeom>
        </p:spPr>
      </p:pic>
      <p:pic>
        <p:nvPicPr>
          <p:cNvPr id="26" name="Graphic 25">
            <a:extLst>
              <a:ext uri="{FF2B5EF4-FFF2-40B4-BE49-F238E27FC236}">
                <a16:creationId xmlns:a16="http://schemas.microsoft.com/office/drawing/2014/main" id="{31B6A971-AD58-205D-41BB-B47E14106FEE}"/>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87963" y="3277141"/>
            <a:ext cx="420470" cy="420470"/>
          </a:xfrm>
          <a:prstGeom prst="rect">
            <a:avLst/>
          </a:prstGeom>
        </p:spPr>
      </p:pic>
      <p:pic>
        <p:nvPicPr>
          <p:cNvPr id="27" name="Graphic 26">
            <a:extLst>
              <a:ext uri="{FF2B5EF4-FFF2-40B4-BE49-F238E27FC236}">
                <a16:creationId xmlns:a16="http://schemas.microsoft.com/office/drawing/2014/main" id="{5884B8EA-C499-1218-0754-5D43F5C111B0}"/>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97205" y="4382095"/>
            <a:ext cx="420470" cy="420470"/>
          </a:xfrm>
          <a:prstGeom prst="rect">
            <a:avLst/>
          </a:prstGeom>
        </p:spPr>
      </p:pic>
      <p:pic>
        <p:nvPicPr>
          <p:cNvPr id="28" name="Graphic 27">
            <a:extLst>
              <a:ext uri="{FF2B5EF4-FFF2-40B4-BE49-F238E27FC236}">
                <a16:creationId xmlns:a16="http://schemas.microsoft.com/office/drawing/2014/main" id="{DA368EA8-142F-B77A-7A95-4F4655C8B67B}"/>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732033" y="4357685"/>
            <a:ext cx="420470" cy="420470"/>
          </a:xfrm>
          <a:prstGeom prst="rect">
            <a:avLst/>
          </a:prstGeom>
        </p:spPr>
      </p:pic>
      <p:pic>
        <p:nvPicPr>
          <p:cNvPr id="29" name="Graphic 28">
            <a:extLst>
              <a:ext uri="{FF2B5EF4-FFF2-40B4-BE49-F238E27FC236}">
                <a16:creationId xmlns:a16="http://schemas.microsoft.com/office/drawing/2014/main" id="{3829193E-5570-52FD-8ED0-78099473E837}"/>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7157" y="4355899"/>
            <a:ext cx="420470" cy="420470"/>
          </a:xfrm>
          <a:prstGeom prst="rect">
            <a:avLst/>
          </a:prstGeom>
        </p:spPr>
      </p:pic>
      <p:pic>
        <p:nvPicPr>
          <p:cNvPr id="30" name="Graphic 29">
            <a:extLst>
              <a:ext uri="{FF2B5EF4-FFF2-40B4-BE49-F238E27FC236}">
                <a16:creationId xmlns:a16="http://schemas.microsoft.com/office/drawing/2014/main" id="{A0D8EC56-889C-2501-0897-8215585282ED}"/>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96000" y="2945247"/>
            <a:ext cx="420470" cy="420470"/>
          </a:xfrm>
          <a:prstGeom prst="rect">
            <a:avLst/>
          </a:prstGeom>
        </p:spPr>
      </p:pic>
      <p:pic>
        <p:nvPicPr>
          <p:cNvPr id="31" name="Graphic 30">
            <a:extLst>
              <a:ext uri="{FF2B5EF4-FFF2-40B4-BE49-F238E27FC236}">
                <a16:creationId xmlns:a16="http://schemas.microsoft.com/office/drawing/2014/main" id="{392DFDDE-1495-D6B5-FF94-619274ECFD8F}"/>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32905" y="2926294"/>
            <a:ext cx="420470" cy="420470"/>
          </a:xfrm>
          <a:prstGeom prst="rect">
            <a:avLst/>
          </a:prstGeom>
        </p:spPr>
      </p:pic>
      <p:pic>
        <p:nvPicPr>
          <p:cNvPr id="32" name="Graphic 31">
            <a:extLst>
              <a:ext uri="{FF2B5EF4-FFF2-40B4-BE49-F238E27FC236}">
                <a16:creationId xmlns:a16="http://schemas.microsoft.com/office/drawing/2014/main" id="{3C04A57E-2D5D-D940-D60E-717EE3F4FB4F}"/>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85289" y="2939193"/>
            <a:ext cx="420470" cy="420470"/>
          </a:xfrm>
          <a:prstGeom prst="rect">
            <a:avLst/>
          </a:prstGeom>
        </p:spPr>
      </p:pic>
      <p:pic>
        <p:nvPicPr>
          <p:cNvPr id="33" name="Graphic 32">
            <a:extLst>
              <a:ext uri="{FF2B5EF4-FFF2-40B4-BE49-F238E27FC236}">
                <a16:creationId xmlns:a16="http://schemas.microsoft.com/office/drawing/2014/main" id="{DEA4297C-75D0-09E7-4DE9-8D6904C4659E}"/>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850448" y="2585864"/>
            <a:ext cx="420470" cy="420470"/>
          </a:xfrm>
          <a:prstGeom prst="rect">
            <a:avLst/>
          </a:prstGeom>
        </p:spPr>
      </p:pic>
      <p:pic>
        <p:nvPicPr>
          <p:cNvPr id="34" name="Graphic 33">
            <a:extLst>
              <a:ext uri="{FF2B5EF4-FFF2-40B4-BE49-F238E27FC236}">
                <a16:creationId xmlns:a16="http://schemas.microsoft.com/office/drawing/2014/main" id="{9168C1C4-531B-FA34-F55F-345205CC080D}"/>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677524" y="2607655"/>
            <a:ext cx="420470" cy="420470"/>
          </a:xfrm>
          <a:prstGeom prst="rect">
            <a:avLst/>
          </a:prstGeom>
        </p:spPr>
      </p:pic>
      <p:pic>
        <p:nvPicPr>
          <p:cNvPr id="35" name="Graphic 34">
            <a:extLst>
              <a:ext uri="{FF2B5EF4-FFF2-40B4-BE49-F238E27FC236}">
                <a16:creationId xmlns:a16="http://schemas.microsoft.com/office/drawing/2014/main" id="{E86F2D61-B9DC-0B2C-E637-57A1A8CA8DAA}"/>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952583" y="2622110"/>
            <a:ext cx="420470" cy="420470"/>
          </a:xfrm>
          <a:prstGeom prst="rect">
            <a:avLst/>
          </a:prstGeom>
        </p:spPr>
      </p:pic>
      <p:pic>
        <p:nvPicPr>
          <p:cNvPr id="36" name="Graphic 35">
            <a:extLst>
              <a:ext uri="{FF2B5EF4-FFF2-40B4-BE49-F238E27FC236}">
                <a16:creationId xmlns:a16="http://schemas.microsoft.com/office/drawing/2014/main" id="{5246BDCF-F199-6A24-C6CD-4A5D0FBA5C0C}"/>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55848" y="3713620"/>
            <a:ext cx="420470" cy="420470"/>
          </a:xfrm>
          <a:prstGeom prst="rect">
            <a:avLst/>
          </a:prstGeom>
        </p:spPr>
      </p:pic>
      <p:pic>
        <p:nvPicPr>
          <p:cNvPr id="37" name="Graphic 36">
            <a:extLst>
              <a:ext uri="{FF2B5EF4-FFF2-40B4-BE49-F238E27FC236}">
                <a16:creationId xmlns:a16="http://schemas.microsoft.com/office/drawing/2014/main" id="{92C697F1-1C58-F533-E41D-07F665F80A37}"/>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060683" y="3755026"/>
            <a:ext cx="420470" cy="420470"/>
          </a:xfrm>
          <a:prstGeom prst="rect">
            <a:avLst/>
          </a:prstGeom>
        </p:spPr>
      </p:pic>
      <p:pic>
        <p:nvPicPr>
          <p:cNvPr id="38" name="Graphic 37">
            <a:extLst>
              <a:ext uri="{FF2B5EF4-FFF2-40B4-BE49-F238E27FC236}">
                <a16:creationId xmlns:a16="http://schemas.microsoft.com/office/drawing/2014/main" id="{149D57BA-0557-B449-A5CC-C5E8546F8857}"/>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156954" y="3722663"/>
            <a:ext cx="420470" cy="420470"/>
          </a:xfrm>
          <a:prstGeom prst="rect">
            <a:avLst/>
          </a:prstGeom>
        </p:spPr>
      </p:pic>
      <p:pic>
        <p:nvPicPr>
          <p:cNvPr id="39" name="Graphic 38">
            <a:extLst>
              <a:ext uri="{FF2B5EF4-FFF2-40B4-BE49-F238E27FC236}">
                <a16:creationId xmlns:a16="http://schemas.microsoft.com/office/drawing/2014/main" id="{76F55964-34ED-09D2-B80B-46BA46F18D4F}"/>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54012" y="3293150"/>
            <a:ext cx="420470" cy="420470"/>
          </a:xfrm>
          <a:prstGeom prst="rect">
            <a:avLst/>
          </a:prstGeom>
        </p:spPr>
      </p:pic>
      <p:pic>
        <p:nvPicPr>
          <p:cNvPr id="40" name="Graphic 39">
            <a:extLst>
              <a:ext uri="{FF2B5EF4-FFF2-40B4-BE49-F238E27FC236}">
                <a16:creationId xmlns:a16="http://schemas.microsoft.com/office/drawing/2014/main" id="{2D8A7A8A-3E42-6185-AB28-48759F18F81C}"/>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113746" y="3277141"/>
            <a:ext cx="420470" cy="420470"/>
          </a:xfrm>
          <a:prstGeom prst="rect">
            <a:avLst/>
          </a:prstGeom>
        </p:spPr>
      </p:pic>
      <p:pic>
        <p:nvPicPr>
          <p:cNvPr id="41" name="Graphic 40">
            <a:extLst>
              <a:ext uri="{FF2B5EF4-FFF2-40B4-BE49-F238E27FC236}">
                <a16:creationId xmlns:a16="http://schemas.microsoft.com/office/drawing/2014/main" id="{40D8EBE1-3DAF-F1D0-0D44-0FDB92D21186}"/>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354377" y="3300429"/>
            <a:ext cx="420470" cy="420470"/>
          </a:xfrm>
          <a:prstGeom prst="rect">
            <a:avLst/>
          </a:prstGeom>
        </p:spPr>
      </p:pic>
      <p:pic>
        <p:nvPicPr>
          <p:cNvPr id="42" name="Graphic 41">
            <a:extLst>
              <a:ext uri="{FF2B5EF4-FFF2-40B4-BE49-F238E27FC236}">
                <a16:creationId xmlns:a16="http://schemas.microsoft.com/office/drawing/2014/main" id="{96367A6D-5790-909E-2F06-8FCF0CEE81EC}"/>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4411" y="4382095"/>
            <a:ext cx="420470" cy="420470"/>
          </a:xfrm>
          <a:prstGeom prst="rect">
            <a:avLst/>
          </a:prstGeom>
        </p:spPr>
      </p:pic>
      <p:pic>
        <p:nvPicPr>
          <p:cNvPr id="43" name="Graphic 42">
            <a:extLst>
              <a:ext uri="{FF2B5EF4-FFF2-40B4-BE49-F238E27FC236}">
                <a16:creationId xmlns:a16="http://schemas.microsoft.com/office/drawing/2014/main" id="{64FCB08C-7482-0243-BC7A-1C08DFAB4584}"/>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41847" y="4382095"/>
            <a:ext cx="420470" cy="420470"/>
          </a:xfrm>
          <a:prstGeom prst="rect">
            <a:avLst/>
          </a:prstGeom>
        </p:spPr>
      </p:pic>
      <p:pic>
        <p:nvPicPr>
          <p:cNvPr id="44" name="Graphic 43">
            <a:extLst>
              <a:ext uri="{FF2B5EF4-FFF2-40B4-BE49-F238E27FC236}">
                <a16:creationId xmlns:a16="http://schemas.microsoft.com/office/drawing/2014/main" id="{DF8AF879-A487-5EEE-5B1B-E2BC51F5EEF6}"/>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57333" y="4391279"/>
            <a:ext cx="420470" cy="420470"/>
          </a:xfrm>
          <a:prstGeom prst="rect">
            <a:avLst/>
          </a:prstGeom>
        </p:spPr>
      </p:pic>
      <p:sp>
        <p:nvSpPr>
          <p:cNvPr id="25" name="Callout: Bent Line 24">
            <a:extLst>
              <a:ext uri="{FF2B5EF4-FFF2-40B4-BE49-F238E27FC236}">
                <a16:creationId xmlns:a16="http://schemas.microsoft.com/office/drawing/2014/main" id="{EB9FC7CA-76AE-2B6F-81CA-65CF3DF28576}"/>
              </a:ext>
              <a:ext uri="{C183D7F6-B498-43B3-948B-1728B52AA6E4}">
                <adec:decorative xmlns:adec="http://schemas.microsoft.com/office/drawing/2017/decorative" val="1"/>
              </a:ext>
            </a:extLst>
          </p:cNvPr>
          <p:cNvSpPr/>
          <p:nvPr/>
        </p:nvSpPr>
        <p:spPr>
          <a:xfrm>
            <a:off x="2987139" y="2530612"/>
            <a:ext cx="835949" cy="419202"/>
          </a:xfrm>
          <a:prstGeom prst="borderCallout2">
            <a:avLst>
              <a:gd name="adj1" fmla="val 18750"/>
              <a:gd name="adj2" fmla="val -986"/>
              <a:gd name="adj3" fmla="val 18750"/>
              <a:gd name="adj4" fmla="val -16667"/>
              <a:gd name="adj5" fmla="val 114606"/>
              <a:gd name="adj6" fmla="val -785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Halifax Hospital</a:t>
            </a:r>
          </a:p>
        </p:txBody>
      </p:sp>
      <p:sp>
        <p:nvSpPr>
          <p:cNvPr id="45" name="Callout: Line 44">
            <a:extLst>
              <a:ext uri="{FF2B5EF4-FFF2-40B4-BE49-F238E27FC236}">
                <a16:creationId xmlns:a16="http://schemas.microsoft.com/office/drawing/2014/main" id="{0D2899D2-FAD5-4EE6-388D-048C830F9DA5}"/>
              </a:ext>
              <a:ext uri="{C183D7F6-B498-43B3-948B-1728B52AA6E4}">
                <adec:decorative xmlns:adec="http://schemas.microsoft.com/office/drawing/2017/decorative" val="1"/>
              </a:ext>
            </a:extLst>
          </p:cNvPr>
          <p:cNvSpPr/>
          <p:nvPr/>
        </p:nvSpPr>
        <p:spPr>
          <a:xfrm>
            <a:off x="547590" y="2163125"/>
            <a:ext cx="1134116" cy="420470"/>
          </a:xfrm>
          <a:prstGeom prst="borderCallout1">
            <a:avLst>
              <a:gd name="adj1" fmla="val 58102"/>
              <a:gd name="adj2" fmla="val 100523"/>
              <a:gd name="adj3" fmla="val 122856"/>
              <a:gd name="adj4" fmla="val 123089"/>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Ormond Beach</a:t>
            </a:r>
          </a:p>
        </p:txBody>
      </p:sp>
      <p:sp>
        <p:nvSpPr>
          <p:cNvPr id="46" name="Callout: Line 45">
            <a:extLst>
              <a:ext uri="{FF2B5EF4-FFF2-40B4-BE49-F238E27FC236}">
                <a16:creationId xmlns:a16="http://schemas.microsoft.com/office/drawing/2014/main" id="{8314020C-FA03-683E-9815-1F05BBA2854E}"/>
              </a:ext>
              <a:ext uri="{C183D7F6-B498-43B3-948B-1728B52AA6E4}">
                <adec:decorative xmlns:adec="http://schemas.microsoft.com/office/drawing/2017/decorative" val="1"/>
              </a:ext>
            </a:extLst>
          </p:cNvPr>
          <p:cNvSpPr/>
          <p:nvPr/>
        </p:nvSpPr>
        <p:spPr>
          <a:xfrm>
            <a:off x="1438186" y="4389886"/>
            <a:ext cx="1134116" cy="568536"/>
          </a:xfrm>
          <a:prstGeom prst="borderCallout1">
            <a:avLst>
              <a:gd name="adj1" fmla="val 58102"/>
              <a:gd name="adj2" fmla="val 100523"/>
              <a:gd name="adj3" fmla="val 28318"/>
              <a:gd name="adj4" fmla="val 1484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47" name="Callout: Bent Line 46">
            <a:extLst>
              <a:ext uri="{FF2B5EF4-FFF2-40B4-BE49-F238E27FC236}">
                <a16:creationId xmlns:a16="http://schemas.microsoft.com/office/drawing/2014/main" id="{A1E040F5-B86C-3326-A3FC-D76DCC7FE7AF}"/>
              </a:ext>
              <a:ext uri="{C183D7F6-B498-43B3-948B-1728B52AA6E4}">
                <adec:decorative xmlns:adec="http://schemas.microsoft.com/office/drawing/2017/decorative" val="1"/>
              </a:ext>
            </a:extLst>
          </p:cNvPr>
          <p:cNvSpPr/>
          <p:nvPr/>
        </p:nvSpPr>
        <p:spPr>
          <a:xfrm>
            <a:off x="6867945" y="2483745"/>
            <a:ext cx="835949" cy="419202"/>
          </a:xfrm>
          <a:prstGeom prst="borderCallout2">
            <a:avLst>
              <a:gd name="adj1" fmla="val 18750"/>
              <a:gd name="adj2" fmla="val -986"/>
              <a:gd name="adj3" fmla="val 18750"/>
              <a:gd name="adj4" fmla="val -16667"/>
              <a:gd name="adj5" fmla="val 114606"/>
              <a:gd name="adj6" fmla="val -785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Halifax Hospital</a:t>
            </a:r>
          </a:p>
        </p:txBody>
      </p:sp>
      <p:sp>
        <p:nvSpPr>
          <p:cNvPr id="48" name="Callout: Line 47">
            <a:extLst>
              <a:ext uri="{FF2B5EF4-FFF2-40B4-BE49-F238E27FC236}">
                <a16:creationId xmlns:a16="http://schemas.microsoft.com/office/drawing/2014/main" id="{265880A4-17F7-5020-33B6-72DEC3485B1A}"/>
              </a:ext>
              <a:ext uri="{C183D7F6-B498-43B3-948B-1728B52AA6E4}">
                <adec:decorative xmlns:adec="http://schemas.microsoft.com/office/drawing/2017/decorative" val="1"/>
              </a:ext>
            </a:extLst>
          </p:cNvPr>
          <p:cNvSpPr/>
          <p:nvPr/>
        </p:nvSpPr>
        <p:spPr>
          <a:xfrm>
            <a:off x="4446140" y="2142814"/>
            <a:ext cx="1134116" cy="420470"/>
          </a:xfrm>
          <a:prstGeom prst="borderCallout1">
            <a:avLst>
              <a:gd name="adj1" fmla="val 58102"/>
              <a:gd name="adj2" fmla="val 100523"/>
              <a:gd name="adj3" fmla="val 122856"/>
              <a:gd name="adj4" fmla="val 123089"/>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Ormond Beach</a:t>
            </a:r>
          </a:p>
        </p:txBody>
      </p:sp>
      <p:sp>
        <p:nvSpPr>
          <p:cNvPr id="49" name="Callout: Line 48">
            <a:extLst>
              <a:ext uri="{FF2B5EF4-FFF2-40B4-BE49-F238E27FC236}">
                <a16:creationId xmlns:a16="http://schemas.microsoft.com/office/drawing/2014/main" id="{0A4B3E9D-7B87-B9A1-6E3C-A3109120F241}"/>
              </a:ext>
              <a:ext uri="{C183D7F6-B498-43B3-948B-1728B52AA6E4}">
                <adec:decorative xmlns:adec="http://schemas.microsoft.com/office/drawing/2017/decorative" val="1"/>
              </a:ext>
            </a:extLst>
          </p:cNvPr>
          <p:cNvSpPr/>
          <p:nvPr/>
        </p:nvSpPr>
        <p:spPr>
          <a:xfrm>
            <a:off x="5336736" y="4369575"/>
            <a:ext cx="1134116" cy="568536"/>
          </a:xfrm>
          <a:prstGeom prst="borderCallout1">
            <a:avLst>
              <a:gd name="adj1" fmla="val 58102"/>
              <a:gd name="adj2" fmla="val 100523"/>
              <a:gd name="adj3" fmla="val 28318"/>
              <a:gd name="adj4" fmla="val 1484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50" name="Callout: Bent Line 49">
            <a:extLst>
              <a:ext uri="{FF2B5EF4-FFF2-40B4-BE49-F238E27FC236}">
                <a16:creationId xmlns:a16="http://schemas.microsoft.com/office/drawing/2014/main" id="{605B19D5-1562-224A-3683-905AB39DF111}"/>
              </a:ext>
              <a:ext uri="{C183D7F6-B498-43B3-948B-1728B52AA6E4}">
                <adec:decorative xmlns:adec="http://schemas.microsoft.com/office/drawing/2017/decorative" val="1"/>
              </a:ext>
            </a:extLst>
          </p:cNvPr>
          <p:cNvSpPr/>
          <p:nvPr/>
        </p:nvSpPr>
        <p:spPr>
          <a:xfrm>
            <a:off x="10716768" y="2510301"/>
            <a:ext cx="835949" cy="419202"/>
          </a:xfrm>
          <a:prstGeom prst="borderCallout2">
            <a:avLst>
              <a:gd name="adj1" fmla="val 18750"/>
              <a:gd name="adj2" fmla="val -986"/>
              <a:gd name="adj3" fmla="val 18750"/>
              <a:gd name="adj4" fmla="val -16667"/>
              <a:gd name="adj5" fmla="val 114606"/>
              <a:gd name="adj6" fmla="val -785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Halifax Hospital</a:t>
            </a:r>
          </a:p>
        </p:txBody>
      </p:sp>
      <p:sp>
        <p:nvSpPr>
          <p:cNvPr id="51" name="Callout: Line 50">
            <a:extLst>
              <a:ext uri="{FF2B5EF4-FFF2-40B4-BE49-F238E27FC236}">
                <a16:creationId xmlns:a16="http://schemas.microsoft.com/office/drawing/2014/main" id="{7A1D70FF-A212-5F2C-3171-393AB3BBF735}"/>
              </a:ext>
              <a:ext uri="{C183D7F6-B498-43B3-948B-1728B52AA6E4}">
                <adec:decorative xmlns:adec="http://schemas.microsoft.com/office/drawing/2017/decorative" val="1"/>
              </a:ext>
            </a:extLst>
          </p:cNvPr>
          <p:cNvSpPr/>
          <p:nvPr/>
        </p:nvSpPr>
        <p:spPr>
          <a:xfrm>
            <a:off x="8277219" y="2142814"/>
            <a:ext cx="1134116" cy="420470"/>
          </a:xfrm>
          <a:prstGeom prst="borderCallout1">
            <a:avLst>
              <a:gd name="adj1" fmla="val 58102"/>
              <a:gd name="adj2" fmla="val 100523"/>
              <a:gd name="adj3" fmla="val 122856"/>
              <a:gd name="adj4" fmla="val 123089"/>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Ormond Beach</a:t>
            </a:r>
          </a:p>
        </p:txBody>
      </p:sp>
      <p:sp>
        <p:nvSpPr>
          <p:cNvPr id="52" name="Callout: Line 51">
            <a:extLst>
              <a:ext uri="{FF2B5EF4-FFF2-40B4-BE49-F238E27FC236}">
                <a16:creationId xmlns:a16="http://schemas.microsoft.com/office/drawing/2014/main" id="{D5946086-8FDD-C88A-C806-77CBC4057CCE}"/>
              </a:ext>
              <a:ext uri="{C183D7F6-B498-43B3-948B-1728B52AA6E4}">
                <adec:decorative xmlns:adec="http://schemas.microsoft.com/office/drawing/2017/decorative" val="1"/>
              </a:ext>
            </a:extLst>
          </p:cNvPr>
          <p:cNvSpPr/>
          <p:nvPr/>
        </p:nvSpPr>
        <p:spPr>
          <a:xfrm>
            <a:off x="9167815" y="4369575"/>
            <a:ext cx="1134116" cy="568536"/>
          </a:xfrm>
          <a:prstGeom prst="borderCallout1">
            <a:avLst>
              <a:gd name="adj1" fmla="val 58102"/>
              <a:gd name="adj2" fmla="val 100523"/>
              <a:gd name="adj3" fmla="val 28318"/>
              <a:gd name="adj4" fmla="val 148403"/>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Tree>
    <p:extLst>
      <p:ext uri="{BB962C8B-B14F-4D97-AF65-F5344CB8AC3E}">
        <p14:creationId xmlns:p14="http://schemas.microsoft.com/office/powerpoint/2010/main" val="1649636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D5A5-A0D2-4893-30E0-3048D26B84E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782A47D-2DE0-8E87-58EF-1B64D62DEF6C}"/>
              </a:ext>
            </a:extLst>
          </p:cNvPr>
          <p:cNvSpPr txBox="1">
            <a:spLocks noGrp="1"/>
          </p:cNvSpPr>
          <p:nvPr>
            <p:ph type="title" idx="4294967295"/>
          </p:nvPr>
        </p:nvSpPr>
        <p:spPr>
          <a:xfrm>
            <a:off x="484629" y="5844714"/>
            <a:ext cx="1124296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NOAA 2017 “High Curve”: Recommended </a:t>
            </a:r>
            <a:r>
              <a:rPr kumimoji="0" lang="en-US" sz="2400" b="0" i="0" u="none" strike="noStrike" kern="1200" cap="none" spc="0" normalizeH="0" baseline="0" noProof="0" dirty="0" err="1">
                <a:ln>
                  <a:noFill/>
                </a:ln>
                <a:solidFill>
                  <a:schemeClr val="tx1"/>
                </a:solidFill>
                <a:effectLst/>
                <a:uLnTx/>
                <a:uFillTx/>
                <a:latin typeface="+mn-lt"/>
                <a:ea typeface="+mn-ea"/>
                <a:cs typeface="+mn-cs"/>
              </a:rPr>
              <a:t>SRL</a:t>
            </a:r>
            <a:r>
              <a:rPr kumimoji="0" lang="en-US" sz="2400" b="0" i="0" u="none" strike="noStrike" kern="1200" cap="none" spc="0" normalizeH="0" baseline="0" noProof="0" dirty="0">
                <a:ln>
                  <a:noFill/>
                </a:ln>
                <a:solidFill>
                  <a:schemeClr val="tx1"/>
                </a:solidFill>
                <a:effectLst/>
                <a:uLnTx/>
                <a:uFillTx/>
                <a:latin typeface="+mn-lt"/>
                <a:ea typeface="+mn-ea"/>
                <a:cs typeface="+mn-cs"/>
              </a:rPr>
              <a:t> projects to use locally for a “high” scenario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South</a:t>
            </a:r>
          </a:p>
        </p:txBody>
      </p:sp>
      <p:sp>
        <p:nvSpPr>
          <p:cNvPr id="8" name="TextBox 7">
            <a:extLst>
              <a:ext uri="{FF2B5EF4-FFF2-40B4-BE49-F238E27FC236}">
                <a16:creationId xmlns:a16="http://schemas.microsoft.com/office/drawing/2014/main" id="{0007B9F9-B6AE-D74D-65A8-F09C4614009A}"/>
              </a:ext>
            </a:extLst>
          </p:cNvPr>
          <p:cNvSpPr txBox="1"/>
          <p:nvPr/>
        </p:nvSpPr>
        <p:spPr>
          <a:xfrm>
            <a:off x="884842" y="444453"/>
            <a:ext cx="2716696" cy="830997"/>
          </a:xfrm>
          <a:prstGeom prst="rect">
            <a:avLst/>
          </a:prstGeom>
          <a:noFill/>
        </p:spPr>
        <p:txBody>
          <a:bodyPr wrap="square" rtlCol="0">
            <a:spAutoFit/>
          </a:bodyPr>
          <a:lstStyle/>
          <a:p>
            <a:pPr algn="ctr"/>
            <a:r>
              <a:rPr lang="en-US" sz="2400"/>
              <a:t>2040</a:t>
            </a:r>
          </a:p>
          <a:p>
            <a:pPr algn="ctr"/>
            <a:r>
              <a:rPr lang="en-US" sz="2400"/>
              <a:t>1.85 ft increase</a:t>
            </a:r>
          </a:p>
        </p:txBody>
      </p:sp>
      <p:pic>
        <p:nvPicPr>
          <p:cNvPr id="3" name="Picture 2" descr="Areas in South Volusia County inundated by storm surge projected for 2040 with 1.85  feet of sea-level rise">
            <a:extLst>
              <a:ext uri="{FF2B5EF4-FFF2-40B4-BE49-F238E27FC236}">
                <a16:creationId xmlns:a16="http://schemas.microsoft.com/office/drawing/2014/main" id="{F6E9251F-C191-765E-2E48-95435D6B1E8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505053" y="1275450"/>
            <a:ext cx="3476273" cy="4355567"/>
          </a:xfrm>
          <a:prstGeom prst="rect">
            <a:avLst/>
          </a:prstGeom>
        </p:spPr>
      </p:pic>
      <p:sp>
        <p:nvSpPr>
          <p:cNvPr id="10" name="TextBox 9">
            <a:extLst>
              <a:ext uri="{FF2B5EF4-FFF2-40B4-BE49-F238E27FC236}">
                <a16:creationId xmlns:a16="http://schemas.microsoft.com/office/drawing/2014/main" id="{F56EE693-AFCE-8D62-32EF-9403AA2D934C}"/>
              </a:ext>
            </a:extLst>
          </p:cNvPr>
          <p:cNvSpPr txBox="1"/>
          <p:nvPr/>
        </p:nvSpPr>
        <p:spPr>
          <a:xfrm>
            <a:off x="4853868" y="389840"/>
            <a:ext cx="2716696" cy="830997"/>
          </a:xfrm>
          <a:prstGeom prst="rect">
            <a:avLst/>
          </a:prstGeom>
          <a:noFill/>
        </p:spPr>
        <p:txBody>
          <a:bodyPr wrap="square" rtlCol="0">
            <a:spAutoFit/>
          </a:bodyPr>
          <a:lstStyle/>
          <a:p>
            <a:pPr algn="ctr"/>
            <a:r>
              <a:rPr lang="en-US" sz="2400"/>
              <a:t>2070</a:t>
            </a:r>
          </a:p>
          <a:p>
            <a:pPr algn="ctr"/>
            <a:r>
              <a:rPr lang="en-US" sz="2400"/>
              <a:t>4.47 ft increase</a:t>
            </a:r>
          </a:p>
        </p:txBody>
      </p:sp>
      <p:pic>
        <p:nvPicPr>
          <p:cNvPr id="5" name="Picture 4" descr="Areas in South Volusia County inundated by storm surge projected for 2070 with 4.47 feet of sea-level rise">
            <a:extLst>
              <a:ext uri="{FF2B5EF4-FFF2-40B4-BE49-F238E27FC236}">
                <a16:creationId xmlns:a16="http://schemas.microsoft.com/office/drawing/2014/main" id="{6E9F88AA-8205-D534-3D13-EAB482D7B77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4357108" y="1239887"/>
            <a:ext cx="3517119" cy="4372080"/>
          </a:xfrm>
          <a:prstGeom prst="rect">
            <a:avLst/>
          </a:prstGeom>
        </p:spPr>
      </p:pic>
      <p:sp>
        <p:nvSpPr>
          <p:cNvPr id="11" name="TextBox 10">
            <a:extLst>
              <a:ext uri="{FF2B5EF4-FFF2-40B4-BE49-F238E27FC236}">
                <a16:creationId xmlns:a16="http://schemas.microsoft.com/office/drawing/2014/main" id="{0711E20D-10F1-23A4-12CA-839723FBC656}"/>
              </a:ext>
            </a:extLst>
          </p:cNvPr>
          <p:cNvSpPr txBox="1"/>
          <p:nvPr/>
        </p:nvSpPr>
        <p:spPr>
          <a:xfrm>
            <a:off x="8590462" y="389840"/>
            <a:ext cx="2716696" cy="830997"/>
          </a:xfrm>
          <a:prstGeom prst="rect">
            <a:avLst/>
          </a:prstGeom>
          <a:noFill/>
        </p:spPr>
        <p:txBody>
          <a:bodyPr wrap="square" rtlCol="0">
            <a:spAutoFit/>
          </a:bodyPr>
          <a:lstStyle/>
          <a:p>
            <a:pPr algn="ctr"/>
            <a:r>
              <a:rPr lang="en-US" sz="2400" dirty="0"/>
              <a:t>2100</a:t>
            </a:r>
          </a:p>
          <a:p>
            <a:pPr algn="ctr"/>
            <a:r>
              <a:rPr lang="en-US" sz="2400"/>
              <a:t>8.48 </a:t>
            </a:r>
            <a:r>
              <a:rPr lang="en-US" sz="2400" dirty="0"/>
              <a:t>ft increase</a:t>
            </a:r>
          </a:p>
        </p:txBody>
      </p:sp>
      <p:pic>
        <p:nvPicPr>
          <p:cNvPr id="7" name="Picture 6" descr="Areas in South Volusia County inundated by storm surge projected for 2100 with 8.48 feet of sea-level rise">
            <a:extLst>
              <a:ext uri="{FF2B5EF4-FFF2-40B4-BE49-F238E27FC236}">
                <a16:creationId xmlns:a16="http://schemas.microsoft.com/office/drawing/2014/main" id="{F6E4BB7A-CDC3-E991-DF1B-9ABDEE305C9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8190251" y="1254363"/>
            <a:ext cx="3537345" cy="4372694"/>
          </a:xfrm>
          <a:prstGeom prst="rect">
            <a:avLst/>
          </a:prstGeom>
        </p:spPr>
      </p:pic>
      <p:pic>
        <p:nvPicPr>
          <p:cNvPr id="2" name="Graphic 1">
            <a:extLst>
              <a:ext uri="{FF2B5EF4-FFF2-40B4-BE49-F238E27FC236}">
                <a16:creationId xmlns:a16="http://schemas.microsoft.com/office/drawing/2014/main" id="{DAD9918C-F524-3517-8421-127DA33B36F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91746" y="1220837"/>
            <a:ext cx="420470" cy="420470"/>
          </a:xfrm>
          <a:prstGeom prst="rect">
            <a:avLst/>
          </a:prstGeom>
        </p:spPr>
      </p:pic>
      <p:pic>
        <p:nvPicPr>
          <p:cNvPr id="4" name="Graphic 3">
            <a:extLst>
              <a:ext uri="{FF2B5EF4-FFF2-40B4-BE49-F238E27FC236}">
                <a16:creationId xmlns:a16="http://schemas.microsoft.com/office/drawing/2014/main" id="{94A07810-A3F3-A323-0132-05DC1199D65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43965" y="1220837"/>
            <a:ext cx="420470" cy="420470"/>
          </a:xfrm>
          <a:prstGeom prst="rect">
            <a:avLst/>
          </a:prstGeom>
        </p:spPr>
      </p:pic>
      <p:pic>
        <p:nvPicPr>
          <p:cNvPr id="6" name="Graphic 5">
            <a:extLst>
              <a:ext uri="{FF2B5EF4-FFF2-40B4-BE49-F238E27FC236}">
                <a16:creationId xmlns:a16="http://schemas.microsoft.com/office/drawing/2014/main" id="{FC176483-0A02-C3B2-E6E7-DEF76876002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39527" y="1220837"/>
            <a:ext cx="420470" cy="420470"/>
          </a:xfrm>
          <a:prstGeom prst="rect">
            <a:avLst/>
          </a:prstGeom>
        </p:spPr>
      </p:pic>
      <p:pic>
        <p:nvPicPr>
          <p:cNvPr id="9" name="Graphic 8">
            <a:extLst>
              <a:ext uri="{FF2B5EF4-FFF2-40B4-BE49-F238E27FC236}">
                <a16:creationId xmlns:a16="http://schemas.microsoft.com/office/drawing/2014/main" id="{E034520D-C7A7-07FA-1967-7F8522B7CCC6}"/>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37393" y="1539901"/>
            <a:ext cx="420470" cy="420470"/>
          </a:xfrm>
          <a:prstGeom prst="rect">
            <a:avLst/>
          </a:prstGeom>
        </p:spPr>
      </p:pic>
      <p:pic>
        <p:nvPicPr>
          <p:cNvPr id="12" name="Graphic 11">
            <a:extLst>
              <a:ext uri="{FF2B5EF4-FFF2-40B4-BE49-F238E27FC236}">
                <a16:creationId xmlns:a16="http://schemas.microsoft.com/office/drawing/2014/main" id="{8FE33B84-AADE-1655-E0FC-D94F44EBBB9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32454" y="1453584"/>
            <a:ext cx="420470" cy="420470"/>
          </a:xfrm>
          <a:prstGeom prst="rect">
            <a:avLst/>
          </a:prstGeom>
        </p:spPr>
      </p:pic>
      <p:pic>
        <p:nvPicPr>
          <p:cNvPr id="14" name="Graphic 13">
            <a:extLst>
              <a:ext uri="{FF2B5EF4-FFF2-40B4-BE49-F238E27FC236}">
                <a16:creationId xmlns:a16="http://schemas.microsoft.com/office/drawing/2014/main" id="{4E7AF38E-401A-6AE8-75FB-320FD8828CAA}"/>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78862" y="1508197"/>
            <a:ext cx="420470" cy="420470"/>
          </a:xfrm>
          <a:prstGeom prst="rect">
            <a:avLst/>
          </a:prstGeom>
        </p:spPr>
      </p:pic>
      <p:pic>
        <p:nvPicPr>
          <p:cNvPr id="15" name="Graphic 14">
            <a:extLst>
              <a:ext uri="{FF2B5EF4-FFF2-40B4-BE49-F238E27FC236}">
                <a16:creationId xmlns:a16="http://schemas.microsoft.com/office/drawing/2014/main" id="{D9F590BF-1E94-2D0B-F872-A106857955E5}"/>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33398" y="2561024"/>
            <a:ext cx="420470" cy="420470"/>
          </a:xfrm>
          <a:prstGeom prst="rect">
            <a:avLst/>
          </a:prstGeom>
        </p:spPr>
      </p:pic>
      <p:pic>
        <p:nvPicPr>
          <p:cNvPr id="16" name="Graphic 15">
            <a:extLst>
              <a:ext uri="{FF2B5EF4-FFF2-40B4-BE49-F238E27FC236}">
                <a16:creationId xmlns:a16="http://schemas.microsoft.com/office/drawing/2014/main" id="{9CDFE20B-5EC9-7E69-703F-9FC111126FBD}"/>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5053" y="2561024"/>
            <a:ext cx="420470" cy="420470"/>
          </a:xfrm>
          <a:prstGeom prst="rect">
            <a:avLst/>
          </a:prstGeom>
        </p:spPr>
      </p:pic>
      <p:pic>
        <p:nvPicPr>
          <p:cNvPr id="17" name="Graphic 16">
            <a:extLst>
              <a:ext uri="{FF2B5EF4-FFF2-40B4-BE49-F238E27FC236}">
                <a16:creationId xmlns:a16="http://schemas.microsoft.com/office/drawing/2014/main" id="{065C8083-9190-CDA7-2F6C-6F2691AA9564}"/>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69992" y="2561024"/>
            <a:ext cx="420470" cy="420470"/>
          </a:xfrm>
          <a:prstGeom prst="rect">
            <a:avLst/>
          </a:prstGeom>
        </p:spPr>
      </p:pic>
      <p:sp>
        <p:nvSpPr>
          <p:cNvPr id="18" name="Callout: Line 17">
            <a:extLst>
              <a:ext uri="{FF2B5EF4-FFF2-40B4-BE49-F238E27FC236}">
                <a16:creationId xmlns:a16="http://schemas.microsoft.com/office/drawing/2014/main" id="{164873F7-84AD-9D26-776A-F1747FD6B107}"/>
              </a:ext>
              <a:ext uri="{C183D7F6-B498-43B3-948B-1728B52AA6E4}">
                <adec:decorative xmlns:adec="http://schemas.microsoft.com/office/drawing/2017/decorative" val="1"/>
              </a:ext>
            </a:extLst>
          </p:cNvPr>
          <p:cNvSpPr/>
          <p:nvPr/>
        </p:nvSpPr>
        <p:spPr>
          <a:xfrm>
            <a:off x="647399" y="1613302"/>
            <a:ext cx="1134116" cy="568536"/>
          </a:xfrm>
          <a:prstGeom prst="borderCallout1">
            <a:avLst>
              <a:gd name="adj1" fmla="val 58102"/>
              <a:gd name="adj2" fmla="val 100523"/>
              <a:gd name="adj3" fmla="val -20306"/>
              <a:gd name="adj4" fmla="val 127778"/>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19" name="Callout: Line 18">
            <a:extLst>
              <a:ext uri="{FF2B5EF4-FFF2-40B4-BE49-F238E27FC236}">
                <a16:creationId xmlns:a16="http://schemas.microsoft.com/office/drawing/2014/main" id="{039B443B-A7E9-BCA1-B551-872B3C612F1D}"/>
              </a:ext>
              <a:ext uri="{C183D7F6-B498-43B3-948B-1728B52AA6E4}">
                <adec:decorative xmlns:adec="http://schemas.microsoft.com/office/drawing/2017/decorative" val="1"/>
              </a:ext>
            </a:extLst>
          </p:cNvPr>
          <p:cNvSpPr/>
          <p:nvPr/>
        </p:nvSpPr>
        <p:spPr>
          <a:xfrm>
            <a:off x="4487015" y="1588402"/>
            <a:ext cx="1134116" cy="568536"/>
          </a:xfrm>
          <a:prstGeom prst="borderCallout1">
            <a:avLst>
              <a:gd name="adj1" fmla="val 58102"/>
              <a:gd name="adj2" fmla="val 100523"/>
              <a:gd name="adj3" fmla="val -20306"/>
              <a:gd name="adj4" fmla="val 127778"/>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
        <p:nvSpPr>
          <p:cNvPr id="20" name="Callout: Line 19">
            <a:extLst>
              <a:ext uri="{FF2B5EF4-FFF2-40B4-BE49-F238E27FC236}">
                <a16:creationId xmlns:a16="http://schemas.microsoft.com/office/drawing/2014/main" id="{DFD13683-B3B4-2801-D15E-77DC4D6CA84F}"/>
              </a:ext>
              <a:ext uri="{C183D7F6-B498-43B3-948B-1728B52AA6E4}">
                <adec:decorative xmlns:adec="http://schemas.microsoft.com/office/drawing/2017/decorative" val="1"/>
              </a:ext>
            </a:extLst>
          </p:cNvPr>
          <p:cNvSpPr/>
          <p:nvPr/>
        </p:nvSpPr>
        <p:spPr>
          <a:xfrm>
            <a:off x="8348388" y="1595349"/>
            <a:ext cx="1134116" cy="568536"/>
          </a:xfrm>
          <a:prstGeom prst="borderCallout1">
            <a:avLst>
              <a:gd name="adj1" fmla="val 58102"/>
              <a:gd name="adj2" fmla="val 100523"/>
              <a:gd name="adj3" fmla="val -20306"/>
              <a:gd name="adj4" fmla="val 127778"/>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AdventHealth New Smyrna Beach</a:t>
            </a:r>
          </a:p>
        </p:txBody>
      </p:sp>
    </p:spTree>
    <p:extLst>
      <p:ext uri="{BB962C8B-B14F-4D97-AF65-F5344CB8AC3E}">
        <p14:creationId xmlns:p14="http://schemas.microsoft.com/office/powerpoint/2010/main" val="134281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B731B-A144-CABC-8734-768AF2DA3C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F511BE0-F6C9-11A4-9A9F-45C374182282}"/>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60A79A80-2BB6-ADFF-4606-38F06F98B76C}"/>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8F6D8BE-3E52-BBED-EED1-DB15DC47E6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49FFC362-829A-9E2E-BC80-5663EF120EAB}"/>
              </a:ext>
            </a:extLst>
          </p:cNvPr>
          <p:cNvSpPr txBox="1">
            <a:spLocks noGrp="1"/>
          </p:cNvSpPr>
          <p:nvPr>
            <p:ph type="title" idx="4294967295"/>
          </p:nvPr>
        </p:nvSpPr>
        <p:spPr>
          <a:xfrm>
            <a:off x="1775258" y="283112"/>
            <a:ext cx="1016938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Critically Eroded Shoreline</a:t>
            </a:r>
          </a:p>
        </p:txBody>
      </p:sp>
      <p:pic>
        <p:nvPicPr>
          <p:cNvPr id="8" name="Picture 7">
            <a:extLst>
              <a:ext uri="{FF2B5EF4-FFF2-40B4-BE49-F238E27FC236}">
                <a16:creationId xmlns:a16="http://schemas.microsoft.com/office/drawing/2014/main" id="{FBB78F9E-4638-EFA3-9488-5AB9F420991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DD07A741-8B07-9342-10D4-E88258F042E0}"/>
              </a:ext>
            </a:extLst>
          </p:cNvPr>
          <p:cNvSpPr txBox="1"/>
          <p:nvPr/>
        </p:nvSpPr>
        <p:spPr>
          <a:xfrm>
            <a:off x="662609" y="1362836"/>
            <a:ext cx="10721008" cy="1446550"/>
          </a:xfrm>
          <a:prstGeom prst="rect">
            <a:avLst/>
          </a:prstGeom>
          <a:noFill/>
        </p:spPr>
        <p:txBody>
          <a:bodyPr wrap="square" rtlCol="0">
            <a:spAutoFit/>
          </a:bodyPr>
          <a:lstStyle/>
          <a:p>
            <a:pPr>
              <a:spcBef>
                <a:spcPts val="600"/>
              </a:spcBef>
              <a:spcAft>
                <a:spcPts val="600"/>
              </a:spcAft>
            </a:pPr>
            <a:r>
              <a:rPr lang="en-US" sz="2200" b="0" i="0" u="none" strike="noStrike" baseline="0"/>
              <a:t>A segment of the shoreline where natural processes or human activity have caused or contributed to </a:t>
            </a:r>
            <a:r>
              <a:rPr lang="en-US" sz="2200" b="1" i="0" u="none" strike="noStrike" baseline="0"/>
              <a:t>erosion and recession of the beach or dune system </a:t>
            </a:r>
            <a:r>
              <a:rPr lang="en-US" sz="2200" b="0" i="0" u="none" strike="noStrike" baseline="0"/>
              <a:t>to such a degree that </a:t>
            </a:r>
            <a:r>
              <a:rPr lang="en-US" sz="2200" b="1" i="0" u="none" strike="noStrike" baseline="0"/>
              <a:t>upland development, recreational interests, wildlife habitat, or important cultural resources are threatened or lost</a:t>
            </a:r>
            <a:r>
              <a:rPr lang="en-US" sz="2200" b="0" i="0" u="none" strike="noStrike" baseline="0"/>
              <a:t>. </a:t>
            </a:r>
          </a:p>
        </p:txBody>
      </p:sp>
      <p:pic>
        <p:nvPicPr>
          <p:cNvPr id="6" name="Picture 5" descr="Shoreline erosion in front of a high-rise residential building">
            <a:extLst>
              <a:ext uri="{FF2B5EF4-FFF2-40B4-BE49-F238E27FC236}">
                <a16:creationId xmlns:a16="http://schemas.microsoft.com/office/drawing/2014/main" id="{038A5F37-4C80-10A5-A4FC-C27CE3F67367}"/>
              </a:ext>
            </a:extLst>
          </p:cNvPr>
          <p:cNvPicPr>
            <a:picLocks noChangeAspect="1"/>
          </p:cNvPicPr>
          <p:nvPr/>
        </p:nvPicPr>
        <p:blipFill>
          <a:blip r:embed="rId4"/>
          <a:stretch>
            <a:fillRect/>
          </a:stretch>
        </p:blipFill>
        <p:spPr>
          <a:xfrm>
            <a:off x="2844089" y="2813988"/>
            <a:ext cx="6358048" cy="3597965"/>
          </a:xfrm>
          <a:prstGeom prst="rect">
            <a:avLst/>
          </a:prstGeom>
        </p:spPr>
      </p:pic>
    </p:spTree>
    <p:extLst>
      <p:ext uri="{BB962C8B-B14F-4D97-AF65-F5344CB8AC3E}">
        <p14:creationId xmlns:p14="http://schemas.microsoft.com/office/powerpoint/2010/main" val="1501926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ritical facilities, critical erosion areas, and coastal construction control line in North Volusia County">
            <a:extLst>
              <a:ext uri="{FF2B5EF4-FFF2-40B4-BE49-F238E27FC236}">
                <a16:creationId xmlns:a16="http://schemas.microsoft.com/office/drawing/2014/main" id="{71B309EC-8E81-8E54-1FC8-297647708856}"/>
              </a:ext>
            </a:extLst>
          </p:cNvPr>
          <p:cNvPicPr>
            <a:picLocks noChangeAspect="1"/>
          </p:cNvPicPr>
          <p:nvPr/>
        </p:nvPicPr>
        <p:blipFill>
          <a:blip r:embed="rId3"/>
          <a:stretch>
            <a:fillRect/>
          </a:stretch>
        </p:blipFill>
        <p:spPr>
          <a:xfrm>
            <a:off x="587395" y="0"/>
            <a:ext cx="5508605" cy="6858000"/>
          </a:xfrm>
          <a:prstGeom prst="rect">
            <a:avLst/>
          </a:prstGeom>
        </p:spPr>
      </p:pic>
      <p:pic>
        <p:nvPicPr>
          <p:cNvPr id="5" name="Picture 4" descr="Critical facilities, critical erosion areas, and coastal construction control line in South Volusia County">
            <a:extLst>
              <a:ext uri="{FF2B5EF4-FFF2-40B4-BE49-F238E27FC236}">
                <a16:creationId xmlns:a16="http://schemas.microsoft.com/office/drawing/2014/main" id="{E21A0468-FBBE-380E-1A7F-E96E9FCEC1DD}"/>
              </a:ext>
            </a:extLst>
          </p:cNvPr>
          <p:cNvPicPr>
            <a:picLocks noChangeAspect="1"/>
          </p:cNvPicPr>
          <p:nvPr/>
        </p:nvPicPr>
        <p:blipFill>
          <a:blip r:embed="rId4"/>
          <a:stretch>
            <a:fillRect/>
          </a:stretch>
        </p:blipFill>
        <p:spPr>
          <a:xfrm>
            <a:off x="6222961" y="0"/>
            <a:ext cx="5524025" cy="6858000"/>
          </a:xfrm>
          <a:prstGeom prst="rect">
            <a:avLst/>
          </a:prstGeom>
        </p:spPr>
      </p:pic>
      <p:sp>
        <p:nvSpPr>
          <p:cNvPr id="2" name="Title 1">
            <a:extLst>
              <a:ext uri="{FF2B5EF4-FFF2-40B4-BE49-F238E27FC236}">
                <a16:creationId xmlns:a16="http://schemas.microsoft.com/office/drawing/2014/main" id="{708481ED-5D6C-10BD-9664-6668B3D2963B}"/>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Critical facilities near erosion-prone areas</a:t>
            </a:r>
          </a:p>
        </p:txBody>
      </p:sp>
    </p:spTree>
    <p:extLst>
      <p:ext uri="{BB962C8B-B14F-4D97-AF65-F5344CB8AC3E}">
        <p14:creationId xmlns:p14="http://schemas.microsoft.com/office/powerpoint/2010/main" val="3118804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9E13E-6E6D-5E81-C2AD-F13B4E31919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668A76A-2F93-64D6-2A31-EA21B938A5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F7D0688C-A5F4-1902-DF2D-1A8E0AA0B9CC}"/>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E919674B-D4F5-F8E0-B810-4AE875CE6676}"/>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5C0494-7A25-785F-C38F-AF901E7ADD8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18C8117C-38AD-8D78-305A-C3346F0EC2C6}"/>
              </a:ext>
            </a:extLst>
          </p:cNvPr>
          <p:cNvSpPr txBox="1">
            <a:spLocks noGrp="1"/>
          </p:cNvSpPr>
          <p:nvPr>
            <p:ph type="title" idx="4294967295"/>
          </p:nvPr>
        </p:nvSpPr>
        <p:spPr>
          <a:xfrm>
            <a:off x="1703711" y="216035"/>
            <a:ext cx="10800710"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Adaptation Plan Vulnerability Assessment Results</a:t>
            </a:r>
          </a:p>
        </p:txBody>
      </p:sp>
      <p:pic>
        <p:nvPicPr>
          <p:cNvPr id="8" name="Picture 7">
            <a:extLst>
              <a:ext uri="{FF2B5EF4-FFF2-40B4-BE49-F238E27FC236}">
                <a16:creationId xmlns:a16="http://schemas.microsoft.com/office/drawing/2014/main" id="{E0309F2A-A00B-93CF-D15A-2760A0DD0B3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5" name="TextBox 4">
            <a:extLst>
              <a:ext uri="{FF2B5EF4-FFF2-40B4-BE49-F238E27FC236}">
                <a16:creationId xmlns:a16="http://schemas.microsoft.com/office/drawing/2014/main" id="{474A0A06-AB9B-D6CE-ECD0-B47267AD0A16}"/>
              </a:ext>
            </a:extLst>
          </p:cNvPr>
          <p:cNvSpPr txBox="1"/>
          <p:nvPr/>
        </p:nvSpPr>
        <p:spPr>
          <a:xfrm>
            <a:off x="691854" y="1632466"/>
            <a:ext cx="10722906" cy="1938992"/>
          </a:xfrm>
          <a:prstGeom prst="rect">
            <a:avLst/>
          </a:prstGeom>
          <a:noFill/>
        </p:spPr>
        <p:txBody>
          <a:bodyPr wrap="square" rtlCol="0">
            <a:spAutoFit/>
          </a:bodyPr>
          <a:lstStyle/>
          <a:p>
            <a:pPr algn="ctr"/>
            <a:r>
              <a:rPr lang="en-US" sz="2400"/>
              <a:t>Results are still being developed for the 2024 Volusia County Vulnerability Assessment report.  </a:t>
            </a:r>
          </a:p>
          <a:p>
            <a:pPr algn="ctr"/>
            <a:endParaRPr lang="en-US" sz="2400"/>
          </a:p>
          <a:p>
            <a:pPr algn="ctr"/>
            <a:r>
              <a:rPr lang="en-US" sz="2400"/>
              <a:t>Once completed they will be available for download on the </a:t>
            </a:r>
            <a:r>
              <a:rPr lang="en-US" sz="2400">
                <a:hlinkClick r:id="rId5"/>
              </a:rPr>
              <a:t>Volusia Forward </a:t>
            </a:r>
            <a:r>
              <a:rPr lang="en-US" sz="2400"/>
              <a:t>webpage.</a:t>
            </a:r>
          </a:p>
        </p:txBody>
      </p:sp>
      <p:pic>
        <p:nvPicPr>
          <p:cNvPr id="16" name="Picture 15" descr="A qr code">
            <a:extLst>
              <a:ext uri="{FF2B5EF4-FFF2-40B4-BE49-F238E27FC236}">
                <a16:creationId xmlns:a16="http://schemas.microsoft.com/office/drawing/2014/main" id="{A6B93B67-5F14-DB3D-CC8E-ABDDFCCF13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2872" y="4074371"/>
            <a:ext cx="2580869" cy="2580869"/>
          </a:xfrm>
          <a:prstGeom prst="rect">
            <a:avLst/>
          </a:prstGeom>
        </p:spPr>
      </p:pic>
    </p:spTree>
    <p:extLst>
      <p:ext uri="{BB962C8B-B14F-4D97-AF65-F5344CB8AC3E}">
        <p14:creationId xmlns:p14="http://schemas.microsoft.com/office/powerpoint/2010/main" val="2403739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35DC83-55D5-DBC8-F2F0-3D9FFAF2F30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5093066" y="2076721"/>
            <a:ext cx="6308283" cy="2800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Navigating Future Floods: Mapping Community Assets Identified During Hurricanes Nicole and Ian</a:t>
            </a:r>
          </a:p>
        </p:txBody>
      </p:sp>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1D2CBC7-0EBD-4177-451C-490196996C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699854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8867F-2BE3-0D68-37A6-832774A5084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04096D4-D213-E6BB-80EF-B4DC8B8B5E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20267" y="5473265"/>
            <a:ext cx="3173506" cy="1256180"/>
          </a:xfrm>
          <a:prstGeom prst="rect">
            <a:avLst/>
          </a:prstGeom>
          <a:effectLst/>
        </p:spPr>
      </p:pic>
      <p:sp>
        <p:nvSpPr>
          <p:cNvPr id="2" name="Rectangle 1">
            <a:extLst>
              <a:ext uri="{FF2B5EF4-FFF2-40B4-BE49-F238E27FC236}">
                <a16:creationId xmlns:a16="http://schemas.microsoft.com/office/drawing/2014/main" id="{9085E5A9-51E6-3A3F-BC8B-7C2B8B9D2C33}"/>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48DA8C32-9758-A047-F93B-478A6C5F5ABC}"/>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880A5F5-AC47-872F-6F61-C821110DF73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340855C9-532E-40E1-615B-B181B7EA1194}"/>
              </a:ext>
            </a:extLst>
          </p:cNvPr>
          <p:cNvSpPr txBox="1">
            <a:spLocks noGrp="1"/>
          </p:cNvSpPr>
          <p:nvPr>
            <p:ph type="title" idx="4294967295"/>
          </p:nvPr>
        </p:nvSpPr>
        <p:spPr>
          <a:xfrm>
            <a:off x="1958341" y="223936"/>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Mapping Activity Instructions</a:t>
            </a:r>
          </a:p>
        </p:txBody>
      </p:sp>
      <p:pic>
        <p:nvPicPr>
          <p:cNvPr id="8" name="Picture 7">
            <a:extLst>
              <a:ext uri="{FF2B5EF4-FFF2-40B4-BE49-F238E27FC236}">
                <a16:creationId xmlns:a16="http://schemas.microsoft.com/office/drawing/2014/main" id="{EF4516C6-1269-A30C-7DD0-AB99B7C7F95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E4DB7E51-1341-B879-FD55-2127180387A3}"/>
              </a:ext>
            </a:extLst>
          </p:cNvPr>
          <p:cNvSpPr txBox="1"/>
          <p:nvPr/>
        </p:nvSpPr>
        <p:spPr>
          <a:xfrm>
            <a:off x="474985" y="1509537"/>
            <a:ext cx="8403201" cy="4524315"/>
          </a:xfrm>
          <a:prstGeom prst="rect">
            <a:avLst/>
          </a:prstGeom>
          <a:noFill/>
        </p:spPr>
        <p:txBody>
          <a:bodyPr wrap="square">
            <a:spAutoFit/>
          </a:bodyPr>
          <a:lstStyle/>
          <a:p>
            <a:r>
              <a:rPr lang="en-US" sz="2400"/>
              <a:t>Let’s talk about… </a:t>
            </a:r>
          </a:p>
          <a:p>
            <a:pPr marL="342900" indent="-342900">
              <a:buFontTx/>
              <a:buChar char="-"/>
            </a:pPr>
            <a:r>
              <a:rPr lang="en-US" sz="2400"/>
              <a:t>What type of safety did you look for during Hurricanes Nicole and Ian? </a:t>
            </a:r>
          </a:p>
          <a:p>
            <a:pPr marL="342900" indent="-342900">
              <a:buFontTx/>
              <a:buChar char="-"/>
            </a:pPr>
            <a:r>
              <a:rPr lang="en-US" sz="2400"/>
              <a:t>What kinds of resources did you search for during Hurricanes Nicole and Ian?</a:t>
            </a:r>
          </a:p>
          <a:p>
            <a:pPr marL="342900" indent="-342900">
              <a:buFontTx/>
              <a:buChar char="-"/>
            </a:pPr>
            <a:r>
              <a:rPr lang="en-US" sz="2400"/>
              <a:t>What agency/organization supplied these resources/shelters?</a:t>
            </a:r>
          </a:p>
          <a:p>
            <a:pPr marL="342900" indent="-342900">
              <a:buFontTx/>
              <a:buChar char="-"/>
            </a:pPr>
            <a:endParaRPr lang="en-US" sz="2400"/>
          </a:p>
          <a:p>
            <a:r>
              <a:rPr lang="en-US" sz="2400" b="1" i="1">
                <a:solidFill>
                  <a:srgbClr val="1C609E"/>
                </a:solidFill>
                <a:effectLst/>
                <a:highlight>
                  <a:srgbClr val="FFFFFF"/>
                </a:highlight>
                <a:latin typeface="Söhne"/>
              </a:rPr>
              <a:t>Mark on the maps areas where you sought higher ground, sought shelter, or accessed resources during Hurricanes Nicole and Ian.</a:t>
            </a:r>
            <a:endParaRPr lang="en-US" sz="2400" b="1" i="1">
              <a:solidFill>
                <a:srgbClr val="1C609E"/>
              </a:solidFill>
            </a:endParaRPr>
          </a:p>
          <a:p>
            <a:r>
              <a:rPr lang="en-US" sz="2400"/>
              <a:t> </a:t>
            </a:r>
          </a:p>
          <a:p>
            <a:endParaRPr lang="en-US" sz="2400">
              <a:highlight>
                <a:srgbClr val="FFFF00"/>
              </a:highlight>
            </a:endParaRPr>
          </a:p>
        </p:txBody>
      </p:sp>
      <p:sp>
        <p:nvSpPr>
          <p:cNvPr id="14" name="TextBox 13">
            <a:extLst>
              <a:ext uri="{FF2B5EF4-FFF2-40B4-BE49-F238E27FC236}">
                <a16:creationId xmlns:a16="http://schemas.microsoft.com/office/drawing/2014/main" id="{0F0C049C-45CC-3C1B-03B1-1EE207B90BAD}"/>
              </a:ext>
            </a:extLst>
          </p:cNvPr>
          <p:cNvSpPr txBox="1"/>
          <p:nvPr/>
        </p:nvSpPr>
        <p:spPr>
          <a:xfrm>
            <a:off x="474985" y="5249069"/>
            <a:ext cx="6479978" cy="1569660"/>
          </a:xfrm>
          <a:prstGeom prst="rect">
            <a:avLst/>
          </a:prstGeom>
          <a:noFill/>
        </p:spPr>
        <p:txBody>
          <a:bodyPr wrap="square">
            <a:spAutoFit/>
          </a:bodyPr>
          <a:lstStyle/>
          <a:p>
            <a:r>
              <a:rPr lang="en-US" sz="2400"/>
              <a:t>If you are joining us virtually, use the QR code to access the virtual map on your phone, or use the link provided in the chat to access the map on your computer.</a:t>
            </a:r>
          </a:p>
        </p:txBody>
      </p:sp>
      <p:pic>
        <p:nvPicPr>
          <p:cNvPr id="6" name="Graphic 5" descr="Map with pin with solid fill">
            <a:extLst>
              <a:ext uri="{FF2B5EF4-FFF2-40B4-BE49-F238E27FC236}">
                <a16:creationId xmlns:a16="http://schemas.microsoft.com/office/drawing/2014/main" id="{2B1A4B48-5326-AE12-4DCC-A78C73A64A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07795" y="1430588"/>
            <a:ext cx="2431312" cy="2431312"/>
          </a:xfrm>
          <a:prstGeom prst="rect">
            <a:avLst/>
          </a:prstGeom>
        </p:spPr>
      </p:pic>
      <p:sp>
        <p:nvSpPr>
          <p:cNvPr id="13" name="Rectangle 1">
            <a:extLst>
              <a:ext uri="{FF2B5EF4-FFF2-40B4-BE49-F238E27FC236}">
                <a16:creationId xmlns:a16="http://schemas.microsoft.com/office/drawing/2014/main" id="{FA674149-942D-0F4E-7F08-F1C934AB3F4E}"/>
              </a:ext>
              <a:ext uri="{C183D7F6-B498-43B3-948B-1728B52AA6E4}">
                <adec:decorative xmlns:adec="http://schemas.microsoft.com/office/drawing/2017/decorative" val="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15" descr="QR code to access map website">
            <a:extLst>
              <a:ext uri="{FF2B5EF4-FFF2-40B4-BE49-F238E27FC236}">
                <a16:creationId xmlns:a16="http://schemas.microsoft.com/office/drawing/2014/main" id="{5A177925-37B6-93AA-FBFB-5A347C09CBBB}"/>
              </a:ext>
            </a:extLst>
          </p:cNvPr>
          <p:cNvPicPr>
            <a:picLocks noChangeAspect="1"/>
          </p:cNvPicPr>
          <p:nvPr/>
        </p:nvPicPr>
        <p:blipFill>
          <a:blip r:embed="rId7"/>
          <a:stretch>
            <a:fillRect/>
          </a:stretch>
        </p:blipFill>
        <p:spPr>
          <a:xfrm>
            <a:off x="6762307" y="5038909"/>
            <a:ext cx="1754372" cy="1764484"/>
          </a:xfrm>
          <a:prstGeom prst="rect">
            <a:avLst/>
          </a:prstGeom>
        </p:spPr>
      </p:pic>
    </p:spTree>
    <p:extLst>
      <p:ext uri="{BB962C8B-B14F-4D97-AF65-F5344CB8AC3E}">
        <p14:creationId xmlns:p14="http://schemas.microsoft.com/office/powerpoint/2010/main" val="1630487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B646-3E50-5A98-51D9-AE55CC74DB4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BFE17D-B599-742B-8326-83CA19DBCC41}"/>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AAA4DAA8-1E3C-A32C-26B0-C3A5256C2420}"/>
              </a:ext>
            </a:extLst>
          </p:cNvPr>
          <p:cNvSpPr txBox="1">
            <a:spLocks noGrp="1"/>
          </p:cNvSpPr>
          <p:nvPr>
            <p:ph type="title" idx="4294967295"/>
          </p:nvPr>
        </p:nvSpPr>
        <p:spPr>
          <a:xfrm>
            <a:off x="5105766" y="2705725"/>
            <a:ext cx="630828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Identifying Adaptation Strategies</a:t>
            </a:r>
          </a:p>
        </p:txBody>
      </p:sp>
      <p:sp>
        <p:nvSpPr>
          <p:cNvPr id="5" name="Freeform 4">
            <a:extLst>
              <a:ext uri="{FF2B5EF4-FFF2-40B4-BE49-F238E27FC236}">
                <a16:creationId xmlns:a16="http://schemas.microsoft.com/office/drawing/2014/main" id="{D7972D14-AF99-5C13-F6DF-A09ECAAF7E7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51911D2F-DC3B-C5E4-E186-C97CDC0178EB}"/>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04E6692-352F-EF08-5B70-958EBA50495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2804724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514829"/>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Survey says….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6" name="Rectangle 1">
            <a:extLst>
              <a:ext uri="{FF2B5EF4-FFF2-40B4-BE49-F238E27FC236}">
                <a16:creationId xmlns:a16="http://schemas.microsoft.com/office/drawing/2014/main" id="{8A1ACCF2-6A38-C605-B3DA-BA1392E48497}"/>
              </a:ext>
              <a:ext uri="{C183D7F6-B498-43B3-948B-1728B52AA6E4}">
                <adec:decorative xmlns:adec="http://schemas.microsoft.com/office/drawing/2017/decorative" val="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Chart 3" descr="Survey result: 79% support integrating sea-level rise into local development codes">
            <a:extLst>
              <a:ext uri="{FF2B5EF4-FFF2-40B4-BE49-F238E27FC236}">
                <a16:creationId xmlns:a16="http://schemas.microsoft.com/office/drawing/2014/main" id="{7074BB4C-7436-E0D7-9598-888351F67413}"/>
              </a:ext>
            </a:extLst>
          </p:cNvPr>
          <p:cNvGraphicFramePr>
            <a:graphicFrameLocks/>
          </p:cNvGraphicFramePr>
          <p:nvPr>
            <p:extLst>
              <p:ext uri="{D42A27DB-BD31-4B8C-83A1-F6EECF244321}">
                <p14:modId xmlns:p14="http://schemas.microsoft.com/office/powerpoint/2010/main" val="693507957"/>
              </p:ext>
            </p:extLst>
          </p:nvPr>
        </p:nvGraphicFramePr>
        <p:xfrm>
          <a:off x="0" y="2057400"/>
          <a:ext cx="3439526" cy="30924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descr="Survey result: 67% support requiring higher finished flood elevations">
            <a:extLst>
              <a:ext uri="{FF2B5EF4-FFF2-40B4-BE49-F238E27FC236}">
                <a16:creationId xmlns:a16="http://schemas.microsoft.com/office/drawing/2014/main" id="{154A7308-ECB5-C39A-A89E-B5C34AFC769D}"/>
              </a:ext>
            </a:extLst>
          </p:cNvPr>
          <p:cNvGraphicFramePr>
            <a:graphicFrameLocks/>
          </p:cNvGraphicFramePr>
          <p:nvPr>
            <p:extLst>
              <p:ext uri="{D42A27DB-BD31-4B8C-83A1-F6EECF244321}">
                <p14:modId xmlns:p14="http://schemas.microsoft.com/office/powerpoint/2010/main" val="2934744883"/>
              </p:ext>
            </p:extLst>
          </p:nvPr>
        </p:nvGraphicFramePr>
        <p:xfrm>
          <a:off x="2845723" y="2057400"/>
          <a:ext cx="3588328" cy="309241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 name="Chart 5" descr="Survey result: 57% support a stormwater special assessment district">
            <a:extLst>
              <a:ext uri="{FF2B5EF4-FFF2-40B4-BE49-F238E27FC236}">
                <a16:creationId xmlns:a16="http://schemas.microsoft.com/office/drawing/2014/main" id="{297CBFA0-0011-9833-C182-037761348FDB}"/>
              </a:ext>
            </a:extLst>
          </p:cNvPr>
          <p:cNvGraphicFramePr>
            <a:graphicFrameLocks/>
          </p:cNvGraphicFramePr>
          <p:nvPr>
            <p:extLst>
              <p:ext uri="{D42A27DB-BD31-4B8C-83A1-F6EECF244321}">
                <p14:modId xmlns:p14="http://schemas.microsoft.com/office/powerpoint/2010/main" val="141148420"/>
              </p:ext>
            </p:extLst>
          </p:nvPr>
        </p:nvGraphicFramePr>
        <p:xfrm>
          <a:off x="5926975" y="2057400"/>
          <a:ext cx="3183774" cy="30924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descr="Survey result: 86% support integrating sea-level rise into stormwater regulations">
            <a:extLst>
              <a:ext uri="{FF2B5EF4-FFF2-40B4-BE49-F238E27FC236}">
                <a16:creationId xmlns:a16="http://schemas.microsoft.com/office/drawing/2014/main" id="{FBA6FB26-5DE3-EDDA-823B-77D1F9E92BD2}"/>
              </a:ext>
            </a:extLst>
          </p:cNvPr>
          <p:cNvGraphicFramePr>
            <a:graphicFrameLocks/>
          </p:cNvGraphicFramePr>
          <p:nvPr>
            <p:extLst>
              <p:ext uri="{D42A27DB-BD31-4B8C-83A1-F6EECF244321}">
                <p14:modId xmlns:p14="http://schemas.microsoft.com/office/powerpoint/2010/main" val="4177546861"/>
              </p:ext>
            </p:extLst>
          </p:nvPr>
        </p:nvGraphicFramePr>
        <p:xfrm>
          <a:off x="8603672" y="2057400"/>
          <a:ext cx="3588328" cy="309241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382466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E46102-15BB-DD63-CEFE-8C68E339832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067843F-42B1-73E9-85B8-C59439FF1C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3FAF40B3-B74D-6C49-0E9F-57FB404960D3}"/>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9B22F45-B763-C7B1-110B-9E7AF53D9064}"/>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2DFCD1-C3B8-D3A8-6F25-D94FA7B9EBE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B15CB877-6D46-5564-A9B7-F597852E160E}"/>
              </a:ext>
            </a:extLst>
          </p:cNvPr>
          <p:cNvSpPr txBox="1">
            <a:spLocks noGrp="1"/>
          </p:cNvSpPr>
          <p:nvPr>
            <p:ph type="title" idx="4294967295"/>
          </p:nvPr>
        </p:nvSpPr>
        <p:spPr>
          <a:xfrm>
            <a:off x="2022616" y="176982"/>
            <a:ext cx="1016938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Community Concerns and Priorities</a:t>
            </a:r>
          </a:p>
        </p:txBody>
      </p:sp>
      <p:pic>
        <p:nvPicPr>
          <p:cNvPr id="8" name="Picture 7">
            <a:extLst>
              <a:ext uri="{FF2B5EF4-FFF2-40B4-BE49-F238E27FC236}">
                <a16:creationId xmlns:a16="http://schemas.microsoft.com/office/drawing/2014/main" id="{FCEBB990-E15F-07E7-64A0-5B6BCBF6FE0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0D58912D-CA12-0EB2-B15C-C4BE9A11F251}"/>
              </a:ext>
            </a:extLst>
          </p:cNvPr>
          <p:cNvSpPr txBox="1"/>
          <p:nvPr/>
        </p:nvSpPr>
        <p:spPr>
          <a:xfrm>
            <a:off x="487680" y="1350125"/>
            <a:ext cx="6947692" cy="5339923"/>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200"/>
              <a:t>Prefer adaptation strategies that encourage avoidance and retreat.</a:t>
            </a:r>
          </a:p>
          <a:p>
            <a:pPr marL="285750" indent="-285750">
              <a:spcBef>
                <a:spcPts val="600"/>
              </a:spcBef>
              <a:spcAft>
                <a:spcPts val="600"/>
              </a:spcAft>
              <a:buFont typeface="Arial" panose="020B0604020202020204" pitchFamily="34" charset="0"/>
              <a:buChar char="•"/>
            </a:pPr>
            <a:r>
              <a:rPr lang="en-US" sz="2200"/>
              <a:t>Increased communication in plain language to communicate risk; build community-support.</a:t>
            </a:r>
          </a:p>
          <a:p>
            <a:pPr marL="285750" indent="-285750">
              <a:spcBef>
                <a:spcPts val="600"/>
              </a:spcBef>
              <a:spcAft>
                <a:spcPts val="600"/>
              </a:spcAft>
              <a:buFont typeface="Arial" panose="020B0604020202020204" pitchFamily="34" charset="0"/>
              <a:buChar char="•"/>
            </a:pPr>
            <a:r>
              <a:rPr lang="en-US" sz="2200"/>
              <a:t>New development must include considerations to avoid adverse impacts; stronger growth management; enforcement of coastal construction control line.</a:t>
            </a:r>
          </a:p>
          <a:p>
            <a:pPr marL="285750" indent="-285750">
              <a:spcBef>
                <a:spcPts val="600"/>
              </a:spcBef>
              <a:spcAft>
                <a:spcPts val="600"/>
              </a:spcAft>
              <a:buFont typeface="Arial" panose="020B0604020202020204" pitchFamily="34" charset="0"/>
              <a:buChar char="•"/>
            </a:pPr>
            <a:r>
              <a:rPr lang="en-US" sz="2200"/>
              <a:t>Decreasing green, open, and forested spaces.</a:t>
            </a:r>
          </a:p>
          <a:p>
            <a:pPr marL="285750" indent="-285750">
              <a:spcBef>
                <a:spcPts val="600"/>
              </a:spcBef>
              <a:spcAft>
                <a:spcPts val="600"/>
              </a:spcAft>
              <a:buFont typeface="Arial" panose="020B0604020202020204" pitchFamily="34" charset="0"/>
              <a:buChar char="•"/>
            </a:pPr>
            <a:r>
              <a:rPr lang="en-US" sz="2200"/>
              <a:t>Additional support is needed for stronger code enforcement.</a:t>
            </a:r>
          </a:p>
          <a:p>
            <a:pPr marL="285750" indent="-285750">
              <a:spcBef>
                <a:spcPts val="600"/>
              </a:spcBef>
              <a:spcAft>
                <a:spcPts val="600"/>
              </a:spcAft>
              <a:buFont typeface="Arial" panose="020B0604020202020204" pitchFamily="34" charset="0"/>
              <a:buChar char="•"/>
            </a:pPr>
            <a:r>
              <a:rPr lang="en-US" sz="2200"/>
              <a:t>Existing critical facilities are built in high-risk, hazard-prone areas.</a:t>
            </a:r>
          </a:p>
          <a:p>
            <a:pPr marL="285750" indent="-285750">
              <a:buFont typeface="Arial" panose="020B0604020202020204" pitchFamily="34" charset="0"/>
              <a:buChar char="•"/>
            </a:pPr>
            <a:r>
              <a:rPr lang="en-US" sz="2200"/>
              <a:t>Aging infrastructure.</a:t>
            </a:r>
          </a:p>
        </p:txBody>
      </p:sp>
      <p:pic>
        <p:nvPicPr>
          <p:cNvPr id="6" name="Picture 2" descr="Building Community Resilience in CVE – ISSDM">
            <a:extLst>
              <a:ext uri="{FF2B5EF4-FFF2-40B4-BE49-F238E27FC236}">
                <a16:creationId xmlns:a16="http://schemas.microsoft.com/office/drawing/2014/main" id="{3BDE2694-2418-9506-8569-D4EA4A5FE6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5372" y="1626235"/>
            <a:ext cx="4268948" cy="360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721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7C9FE-4C43-CF4E-0F33-1D34CD65A0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B7BEAC-F520-71B3-C06A-C4CDA0308A8B}"/>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1BAB0D20-A9B5-C025-0FB6-4C92B000DB00}"/>
              </a:ext>
            </a:extLst>
          </p:cNvPr>
          <p:cNvSpPr txBox="1">
            <a:spLocks noGrp="1"/>
          </p:cNvSpPr>
          <p:nvPr>
            <p:ph type="title" idx="4294967295"/>
          </p:nvPr>
        </p:nvSpPr>
        <p:spPr>
          <a:xfrm>
            <a:off x="5105766" y="2705725"/>
            <a:ext cx="6308283"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Moving Forward</a:t>
            </a:r>
          </a:p>
        </p:txBody>
      </p:sp>
      <p:sp>
        <p:nvSpPr>
          <p:cNvPr id="5" name="Freeform 4">
            <a:extLst>
              <a:ext uri="{FF2B5EF4-FFF2-40B4-BE49-F238E27FC236}">
                <a16:creationId xmlns:a16="http://schemas.microsoft.com/office/drawing/2014/main" id="{515C8638-02CA-D5A3-9041-694358300EDF}"/>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A9198402-7A6A-9209-45FB-3F51048C721C}"/>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4FAE5CA-4947-E536-A851-A0919C854EC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2362426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8582B-3B1C-A1A3-C128-DB908E9404C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C988F13-F43B-8959-6AB3-C9929D8C280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46617-0E81-4D8D-5C1A-55F430104AEE}"/>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079B88BF-E974-DABB-FD0C-9285D2BABF32}"/>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A14B076-270A-AD85-CF87-79E33F293D0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F62EEE3A-2AC8-6645-AE89-0043F70A9BC1}"/>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Methods for Protecting Your Home</a:t>
            </a:r>
          </a:p>
        </p:txBody>
      </p:sp>
      <p:pic>
        <p:nvPicPr>
          <p:cNvPr id="8" name="Picture 7">
            <a:extLst>
              <a:ext uri="{FF2B5EF4-FFF2-40B4-BE49-F238E27FC236}">
                <a16:creationId xmlns:a16="http://schemas.microsoft.com/office/drawing/2014/main" id="{1B5E326D-0DF5-8BE3-F5DA-E95B7977E9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E90BE591-F64A-335C-9E9E-2325D9A66725}"/>
              </a:ext>
            </a:extLst>
          </p:cNvPr>
          <p:cNvSpPr txBox="1"/>
          <p:nvPr/>
        </p:nvSpPr>
        <p:spPr>
          <a:xfrm>
            <a:off x="425822" y="1489327"/>
            <a:ext cx="5336431" cy="5262979"/>
          </a:xfrm>
          <a:prstGeom prst="rect">
            <a:avLst/>
          </a:prstGeom>
          <a:noFill/>
        </p:spPr>
        <p:txBody>
          <a:bodyPr wrap="square" rtlCol="0">
            <a:spAutoFit/>
          </a:bodyPr>
          <a:lstStyle/>
          <a:p>
            <a:pPr>
              <a:spcBef>
                <a:spcPts val="600"/>
              </a:spcBef>
              <a:spcAft>
                <a:spcPts val="600"/>
              </a:spcAft>
            </a:pPr>
            <a:r>
              <a:rPr lang="en-US" sz="2400" b="1"/>
              <a:t>Know Your Risk and Assess Your Options </a:t>
            </a:r>
          </a:p>
          <a:p>
            <a:pPr marL="342900" indent="-342900">
              <a:spcBef>
                <a:spcPts val="600"/>
              </a:spcBef>
              <a:spcAft>
                <a:spcPts val="600"/>
              </a:spcAft>
              <a:buFont typeface="Arial" panose="020B0604020202020204" pitchFamily="34" charset="0"/>
              <a:buChar char="•"/>
            </a:pPr>
            <a:r>
              <a:rPr lang="en-US" sz="2350"/>
              <a:t>Determine if your home is within a floodplain using FEMA’s </a:t>
            </a:r>
            <a:r>
              <a:rPr lang="en-US" sz="2350">
                <a:hlinkClick r:id="rId5"/>
              </a:rPr>
              <a:t>Map Service Center</a:t>
            </a:r>
            <a:r>
              <a:rPr lang="en-US" sz="2350"/>
              <a:t> and Volusia County’s </a:t>
            </a:r>
            <a:r>
              <a:rPr lang="en-US" sz="2350">
                <a:hlinkClick r:id="rId6"/>
              </a:rPr>
              <a:t>Flood Map Viewer</a:t>
            </a:r>
            <a:r>
              <a:rPr lang="en-US" sz="2350"/>
              <a:t>.</a:t>
            </a:r>
          </a:p>
          <a:p>
            <a:pPr marL="342900" indent="-342900">
              <a:spcBef>
                <a:spcPts val="600"/>
              </a:spcBef>
              <a:spcAft>
                <a:spcPts val="600"/>
              </a:spcAft>
              <a:buFont typeface="Arial" panose="020B0604020202020204" pitchFamily="34" charset="0"/>
              <a:buChar char="•"/>
            </a:pPr>
            <a:r>
              <a:rPr lang="en-US" sz="2350"/>
              <a:t>Consider sea level rise impacts; Volusia County is expected to experience an increase of 6 – 9 mm (approx. ¼ - ⅓ in.) per year. </a:t>
            </a:r>
          </a:p>
          <a:p>
            <a:pPr marL="342900" indent="-342900">
              <a:spcBef>
                <a:spcPts val="600"/>
              </a:spcBef>
              <a:spcAft>
                <a:spcPts val="600"/>
              </a:spcAft>
              <a:buFont typeface="Arial" panose="020B0604020202020204" pitchFamily="34" charset="0"/>
              <a:buChar char="•"/>
            </a:pPr>
            <a:r>
              <a:rPr lang="en-US" sz="2350"/>
              <a:t>Determine viable options for protecting your home and family; refer to resources such as FEMA’s </a:t>
            </a:r>
            <a:r>
              <a:rPr lang="en-US" sz="2350" i="1">
                <a:hlinkClick r:id="rId7"/>
              </a:rPr>
              <a:t>Protect Your Property From Flooding</a:t>
            </a:r>
            <a:r>
              <a:rPr lang="en-US" sz="2350"/>
              <a:t> guide</a:t>
            </a:r>
            <a:endParaRPr lang="en-US" sz="3200" spc="-150">
              <a:cs typeface="Calibri" panose="020F0502020204030204" pitchFamily="34" charset="0"/>
            </a:endParaRPr>
          </a:p>
        </p:txBody>
      </p:sp>
      <p:sp>
        <p:nvSpPr>
          <p:cNvPr id="13" name="TextBox 12">
            <a:extLst>
              <a:ext uri="{FF2B5EF4-FFF2-40B4-BE49-F238E27FC236}">
                <a16:creationId xmlns:a16="http://schemas.microsoft.com/office/drawing/2014/main" id="{CC8738BF-8A47-CEED-7927-8838B6832366}"/>
              </a:ext>
            </a:extLst>
          </p:cNvPr>
          <p:cNvSpPr txBox="1"/>
          <p:nvPr/>
        </p:nvSpPr>
        <p:spPr>
          <a:xfrm>
            <a:off x="6096000" y="1489327"/>
            <a:ext cx="5800724" cy="4401205"/>
          </a:xfrm>
          <a:prstGeom prst="rect">
            <a:avLst/>
          </a:prstGeom>
          <a:noFill/>
        </p:spPr>
        <p:txBody>
          <a:bodyPr wrap="square">
            <a:spAutoFit/>
          </a:bodyPr>
          <a:lstStyle/>
          <a:p>
            <a:pPr>
              <a:spcBef>
                <a:spcPts val="600"/>
              </a:spcBef>
              <a:spcAft>
                <a:spcPts val="600"/>
              </a:spcAft>
            </a:pPr>
            <a:r>
              <a:rPr lang="en-US" sz="2400" b="1"/>
              <a:t>Prevent, Protect, and Reduce</a:t>
            </a:r>
          </a:p>
          <a:p>
            <a:pPr marL="342900" indent="-342900">
              <a:spcBef>
                <a:spcPts val="600"/>
              </a:spcBef>
              <a:spcAft>
                <a:spcPts val="600"/>
              </a:spcAft>
              <a:buFont typeface="Arial" panose="020B0604020202020204" pitchFamily="34" charset="0"/>
              <a:buChar char="•"/>
            </a:pPr>
            <a:r>
              <a:rPr lang="en-US" sz="2400"/>
              <a:t>Take measures to reduce the vulnerability to your home and property, which may include the following:</a:t>
            </a:r>
          </a:p>
          <a:p>
            <a:pPr marL="800100" lvl="1" indent="-342900">
              <a:spcBef>
                <a:spcPts val="600"/>
              </a:spcBef>
              <a:spcAft>
                <a:spcPts val="600"/>
              </a:spcAft>
              <a:buFont typeface="Arial" panose="020B0604020202020204" pitchFamily="34" charset="0"/>
              <a:buChar char="•"/>
            </a:pPr>
            <a:r>
              <a:rPr lang="en-US" sz="2400"/>
              <a:t>Prevent sewer backups during a flood event by installing backflow valves. </a:t>
            </a:r>
          </a:p>
          <a:p>
            <a:pPr marL="800100" lvl="1" indent="-342900">
              <a:spcBef>
                <a:spcPts val="600"/>
              </a:spcBef>
              <a:spcAft>
                <a:spcPts val="600"/>
              </a:spcAft>
              <a:buFont typeface="Arial" panose="020B0604020202020204" pitchFamily="34" charset="0"/>
              <a:buChar char="•"/>
            </a:pPr>
            <a:r>
              <a:rPr lang="en-US" sz="2400"/>
              <a:t>Reduce flood damage to your home by eliminating impervious surfaces, such as concrete and asphalt.  </a:t>
            </a:r>
          </a:p>
          <a:p>
            <a:pPr marL="342900" indent="-342900">
              <a:spcBef>
                <a:spcPts val="600"/>
              </a:spcBef>
              <a:spcAft>
                <a:spcPts val="600"/>
              </a:spcAft>
              <a:buFont typeface="Arial" panose="020B0604020202020204" pitchFamily="34" charset="0"/>
              <a:buChar char="•"/>
            </a:pPr>
            <a:endParaRPr lang="en-US" sz="2400"/>
          </a:p>
        </p:txBody>
      </p:sp>
    </p:spTree>
    <p:extLst>
      <p:ext uri="{BB962C8B-B14F-4D97-AF65-F5344CB8AC3E}">
        <p14:creationId xmlns:p14="http://schemas.microsoft.com/office/powerpoint/2010/main" val="1696434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8582B-3B1C-A1A3-C128-DB908E9404C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C988F13-F43B-8959-6AB3-C9929D8C280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46617-0E81-4D8D-5C1A-55F430104AEE}"/>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079B88BF-E974-DABB-FD0C-9285D2BABF32}"/>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A14B076-270A-AD85-CF87-79E33F293D0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F62EEE3A-2AC8-6645-AE89-0043F70A9BC1}"/>
              </a:ext>
            </a:extLst>
          </p:cNvPr>
          <p:cNvSpPr txBox="1">
            <a:spLocks noGrp="1"/>
          </p:cNvSpPr>
          <p:nvPr>
            <p:ph type="title" idx="4294967295"/>
          </p:nvPr>
        </p:nvSpPr>
        <p:spPr>
          <a:xfrm>
            <a:off x="137161" y="-1624435"/>
            <a:ext cx="8803879" cy="15081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Methods for Protecting Your Home (continued)</a:t>
            </a:r>
          </a:p>
        </p:txBody>
      </p:sp>
      <p:pic>
        <p:nvPicPr>
          <p:cNvPr id="8" name="Picture 7">
            <a:extLst>
              <a:ext uri="{FF2B5EF4-FFF2-40B4-BE49-F238E27FC236}">
                <a16:creationId xmlns:a16="http://schemas.microsoft.com/office/drawing/2014/main" id="{1B5E326D-0DF5-8BE3-F5DA-E95B7977E9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10" name="TextBox 9">
            <a:extLst>
              <a:ext uri="{FF2B5EF4-FFF2-40B4-BE49-F238E27FC236}">
                <a16:creationId xmlns:a16="http://schemas.microsoft.com/office/drawing/2014/main" id="{E90BE591-F64A-335C-9E9E-2325D9A66725}"/>
              </a:ext>
            </a:extLst>
          </p:cNvPr>
          <p:cNvSpPr txBox="1"/>
          <p:nvPr/>
        </p:nvSpPr>
        <p:spPr>
          <a:xfrm>
            <a:off x="425822" y="1362213"/>
            <a:ext cx="5787691" cy="5186035"/>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400"/>
              <a:t>Installation of rain barrels to capture rainwater will reduce runoff and provide secondary uses, such as water for plants. </a:t>
            </a:r>
          </a:p>
          <a:p>
            <a:pPr marL="342900" indent="-342900">
              <a:spcBef>
                <a:spcPts val="600"/>
              </a:spcBef>
              <a:spcAft>
                <a:spcPts val="600"/>
              </a:spcAft>
              <a:buFont typeface="Arial" panose="020B0604020202020204" pitchFamily="34" charset="0"/>
              <a:buChar char="•"/>
            </a:pPr>
            <a:r>
              <a:rPr lang="en-US" sz="2400"/>
              <a:t>Elevation of critical utilities, such as AC units, on platforms above the Base-Flood Elevation to prevent flood damages. </a:t>
            </a:r>
          </a:p>
          <a:p>
            <a:pPr marL="342900" indent="-342900">
              <a:spcBef>
                <a:spcPts val="600"/>
              </a:spcBef>
              <a:spcAft>
                <a:spcPts val="600"/>
              </a:spcAft>
              <a:buFont typeface="Arial" panose="020B0604020202020204" pitchFamily="34" charset="0"/>
              <a:buChar char="•"/>
            </a:pPr>
            <a:r>
              <a:rPr lang="en-US" sz="2400"/>
              <a:t>Insure your home by obtaining flood insurance.</a:t>
            </a:r>
          </a:p>
          <a:p>
            <a:pPr marL="342900" indent="-342900">
              <a:spcBef>
                <a:spcPts val="600"/>
              </a:spcBef>
              <a:spcAft>
                <a:spcPts val="600"/>
              </a:spcAft>
              <a:buFont typeface="Arial" panose="020B0604020202020204" pitchFamily="34" charset="0"/>
              <a:buChar char="•"/>
            </a:pPr>
            <a:r>
              <a:rPr lang="en-US" sz="2400"/>
              <a:t>Install flood-resistant insulation, drywall, and other building material, which is easier to clear after storm damage.</a:t>
            </a:r>
          </a:p>
          <a:p>
            <a:endParaRPr lang="en-US" sz="3200" spc="-150">
              <a:cs typeface="Calibri" panose="020F0502020204030204" pitchFamily="34" charset="0"/>
            </a:endParaRPr>
          </a:p>
        </p:txBody>
      </p:sp>
      <p:pic>
        <p:nvPicPr>
          <p:cNvPr id="4" name="Picture 3" descr="Example flier: What is Resilience?">
            <a:extLst>
              <a:ext uri="{FF2B5EF4-FFF2-40B4-BE49-F238E27FC236}">
                <a16:creationId xmlns:a16="http://schemas.microsoft.com/office/drawing/2014/main" id="{F74FABDF-E78D-3F65-B689-7B659490DBA3}"/>
              </a:ext>
            </a:extLst>
          </p:cNvPr>
          <p:cNvPicPr>
            <a:picLocks noChangeAspect="1"/>
          </p:cNvPicPr>
          <p:nvPr/>
        </p:nvPicPr>
        <p:blipFill>
          <a:blip r:embed="rId5"/>
          <a:stretch>
            <a:fillRect/>
          </a:stretch>
        </p:blipFill>
        <p:spPr>
          <a:xfrm>
            <a:off x="6641450" y="1309179"/>
            <a:ext cx="2933851" cy="3835597"/>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Example flier: What you can do">
            <a:extLst>
              <a:ext uri="{FF2B5EF4-FFF2-40B4-BE49-F238E27FC236}">
                <a16:creationId xmlns:a16="http://schemas.microsoft.com/office/drawing/2014/main" id="{DEA3DAB0-E498-9982-F849-31B80FBF8BCC}"/>
              </a:ext>
            </a:extLst>
          </p:cNvPr>
          <p:cNvPicPr>
            <a:picLocks noChangeAspect="1"/>
          </p:cNvPicPr>
          <p:nvPr/>
        </p:nvPicPr>
        <p:blipFill>
          <a:blip r:embed="rId6"/>
          <a:stretch>
            <a:fillRect/>
          </a:stretch>
        </p:blipFill>
        <p:spPr>
          <a:xfrm>
            <a:off x="8806926" y="1629294"/>
            <a:ext cx="2959252" cy="3835597"/>
          </a:xfrm>
          <a:prstGeom prst="rect">
            <a:avLst/>
          </a:prstGeom>
          <a:ln>
            <a:solidFill>
              <a:schemeClr val="tx1"/>
            </a:solidFill>
          </a:ln>
          <a:effectLst>
            <a:outerShdw blurRad="50800" dist="38100" dir="2700000" algn="tl" rotWithShape="0">
              <a:prstClr val="black">
                <a:alpha val="40000"/>
              </a:prstClr>
            </a:outerShdw>
          </a:effectLst>
        </p:spPr>
      </p:pic>
      <p:sp>
        <p:nvSpPr>
          <p:cNvPr id="6" name="Title 10">
            <a:extLst>
              <a:ext uri="{FF2B5EF4-FFF2-40B4-BE49-F238E27FC236}">
                <a16:creationId xmlns:a16="http://schemas.microsoft.com/office/drawing/2014/main" id="{1398CC57-656E-E7C6-FC43-F4C84EFB1402}"/>
              </a:ext>
            </a:extLst>
          </p:cNvPr>
          <p:cNvSpPr txBox="1">
            <a:spLocks/>
          </p:cNvSpPr>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4600" b="1" spc="-150">
                <a:solidFill>
                  <a:schemeClr val="bg1"/>
                </a:solidFill>
                <a:latin typeface="Calibri" panose="020F0502020204030204" pitchFamily="34" charset="0"/>
                <a:ea typeface="+mn-ea"/>
                <a:cs typeface="Calibri" panose="020F0502020204030204" pitchFamily="34" charset="0"/>
              </a:rPr>
              <a:t>Methods for Protecting Your Home</a:t>
            </a:r>
            <a:endParaRPr lang="en-US" sz="4600" b="1" spc="-150" dirty="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66335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A293E-3444-02D6-4768-54C7BE7FF31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ED6C52F-224B-C843-0F93-D92F736E34A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CAB55B9-14C3-9284-2B62-A29C14DECE95}"/>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C14F7DC6-37C9-2E50-0E2F-AD8E20C99E6E}"/>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C408681-0CED-26A3-FC51-18C6EDBD72F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9D31424C-AAFD-CD10-5962-C8A56B2C2555}"/>
              </a:ext>
            </a:extLst>
          </p:cNvPr>
          <p:cNvSpPr txBox="1">
            <a:spLocks noGrp="1"/>
          </p:cNvSpPr>
          <p:nvPr>
            <p:ph type="title" idx="4294967295"/>
          </p:nvPr>
        </p:nvSpPr>
        <p:spPr>
          <a:xfrm>
            <a:off x="2022616" y="176982"/>
            <a:ext cx="9743562"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Resilience Checklist: Flood Preparedness</a:t>
            </a:r>
          </a:p>
        </p:txBody>
      </p:sp>
      <p:pic>
        <p:nvPicPr>
          <p:cNvPr id="8" name="Picture 7">
            <a:extLst>
              <a:ext uri="{FF2B5EF4-FFF2-40B4-BE49-F238E27FC236}">
                <a16:creationId xmlns:a16="http://schemas.microsoft.com/office/drawing/2014/main" id="{1AC2750F-1F6D-A024-C53D-862D08E5C4F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21994EF4-1649-8E5B-1913-8B0DB75F59A1}"/>
              </a:ext>
            </a:extLst>
          </p:cNvPr>
          <p:cNvSpPr txBox="1"/>
          <p:nvPr/>
        </p:nvSpPr>
        <p:spPr>
          <a:xfrm>
            <a:off x="425822" y="1385484"/>
            <a:ext cx="5435151" cy="4401205"/>
          </a:xfrm>
          <a:prstGeom prst="rect">
            <a:avLst/>
          </a:prstGeom>
          <a:noFill/>
        </p:spPr>
        <p:txBody>
          <a:bodyPr wrap="square" rtlCol="0">
            <a:spAutoFit/>
          </a:bodyPr>
          <a:lstStyle/>
          <a:p>
            <a:pPr>
              <a:spcBef>
                <a:spcPts val="600"/>
              </a:spcBef>
              <a:spcAft>
                <a:spcPts val="600"/>
              </a:spcAft>
            </a:pPr>
            <a:r>
              <a:rPr lang="en-US" sz="2400" b="1"/>
              <a:t>Before a Storm</a:t>
            </a:r>
          </a:p>
          <a:p>
            <a:pPr marL="342900" indent="-342900">
              <a:spcBef>
                <a:spcPts val="600"/>
              </a:spcBef>
              <a:spcAft>
                <a:spcPts val="600"/>
              </a:spcAft>
              <a:buFont typeface="Wingdings" panose="05000000000000000000" pitchFamily="2" charset="2"/>
              <a:buChar char="ü"/>
            </a:pPr>
            <a:r>
              <a:rPr lang="en-US" sz="2400"/>
              <a:t>Clean gutters, drainage ditches, and storm drains. </a:t>
            </a:r>
          </a:p>
          <a:p>
            <a:pPr marL="342900" indent="-342900">
              <a:spcBef>
                <a:spcPts val="600"/>
              </a:spcBef>
              <a:spcAft>
                <a:spcPts val="600"/>
              </a:spcAft>
              <a:buFont typeface="Wingdings" panose="05000000000000000000" pitchFamily="2" charset="2"/>
              <a:buChar char="ü"/>
            </a:pPr>
            <a:r>
              <a:rPr lang="en-US" sz="2400"/>
              <a:t>Ensure access to temporary flood barriers, such as sandbags, flood skirts, and more. </a:t>
            </a:r>
          </a:p>
          <a:p>
            <a:pPr marL="342900" indent="-342900">
              <a:spcBef>
                <a:spcPts val="600"/>
              </a:spcBef>
              <a:spcAft>
                <a:spcPts val="600"/>
              </a:spcAft>
              <a:buFont typeface="Wingdings" panose="05000000000000000000" pitchFamily="2" charset="2"/>
              <a:buChar char="ü"/>
            </a:pPr>
            <a:r>
              <a:rPr lang="en-US" sz="2400"/>
              <a:t>Keep important documents/valuables away from the ground level.</a:t>
            </a:r>
          </a:p>
          <a:p>
            <a:pPr marL="342900" indent="-342900">
              <a:spcBef>
                <a:spcPts val="600"/>
              </a:spcBef>
              <a:spcAft>
                <a:spcPts val="600"/>
              </a:spcAft>
              <a:buFont typeface="Wingdings" panose="05000000000000000000" pitchFamily="2" charset="2"/>
              <a:buChar char="ü"/>
            </a:pPr>
            <a:r>
              <a:rPr lang="en-US" sz="2400"/>
              <a:t>Affix manufactured homes to a permanent foundation to reduce risk. </a:t>
            </a:r>
          </a:p>
        </p:txBody>
      </p:sp>
      <p:sp>
        <p:nvSpPr>
          <p:cNvPr id="14" name="TextBox 13">
            <a:extLst>
              <a:ext uri="{FF2B5EF4-FFF2-40B4-BE49-F238E27FC236}">
                <a16:creationId xmlns:a16="http://schemas.microsoft.com/office/drawing/2014/main" id="{AE44599A-47C7-74C6-6FAE-99012228A37F}"/>
              </a:ext>
            </a:extLst>
          </p:cNvPr>
          <p:cNvSpPr txBox="1"/>
          <p:nvPr/>
        </p:nvSpPr>
        <p:spPr>
          <a:xfrm>
            <a:off x="6096000" y="1397675"/>
            <a:ext cx="5670178" cy="3293209"/>
          </a:xfrm>
          <a:prstGeom prst="rect">
            <a:avLst/>
          </a:prstGeom>
          <a:noFill/>
        </p:spPr>
        <p:txBody>
          <a:bodyPr wrap="square">
            <a:spAutoFit/>
          </a:bodyPr>
          <a:lstStyle/>
          <a:p>
            <a:pPr>
              <a:spcBef>
                <a:spcPts val="600"/>
              </a:spcBef>
              <a:spcAft>
                <a:spcPts val="600"/>
              </a:spcAft>
            </a:pPr>
            <a:r>
              <a:rPr lang="en-US" sz="2400" b="1"/>
              <a:t>During a Storm </a:t>
            </a:r>
          </a:p>
          <a:p>
            <a:pPr marL="342900" indent="-342900">
              <a:spcBef>
                <a:spcPts val="600"/>
              </a:spcBef>
              <a:spcAft>
                <a:spcPts val="600"/>
              </a:spcAft>
              <a:buFont typeface="Wingdings" panose="05000000000000000000" pitchFamily="2" charset="2"/>
              <a:buChar char="ü"/>
            </a:pPr>
            <a:r>
              <a:rPr lang="en-US" sz="2400"/>
              <a:t>Utilize flood protection devices, such as sump pumps, backflow valves, and more.</a:t>
            </a:r>
          </a:p>
          <a:p>
            <a:pPr marL="342900" indent="-342900">
              <a:spcBef>
                <a:spcPts val="600"/>
              </a:spcBef>
              <a:spcAft>
                <a:spcPts val="600"/>
              </a:spcAft>
              <a:buFont typeface="Wingdings" panose="05000000000000000000" pitchFamily="2" charset="2"/>
              <a:buChar char="ü"/>
            </a:pPr>
            <a:endParaRPr lang="en-US" sz="2400"/>
          </a:p>
          <a:p>
            <a:pPr>
              <a:spcBef>
                <a:spcPts val="600"/>
              </a:spcBef>
              <a:spcAft>
                <a:spcPts val="600"/>
              </a:spcAft>
            </a:pPr>
            <a:r>
              <a:rPr lang="en-US" sz="2400" b="1"/>
              <a:t>After a Storm</a:t>
            </a:r>
          </a:p>
          <a:p>
            <a:pPr marL="342900" indent="-342900">
              <a:spcBef>
                <a:spcPts val="600"/>
              </a:spcBef>
              <a:spcAft>
                <a:spcPts val="600"/>
              </a:spcAft>
              <a:buFont typeface="Wingdings" panose="05000000000000000000" pitchFamily="2" charset="2"/>
              <a:buChar char="ü"/>
            </a:pPr>
            <a:r>
              <a:rPr lang="en-US" sz="2400"/>
              <a:t>Replace carpet with tile for a more flood-resistant material. </a:t>
            </a:r>
          </a:p>
        </p:txBody>
      </p:sp>
    </p:spTree>
    <p:extLst>
      <p:ext uri="{BB962C8B-B14F-4D97-AF65-F5344CB8AC3E}">
        <p14:creationId xmlns:p14="http://schemas.microsoft.com/office/powerpoint/2010/main" val="1380886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D47C-61A9-9C7F-E909-13ECB210AE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2F9AF1-79F0-8AB2-8DDF-FA9955F32A66}"/>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88188CC0-6628-A418-4469-40E00D32EC25}"/>
              </a:ext>
            </a:extLst>
          </p:cNvPr>
          <p:cNvSpPr txBox="1">
            <a:spLocks noGrp="1"/>
          </p:cNvSpPr>
          <p:nvPr>
            <p:ph type="title" idx="4294967295"/>
          </p:nvPr>
        </p:nvSpPr>
        <p:spPr>
          <a:xfrm>
            <a:off x="5128344" y="1738552"/>
            <a:ext cx="6308283"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Post-workshop Survey</a:t>
            </a:r>
          </a:p>
        </p:txBody>
      </p:sp>
      <p:sp>
        <p:nvSpPr>
          <p:cNvPr id="5" name="Freeform 4">
            <a:extLst>
              <a:ext uri="{FF2B5EF4-FFF2-40B4-BE49-F238E27FC236}">
                <a16:creationId xmlns:a16="http://schemas.microsoft.com/office/drawing/2014/main" id="{773C6E76-370C-4C3C-4CEB-D2BFA9245552}"/>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F50CB5AA-38E6-45BE-32E5-52AB6DC20761}"/>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E653D5-F873-84B3-94FB-579B918AB6D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pic>
        <p:nvPicPr>
          <p:cNvPr id="7" name="Picture 6" descr="A qr code on a blue background">
            <a:extLst>
              <a:ext uri="{FF2B5EF4-FFF2-40B4-BE49-F238E27FC236}">
                <a16:creationId xmlns:a16="http://schemas.microsoft.com/office/drawing/2014/main" id="{BAAC6038-76AD-4EB3-CC89-4CD9637D2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8648" y="2549921"/>
            <a:ext cx="4096352" cy="4096352"/>
          </a:xfrm>
          <a:prstGeom prst="rect">
            <a:avLst/>
          </a:prstGeom>
        </p:spPr>
      </p:pic>
    </p:spTree>
    <p:extLst>
      <p:ext uri="{BB962C8B-B14F-4D97-AF65-F5344CB8AC3E}">
        <p14:creationId xmlns:p14="http://schemas.microsoft.com/office/powerpoint/2010/main" val="2205727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D47C-61A9-9C7F-E909-13ECB210AE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2F9AF1-79F0-8AB2-8DDF-FA9955F32A66}"/>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1BC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88188CC0-6628-A418-4469-40E00D32EC25}"/>
              </a:ext>
            </a:extLst>
          </p:cNvPr>
          <p:cNvSpPr txBox="1">
            <a:spLocks noGrp="1"/>
          </p:cNvSpPr>
          <p:nvPr>
            <p:ph type="title" idx="4294967295"/>
          </p:nvPr>
        </p:nvSpPr>
        <p:spPr>
          <a:xfrm>
            <a:off x="5108025" y="2415276"/>
            <a:ext cx="5885096"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Learn More: Resources and Tools</a:t>
            </a:r>
          </a:p>
        </p:txBody>
      </p:sp>
      <p:sp>
        <p:nvSpPr>
          <p:cNvPr id="5" name="Freeform 4">
            <a:extLst>
              <a:ext uri="{FF2B5EF4-FFF2-40B4-BE49-F238E27FC236}">
                <a16:creationId xmlns:a16="http://schemas.microsoft.com/office/drawing/2014/main" id="{773C6E76-370C-4C3C-4CEB-D2BFA9245552}"/>
              </a:ext>
              <a:ext uri="{C183D7F6-B498-43B3-948B-1728B52AA6E4}">
                <adec:decorative xmlns:adec="http://schemas.microsoft.com/office/drawing/2017/decorative" val="1"/>
              </a:ext>
            </a:extLst>
          </p:cNvPr>
          <p:cNvSpPr/>
          <p:nvPr/>
        </p:nvSpPr>
        <p:spPr>
          <a:xfrm>
            <a:off x="0" y="0"/>
            <a:ext cx="4579777" cy="3477105"/>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662626"/>
              <a:gd name="connsiteY0" fmla="*/ 13252 h 3477105"/>
              <a:gd name="connsiteX1" fmla="*/ 353833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5662626"/>
              <a:gd name="connsiteY0" fmla="*/ 13252 h 3477105"/>
              <a:gd name="connsiteX1" fmla="*/ 2288570 w 5662626"/>
              <a:gd name="connsiteY1" fmla="*/ 0 h 3477105"/>
              <a:gd name="connsiteX2" fmla="*/ 5662626 w 5662626"/>
              <a:gd name="connsiteY2" fmla="*/ 3472998 h 3477105"/>
              <a:gd name="connsiteX3" fmla="*/ 13252 w 5662626"/>
              <a:gd name="connsiteY3" fmla="*/ 3477105 h 3477105"/>
              <a:gd name="connsiteX4" fmla="*/ 0 w 5662626"/>
              <a:gd name="connsiteY4" fmla="*/ 13252 h 3477105"/>
              <a:gd name="connsiteX0" fmla="*/ 0 w 6015151"/>
              <a:gd name="connsiteY0" fmla="*/ 13252 h 3477105"/>
              <a:gd name="connsiteX1" fmla="*/ 2288570 w 6015151"/>
              <a:gd name="connsiteY1" fmla="*/ 0 h 3477105"/>
              <a:gd name="connsiteX2" fmla="*/ 6015151 w 6015151"/>
              <a:gd name="connsiteY2" fmla="*/ 3422198 h 3477105"/>
              <a:gd name="connsiteX3" fmla="*/ 13252 w 6015151"/>
              <a:gd name="connsiteY3" fmla="*/ 3477105 h 3477105"/>
              <a:gd name="connsiteX4" fmla="*/ 0 w 6015151"/>
              <a:gd name="connsiteY4" fmla="*/ 13252 h 3477105"/>
              <a:gd name="connsiteX0" fmla="*/ 0 w 5675216"/>
              <a:gd name="connsiteY0" fmla="*/ 13252 h 3477105"/>
              <a:gd name="connsiteX1" fmla="*/ 2288570 w 5675216"/>
              <a:gd name="connsiteY1" fmla="*/ 0 h 3477105"/>
              <a:gd name="connsiteX2" fmla="*/ 5675216 w 5675216"/>
              <a:gd name="connsiteY2" fmla="*/ 3472998 h 3477105"/>
              <a:gd name="connsiteX3" fmla="*/ 13252 w 5675216"/>
              <a:gd name="connsiteY3" fmla="*/ 3477105 h 3477105"/>
              <a:gd name="connsiteX4" fmla="*/ 0 w 5675216"/>
              <a:gd name="connsiteY4" fmla="*/ 13252 h 347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5216" h="3477105">
                <a:moveTo>
                  <a:pt x="0" y="13252"/>
                </a:moveTo>
                <a:lnTo>
                  <a:pt x="2288570" y="0"/>
                </a:lnTo>
                <a:lnTo>
                  <a:pt x="5675216" y="3472998"/>
                </a:lnTo>
                <a:lnTo>
                  <a:pt x="13252" y="3477105"/>
                </a:lnTo>
                <a:cubicBezTo>
                  <a:pt x="8835" y="2399262"/>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F50CB5AA-38E6-45BE-32E5-52AB6DC20761}"/>
              </a:ext>
              <a:ext uri="{C183D7F6-B498-43B3-948B-1728B52AA6E4}">
                <adec:decorative xmlns:adec="http://schemas.microsoft.com/office/drawing/2017/decorative" val="1"/>
              </a:ext>
            </a:extLst>
          </p:cNvPr>
          <p:cNvSpPr/>
          <p:nvPr/>
        </p:nvSpPr>
        <p:spPr>
          <a:xfrm rot="10800000" flipH="1">
            <a:off x="0" y="3465442"/>
            <a:ext cx="4582134"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2482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2482330" y="0"/>
                </a:lnTo>
                <a:lnTo>
                  <a:pt x="5711687" y="3392558"/>
                </a:lnTo>
                <a:lnTo>
                  <a:pt x="13252" y="3392556"/>
                </a:lnTo>
                <a:cubicBezTo>
                  <a:pt x="8835" y="2314713"/>
                  <a:pt x="4417" y="1091095"/>
                  <a:pt x="0" y="1325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E653D5-F873-84B3-94FB-579B918AB6D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98" y="1818666"/>
            <a:ext cx="3022450" cy="3281514"/>
          </a:xfrm>
          <a:prstGeom prst="rect">
            <a:avLst/>
          </a:prstGeom>
        </p:spPr>
      </p:pic>
    </p:spTree>
    <p:extLst>
      <p:ext uri="{BB962C8B-B14F-4D97-AF65-F5344CB8AC3E}">
        <p14:creationId xmlns:p14="http://schemas.microsoft.com/office/powerpoint/2010/main" val="1186428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Planning in Volusia County</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sp>
        <p:nvSpPr>
          <p:cNvPr id="4" name="TextBox 3">
            <a:extLst>
              <a:ext uri="{FF2B5EF4-FFF2-40B4-BE49-F238E27FC236}">
                <a16:creationId xmlns:a16="http://schemas.microsoft.com/office/drawing/2014/main" id="{6F1C7E32-3185-F7A3-BA29-261FBA93D0F4}"/>
              </a:ext>
            </a:extLst>
          </p:cNvPr>
          <p:cNvSpPr txBox="1"/>
          <p:nvPr/>
        </p:nvSpPr>
        <p:spPr>
          <a:xfrm>
            <a:off x="425822" y="1638183"/>
            <a:ext cx="5049562" cy="3708708"/>
          </a:xfrm>
          <a:prstGeom prst="rect">
            <a:avLst/>
          </a:prstGeom>
          <a:noFill/>
        </p:spPr>
        <p:txBody>
          <a:bodyPr wrap="square" rtlCol="0">
            <a:spAutoFit/>
          </a:bodyPr>
          <a:lstStyle/>
          <a:p>
            <a:pPr>
              <a:spcBef>
                <a:spcPts val="600"/>
              </a:spcBef>
              <a:spcAft>
                <a:spcPts val="600"/>
              </a:spcAft>
            </a:pPr>
            <a:r>
              <a:rPr lang="en-US" sz="2400" b="1"/>
              <a:t>Current</a:t>
            </a:r>
          </a:p>
          <a:p>
            <a:pPr marL="342900" indent="-342900">
              <a:spcBef>
                <a:spcPts val="600"/>
              </a:spcBef>
              <a:spcAft>
                <a:spcPts val="600"/>
              </a:spcAft>
              <a:buFont typeface="Arial" panose="020B0604020202020204" pitchFamily="34" charset="0"/>
              <a:buChar char="•"/>
            </a:pPr>
            <a:r>
              <a:rPr lang="en-US" sz="2400"/>
              <a:t>Resilient Volusia County Phase 2 – adaptation Action Plan Areas (2021)</a:t>
            </a:r>
          </a:p>
          <a:p>
            <a:pPr marL="342900" indent="-342900">
              <a:spcBef>
                <a:spcPts val="600"/>
              </a:spcBef>
              <a:spcAft>
                <a:spcPts val="600"/>
              </a:spcAft>
              <a:buFont typeface="Arial" panose="020B0604020202020204" pitchFamily="34" charset="0"/>
              <a:buChar char="•"/>
            </a:pPr>
            <a:r>
              <a:rPr lang="en-US" sz="2400"/>
              <a:t>Resilient Volusia County Phase 1 (2017)</a:t>
            </a:r>
          </a:p>
          <a:p>
            <a:pPr marL="342900" indent="-342900">
              <a:spcBef>
                <a:spcPts val="600"/>
              </a:spcBef>
              <a:spcAft>
                <a:spcPts val="600"/>
              </a:spcAft>
              <a:buFont typeface="Arial" panose="020B0604020202020204" pitchFamily="34" charset="0"/>
              <a:buChar char="•"/>
            </a:pPr>
            <a:r>
              <a:rPr lang="en-US" sz="2400"/>
              <a:t>East Central Florida Regional Resiliency Action Plan (RRAP) (2017)</a:t>
            </a:r>
          </a:p>
          <a:p>
            <a:endParaRPr lang="en-US" sz="3200" spc="-150">
              <a:cs typeface="Calibri" panose="020F0502020204030204" pitchFamily="34" charset="0"/>
            </a:endParaRPr>
          </a:p>
        </p:txBody>
      </p:sp>
      <p:sp>
        <p:nvSpPr>
          <p:cNvPr id="6" name="TextBox 5">
            <a:extLst>
              <a:ext uri="{FF2B5EF4-FFF2-40B4-BE49-F238E27FC236}">
                <a16:creationId xmlns:a16="http://schemas.microsoft.com/office/drawing/2014/main" id="{5AB1F9CF-6FD3-F8A3-ED02-79E153C7181A}"/>
              </a:ext>
            </a:extLst>
          </p:cNvPr>
          <p:cNvSpPr txBox="1"/>
          <p:nvPr/>
        </p:nvSpPr>
        <p:spPr>
          <a:xfrm>
            <a:off x="6096000" y="1684234"/>
            <a:ext cx="5670178" cy="3862596"/>
          </a:xfrm>
          <a:prstGeom prst="rect">
            <a:avLst/>
          </a:prstGeom>
          <a:noFill/>
        </p:spPr>
        <p:txBody>
          <a:bodyPr wrap="square">
            <a:spAutoFit/>
          </a:bodyPr>
          <a:lstStyle/>
          <a:p>
            <a:pPr>
              <a:spcBef>
                <a:spcPts val="600"/>
              </a:spcBef>
              <a:spcAft>
                <a:spcPts val="600"/>
              </a:spcAft>
            </a:pPr>
            <a:r>
              <a:rPr lang="en-US" sz="2400" b="1"/>
              <a:t>Upcoming</a:t>
            </a:r>
          </a:p>
          <a:p>
            <a:pPr marL="342900" indent="-342900">
              <a:spcBef>
                <a:spcPts val="600"/>
              </a:spcBef>
              <a:spcAft>
                <a:spcPts val="600"/>
              </a:spcAft>
              <a:buFont typeface="Arial" panose="020B0604020202020204" pitchFamily="34" charset="0"/>
              <a:buChar char="•"/>
            </a:pPr>
            <a:r>
              <a:rPr lang="en-US" sz="2400"/>
              <a:t>Countywide Vulnerability Assessment with Community Engagement </a:t>
            </a:r>
          </a:p>
          <a:p>
            <a:pPr marL="342900" indent="-342900">
              <a:spcBef>
                <a:spcPts val="600"/>
              </a:spcBef>
              <a:spcAft>
                <a:spcPts val="600"/>
              </a:spcAft>
              <a:buFont typeface="Arial" panose="020B0604020202020204" pitchFamily="34" charset="0"/>
              <a:buChar char="•"/>
            </a:pPr>
            <a:r>
              <a:rPr lang="en-US" sz="2400"/>
              <a:t>Vulnerability Assessment and/or Adaptation plans for the following cities:</a:t>
            </a:r>
          </a:p>
          <a:p>
            <a:pPr marL="800100" lvl="1" indent="-342900">
              <a:buFont typeface="Arial" panose="020B0604020202020204" pitchFamily="34" charset="0"/>
              <a:buChar char="•"/>
            </a:pPr>
            <a:r>
              <a:rPr lang="en-US" sz="2000"/>
              <a:t>New Smyrna Beach </a:t>
            </a:r>
          </a:p>
          <a:p>
            <a:pPr marL="800100" lvl="1" indent="-342900">
              <a:buFont typeface="Arial" panose="020B0604020202020204" pitchFamily="34" charset="0"/>
              <a:buChar char="•"/>
            </a:pPr>
            <a:r>
              <a:rPr lang="en-US" sz="2000"/>
              <a:t>Edgewater</a:t>
            </a:r>
          </a:p>
          <a:p>
            <a:pPr marL="800100" lvl="1" indent="-342900">
              <a:buFont typeface="Arial" panose="020B0604020202020204" pitchFamily="34" charset="0"/>
              <a:buChar char="•"/>
            </a:pPr>
            <a:r>
              <a:rPr lang="en-US" sz="2000"/>
              <a:t>Daytona Beach Shores</a:t>
            </a:r>
          </a:p>
          <a:p>
            <a:pPr marL="800100" lvl="1" indent="-342900">
              <a:buFont typeface="Arial" panose="020B0604020202020204" pitchFamily="34" charset="0"/>
              <a:buChar char="•"/>
            </a:pPr>
            <a:r>
              <a:rPr lang="en-US" sz="2000"/>
              <a:t>Deland</a:t>
            </a:r>
          </a:p>
          <a:p>
            <a:pPr marL="800100" lvl="1" indent="-342900">
              <a:buFont typeface="Arial" panose="020B0604020202020204" pitchFamily="34" charset="0"/>
              <a:buChar char="•"/>
            </a:pPr>
            <a:r>
              <a:rPr lang="en-US" sz="2000"/>
              <a:t>Orange City</a:t>
            </a:r>
          </a:p>
        </p:txBody>
      </p:sp>
      <p:sp>
        <p:nvSpPr>
          <p:cNvPr id="5" name="TextBox 4">
            <a:extLst>
              <a:ext uri="{FF2B5EF4-FFF2-40B4-BE49-F238E27FC236}">
                <a16:creationId xmlns:a16="http://schemas.microsoft.com/office/drawing/2014/main" id="{2269F58C-39CC-0127-BB7E-5564DF508C53}"/>
              </a:ext>
            </a:extLst>
          </p:cNvPr>
          <p:cNvSpPr txBox="1"/>
          <p:nvPr/>
        </p:nvSpPr>
        <p:spPr>
          <a:xfrm>
            <a:off x="8931089" y="3872485"/>
            <a:ext cx="3336663" cy="1323439"/>
          </a:xfrm>
          <a:prstGeom prst="rect">
            <a:avLst/>
          </a:prstGeom>
          <a:noFill/>
        </p:spPr>
        <p:txBody>
          <a:bodyPr wrap="square">
            <a:spAutoFit/>
          </a:bodyPr>
          <a:lstStyle/>
          <a:p>
            <a:pPr marL="800100" lvl="1" indent="-342900">
              <a:buFont typeface="Arial" panose="020B0604020202020204" pitchFamily="34" charset="0"/>
              <a:buChar char="•"/>
            </a:pPr>
            <a:r>
              <a:rPr lang="en-US" sz="2000"/>
              <a:t>DeBary </a:t>
            </a:r>
          </a:p>
          <a:p>
            <a:pPr marL="800100" lvl="1" indent="-342900">
              <a:buFont typeface="Arial" panose="020B0604020202020204" pitchFamily="34" charset="0"/>
              <a:buChar char="•"/>
            </a:pPr>
            <a:r>
              <a:rPr lang="en-US" sz="2000"/>
              <a:t>Holly Hill</a:t>
            </a:r>
          </a:p>
          <a:p>
            <a:pPr marL="800100" lvl="1" indent="-342900">
              <a:buFont typeface="Arial" panose="020B0604020202020204" pitchFamily="34" charset="0"/>
              <a:buChar char="•"/>
            </a:pPr>
            <a:r>
              <a:rPr lang="en-US" sz="2000"/>
              <a:t>Ormond Beach</a:t>
            </a:r>
          </a:p>
          <a:p>
            <a:pPr marL="800100" lvl="1" indent="-342900">
              <a:buFont typeface="Arial" panose="020B0604020202020204" pitchFamily="34" charset="0"/>
              <a:buChar char="•"/>
            </a:pPr>
            <a:r>
              <a:rPr lang="en-US" sz="2000"/>
              <a:t>Town of Ponce Inlet</a:t>
            </a:r>
          </a:p>
        </p:txBody>
      </p:sp>
    </p:spTree>
    <p:extLst>
      <p:ext uri="{BB962C8B-B14F-4D97-AF65-F5344CB8AC3E}">
        <p14:creationId xmlns:p14="http://schemas.microsoft.com/office/powerpoint/2010/main" val="119350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Available Tools and Resources</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graphicFrame>
        <p:nvGraphicFramePr>
          <p:cNvPr id="13" name="TextBox 3">
            <a:extLst>
              <a:ext uri="{FF2B5EF4-FFF2-40B4-BE49-F238E27FC236}">
                <a16:creationId xmlns:a16="http://schemas.microsoft.com/office/drawing/2014/main" id="{AB117F78-7803-A2F5-00ED-46022333FBC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34746623"/>
              </p:ext>
            </p:extLst>
          </p:nvPr>
        </p:nvGraphicFramePr>
        <p:xfrm>
          <a:off x="766838" y="1646190"/>
          <a:ext cx="10912018" cy="3674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41373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312421" y="-1019063"/>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Available Tools and Resources (2 of 4)</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graphicFrame>
        <p:nvGraphicFramePr>
          <p:cNvPr id="13" name="TextBox 3">
            <a:extLst>
              <a:ext uri="{FF2B5EF4-FFF2-40B4-BE49-F238E27FC236}">
                <a16:creationId xmlns:a16="http://schemas.microsoft.com/office/drawing/2014/main" id="{AB117F78-7803-A2F5-00ED-46022333FBC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69631396"/>
              </p:ext>
            </p:extLst>
          </p:nvPr>
        </p:nvGraphicFramePr>
        <p:xfrm>
          <a:off x="766838" y="1646190"/>
          <a:ext cx="10912018" cy="3674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itle 10">
            <a:extLst>
              <a:ext uri="{FF2B5EF4-FFF2-40B4-BE49-F238E27FC236}">
                <a16:creationId xmlns:a16="http://schemas.microsoft.com/office/drawing/2014/main" id="{9289365A-F144-DD53-BBB3-5A651D7C79F3}"/>
              </a:ext>
            </a:extLst>
          </p:cNvPr>
          <p:cNvSpPr txBox="1">
            <a:spLocks/>
          </p:cNvSpPr>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4600" b="1" spc="-150">
                <a:solidFill>
                  <a:schemeClr val="bg1"/>
                </a:solidFill>
                <a:latin typeface="Calibri" panose="020F0502020204030204" pitchFamily="34" charset="0"/>
                <a:ea typeface="+mn-ea"/>
                <a:cs typeface="Calibri" panose="020F0502020204030204" pitchFamily="34" charset="0"/>
              </a:rPr>
              <a:t>Available Tools and Resources</a:t>
            </a:r>
            <a:endParaRPr lang="en-US" sz="4600" b="1" spc="-150" dirty="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4699223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312421" y="-1165614"/>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Available Tools and Resources (3 of 4)</a:t>
            </a: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graphicFrame>
        <p:nvGraphicFramePr>
          <p:cNvPr id="13" name="TextBox 3">
            <a:extLst>
              <a:ext uri="{FF2B5EF4-FFF2-40B4-BE49-F238E27FC236}">
                <a16:creationId xmlns:a16="http://schemas.microsoft.com/office/drawing/2014/main" id="{AB117F78-7803-A2F5-00ED-46022333FBC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45193713"/>
              </p:ext>
            </p:extLst>
          </p:nvPr>
        </p:nvGraphicFramePr>
        <p:xfrm>
          <a:off x="766838" y="1646190"/>
          <a:ext cx="10912018" cy="3674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itle 10">
            <a:extLst>
              <a:ext uri="{FF2B5EF4-FFF2-40B4-BE49-F238E27FC236}">
                <a16:creationId xmlns:a16="http://schemas.microsoft.com/office/drawing/2014/main" id="{3B269CD2-674C-ABE6-4A9A-888691A672DD}"/>
              </a:ext>
            </a:extLst>
          </p:cNvPr>
          <p:cNvSpPr txBox="1">
            <a:spLocks/>
          </p:cNvSpPr>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4600" b="1" spc="-150">
                <a:solidFill>
                  <a:schemeClr val="bg1"/>
                </a:solidFill>
                <a:latin typeface="Calibri" panose="020F0502020204030204" pitchFamily="34" charset="0"/>
                <a:ea typeface="+mn-ea"/>
                <a:cs typeface="Calibri" panose="020F0502020204030204" pitchFamily="34" charset="0"/>
              </a:rPr>
              <a:t>Available Tools and Resources</a:t>
            </a:r>
            <a:endParaRPr lang="en-US" sz="4600" b="1" spc="-150" dirty="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28728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E2CBD-796E-E247-7288-1E04894515E4}"/>
              </a:ext>
              <a:ext uri="{C183D7F6-B498-43B3-948B-1728B52AA6E4}">
                <adec:decorative xmlns:adec="http://schemas.microsoft.com/office/drawing/2017/decorative" val="1"/>
              </a:ext>
            </a:extLst>
          </p:cNvPr>
          <p:cNvSpPr/>
          <p:nvPr/>
        </p:nvSpPr>
        <p:spPr>
          <a:xfrm>
            <a:off x="0" y="0"/>
            <a:ext cx="12192000" cy="1129553"/>
          </a:xfrm>
          <a:prstGeom prst="rect">
            <a:avLst/>
          </a:prstGeom>
          <a:solidFill>
            <a:srgbClr val="1C60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A89E1A97-43A1-4166-6486-AC66703BD518}"/>
              </a:ext>
              <a:ext uri="{C183D7F6-B498-43B3-948B-1728B52AA6E4}">
                <adec:decorative xmlns:adec="http://schemas.microsoft.com/office/drawing/2017/decorative" val="1"/>
              </a:ext>
            </a:extLst>
          </p:cNvPr>
          <p:cNvSpPr/>
          <p:nvPr/>
        </p:nvSpPr>
        <p:spPr>
          <a:xfrm>
            <a:off x="0" y="0"/>
            <a:ext cx="1645920" cy="1208502"/>
          </a:xfrm>
          <a:custGeom>
            <a:avLst/>
            <a:gdLst>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11941 w 2003612"/>
              <a:gd name="connsiteY4" fmla="*/ 26894 h 1169894"/>
              <a:gd name="connsiteX5" fmla="*/ 13447 w 2003612"/>
              <a:gd name="connsiteY5" fmla="*/ 0 h 1169894"/>
              <a:gd name="connsiteX0" fmla="*/ 13447 w 2003612"/>
              <a:gd name="connsiteY0" fmla="*/ 0 h 1169894"/>
              <a:gd name="connsiteX1" fmla="*/ 0 w 2003612"/>
              <a:gd name="connsiteY1" fmla="*/ 1156447 h 1169894"/>
              <a:gd name="connsiteX2" fmla="*/ 1465729 w 2003612"/>
              <a:gd name="connsiteY2" fmla="*/ 1169894 h 1169894"/>
              <a:gd name="connsiteX3" fmla="*/ 2003612 w 2003612"/>
              <a:gd name="connsiteY3" fmla="*/ 618565 h 1169894"/>
              <a:gd name="connsiteX4" fmla="*/ 1401781 w 2003612"/>
              <a:gd name="connsiteY4" fmla="*/ 6574 h 1169894"/>
              <a:gd name="connsiteX5" fmla="*/ 13447 w 2003612"/>
              <a:gd name="connsiteY5" fmla="*/ 0 h 1169894"/>
              <a:gd name="connsiteX0" fmla="*/ 0 w 1990165"/>
              <a:gd name="connsiteY0" fmla="*/ 0 h 1169894"/>
              <a:gd name="connsiteX1" fmla="*/ 6873 w 1990165"/>
              <a:gd name="connsiteY1" fmla="*/ 1156447 h 1169894"/>
              <a:gd name="connsiteX2" fmla="*/ 145228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90165"/>
              <a:gd name="connsiteY0" fmla="*/ 0 h 1169894"/>
              <a:gd name="connsiteX1" fmla="*/ 6873 w 1990165"/>
              <a:gd name="connsiteY1" fmla="*/ 1156447 h 1169894"/>
              <a:gd name="connsiteX2" fmla="*/ 1442122 w 1990165"/>
              <a:gd name="connsiteY2" fmla="*/ 1169894 h 1169894"/>
              <a:gd name="connsiteX3" fmla="*/ 1990165 w 1990165"/>
              <a:gd name="connsiteY3" fmla="*/ 618565 h 1169894"/>
              <a:gd name="connsiteX4" fmla="*/ 1388334 w 1990165"/>
              <a:gd name="connsiteY4" fmla="*/ 6574 h 1169894"/>
              <a:gd name="connsiteX5" fmla="*/ 0 w 199016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0 w 1980005"/>
              <a:gd name="connsiteY0" fmla="*/ 0 h 1169894"/>
              <a:gd name="connsiteX1" fmla="*/ 6873 w 1980005"/>
              <a:gd name="connsiteY1" fmla="*/ 1156447 h 1169894"/>
              <a:gd name="connsiteX2" fmla="*/ 1442122 w 1980005"/>
              <a:gd name="connsiteY2" fmla="*/ 1169894 h 1169894"/>
              <a:gd name="connsiteX3" fmla="*/ 1980005 w 1980005"/>
              <a:gd name="connsiteY3" fmla="*/ 588085 h 1169894"/>
              <a:gd name="connsiteX4" fmla="*/ 1388334 w 1980005"/>
              <a:gd name="connsiteY4" fmla="*/ 6574 h 1169894"/>
              <a:gd name="connsiteX5" fmla="*/ 0 w 1980005"/>
              <a:gd name="connsiteY5" fmla="*/ 0 h 1169894"/>
              <a:gd name="connsiteX0" fmla="*/ 3287 w 1983292"/>
              <a:gd name="connsiteY0" fmla="*/ 0 h 1169894"/>
              <a:gd name="connsiteX1" fmla="*/ 0 w 1983292"/>
              <a:gd name="connsiteY1" fmla="*/ 1166607 h 1169894"/>
              <a:gd name="connsiteX2" fmla="*/ 1445409 w 1983292"/>
              <a:gd name="connsiteY2" fmla="*/ 1169894 h 1169894"/>
              <a:gd name="connsiteX3" fmla="*/ 1983292 w 1983292"/>
              <a:gd name="connsiteY3" fmla="*/ 588085 h 1169894"/>
              <a:gd name="connsiteX4" fmla="*/ 1391621 w 1983292"/>
              <a:gd name="connsiteY4" fmla="*/ 6574 h 1169894"/>
              <a:gd name="connsiteX5" fmla="*/ 3287 w 1983292"/>
              <a:gd name="connsiteY5" fmla="*/ 0 h 1169894"/>
              <a:gd name="connsiteX0" fmla="*/ 3287 w 1983292"/>
              <a:gd name="connsiteY0" fmla="*/ 13746 h 1183640"/>
              <a:gd name="connsiteX1" fmla="*/ 0 w 1983292"/>
              <a:gd name="connsiteY1" fmla="*/ 1180353 h 1183640"/>
              <a:gd name="connsiteX2" fmla="*/ 1445409 w 1983292"/>
              <a:gd name="connsiteY2" fmla="*/ 1183640 h 1183640"/>
              <a:gd name="connsiteX3" fmla="*/ 1983292 w 1983292"/>
              <a:gd name="connsiteY3" fmla="*/ 601831 h 1183640"/>
              <a:gd name="connsiteX4" fmla="*/ 1381461 w 1983292"/>
              <a:gd name="connsiteY4" fmla="*/ 0 h 1183640"/>
              <a:gd name="connsiteX5" fmla="*/ 3287 w 1983292"/>
              <a:gd name="connsiteY5" fmla="*/ 13746 h 1183640"/>
              <a:gd name="connsiteX0" fmla="*/ 92 w 1990257"/>
              <a:gd name="connsiteY0" fmla="*/ 0 h 1190214"/>
              <a:gd name="connsiteX1" fmla="*/ 6965 w 1990257"/>
              <a:gd name="connsiteY1" fmla="*/ 1186927 h 1190214"/>
              <a:gd name="connsiteX2" fmla="*/ 1452374 w 1990257"/>
              <a:gd name="connsiteY2" fmla="*/ 1190214 h 1190214"/>
              <a:gd name="connsiteX3" fmla="*/ 1990257 w 1990257"/>
              <a:gd name="connsiteY3" fmla="*/ 608405 h 1190214"/>
              <a:gd name="connsiteX4" fmla="*/ 1388426 w 1990257"/>
              <a:gd name="connsiteY4" fmla="*/ 6574 h 1190214"/>
              <a:gd name="connsiteX5" fmla="*/ 92 w 1990257"/>
              <a:gd name="connsiteY5" fmla="*/ 0 h 1190214"/>
              <a:gd name="connsiteX0" fmla="*/ 92 w 1990257"/>
              <a:gd name="connsiteY0" fmla="*/ 11714 h 1201928"/>
              <a:gd name="connsiteX1" fmla="*/ 6965 w 1990257"/>
              <a:gd name="connsiteY1" fmla="*/ 1198641 h 1201928"/>
              <a:gd name="connsiteX2" fmla="*/ 1452374 w 1990257"/>
              <a:gd name="connsiteY2" fmla="*/ 1201928 h 1201928"/>
              <a:gd name="connsiteX3" fmla="*/ 1990257 w 1990257"/>
              <a:gd name="connsiteY3" fmla="*/ 620119 h 1201928"/>
              <a:gd name="connsiteX4" fmla="*/ 1406714 w 1990257"/>
              <a:gd name="connsiteY4" fmla="*/ 0 h 1201928"/>
              <a:gd name="connsiteX5" fmla="*/ 92 w 1990257"/>
              <a:gd name="connsiteY5" fmla="*/ 11714 h 1201928"/>
              <a:gd name="connsiteX0" fmla="*/ 2271 w 1983292"/>
              <a:gd name="connsiteY0" fmla="*/ 0 h 1217646"/>
              <a:gd name="connsiteX1" fmla="*/ 0 w 1983292"/>
              <a:gd name="connsiteY1" fmla="*/ 1214359 h 1217646"/>
              <a:gd name="connsiteX2" fmla="*/ 1445409 w 1983292"/>
              <a:gd name="connsiteY2" fmla="*/ 1217646 h 1217646"/>
              <a:gd name="connsiteX3" fmla="*/ 1983292 w 1983292"/>
              <a:gd name="connsiteY3" fmla="*/ 635837 h 1217646"/>
              <a:gd name="connsiteX4" fmla="*/ 1399749 w 1983292"/>
              <a:gd name="connsiteY4" fmla="*/ 15718 h 1217646"/>
              <a:gd name="connsiteX5" fmla="*/ 2271 w 1983292"/>
              <a:gd name="connsiteY5" fmla="*/ 0 h 1217646"/>
              <a:gd name="connsiteX0" fmla="*/ 2271 w 1983292"/>
              <a:gd name="connsiteY0" fmla="*/ 0 h 1208502"/>
              <a:gd name="connsiteX1" fmla="*/ 0 w 1983292"/>
              <a:gd name="connsiteY1" fmla="*/ 1205215 h 1208502"/>
              <a:gd name="connsiteX2" fmla="*/ 1445409 w 1983292"/>
              <a:gd name="connsiteY2" fmla="*/ 1208502 h 1208502"/>
              <a:gd name="connsiteX3" fmla="*/ 1983292 w 1983292"/>
              <a:gd name="connsiteY3" fmla="*/ 626693 h 1208502"/>
              <a:gd name="connsiteX4" fmla="*/ 1399749 w 1983292"/>
              <a:gd name="connsiteY4" fmla="*/ 6574 h 1208502"/>
              <a:gd name="connsiteX5" fmla="*/ 2271 w 1983292"/>
              <a:gd name="connsiteY5" fmla="*/ 0 h 120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3292" h="1208502">
                <a:moveTo>
                  <a:pt x="2271" y="0"/>
                </a:moveTo>
                <a:cubicBezTo>
                  <a:pt x="1175" y="388869"/>
                  <a:pt x="1096" y="816346"/>
                  <a:pt x="0" y="1205215"/>
                </a:cubicBezTo>
                <a:lnTo>
                  <a:pt x="1445409" y="1208502"/>
                </a:lnTo>
                <a:lnTo>
                  <a:pt x="1983292" y="626693"/>
                </a:lnTo>
                <a:lnTo>
                  <a:pt x="1399749" y="6574"/>
                </a:lnTo>
                <a:lnTo>
                  <a:pt x="227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66BFD-51F6-DA0B-04FD-0114CA590D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01746"/>
            <a:ext cx="916940" cy="995534"/>
          </a:xfrm>
          <a:prstGeom prst="rect">
            <a:avLst/>
          </a:prstGeom>
        </p:spPr>
      </p:pic>
      <p:sp>
        <p:nvSpPr>
          <p:cNvPr id="11" name="Title 10">
            <a:extLst>
              <a:ext uri="{FF2B5EF4-FFF2-40B4-BE49-F238E27FC236}">
                <a16:creationId xmlns:a16="http://schemas.microsoft.com/office/drawing/2014/main" id="{7866DD55-0BFF-4AE6-B54E-124533D16C8E}"/>
              </a:ext>
            </a:extLst>
          </p:cNvPr>
          <p:cNvSpPr txBox="1">
            <a:spLocks noGrp="1"/>
          </p:cNvSpPr>
          <p:nvPr>
            <p:ph type="title" idx="4294967295"/>
          </p:nvPr>
        </p:nvSpPr>
        <p:spPr>
          <a:xfrm>
            <a:off x="312421" y="-1019063"/>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Available Tools and Resources (4 of</a:t>
            </a:r>
            <a:r>
              <a:rPr kumimoji="0" lang="en-US" sz="4600" b="1" i="0" u="none" strike="noStrike" kern="1200" cap="none" spc="-150" normalizeH="0" noProof="0" dirty="0">
                <a:ln>
                  <a:noFill/>
                </a:ln>
                <a:solidFill>
                  <a:schemeClr val="bg1"/>
                </a:solidFill>
                <a:effectLst/>
                <a:uLnTx/>
                <a:uFillTx/>
                <a:latin typeface="Calibri" panose="020F0502020204030204" pitchFamily="34" charset="0"/>
                <a:ea typeface="+mn-ea"/>
                <a:cs typeface="Calibri" panose="020F0502020204030204" pitchFamily="34" charset="0"/>
              </a:rPr>
              <a:t> 4)</a:t>
            </a:r>
            <a:endParaRPr kumimoji="0" lang="en-US" sz="4600" b="1" i="0" u="none" strike="noStrike" kern="1200" cap="none" spc="-15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FD57D3E6-EF83-3C31-84F2-3C51BBE610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1" y="110890"/>
            <a:ext cx="916940" cy="995534"/>
          </a:xfrm>
          <a:prstGeom prst="rect">
            <a:avLst/>
          </a:prstGeom>
        </p:spPr>
      </p:pic>
      <p:pic>
        <p:nvPicPr>
          <p:cNvPr id="7" name="Picture 6">
            <a:extLst>
              <a:ext uri="{FF2B5EF4-FFF2-40B4-BE49-F238E27FC236}">
                <a16:creationId xmlns:a16="http://schemas.microsoft.com/office/drawing/2014/main" id="{A2D6A98A-D19E-C722-2007-D8DDDD5EF9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2672" y="5473265"/>
            <a:ext cx="3173506" cy="1256180"/>
          </a:xfrm>
          <a:prstGeom prst="rect">
            <a:avLst/>
          </a:prstGeom>
          <a:effectLst/>
        </p:spPr>
      </p:pic>
      <p:graphicFrame>
        <p:nvGraphicFramePr>
          <p:cNvPr id="13" name="TextBox 3">
            <a:extLst>
              <a:ext uri="{FF2B5EF4-FFF2-40B4-BE49-F238E27FC236}">
                <a16:creationId xmlns:a16="http://schemas.microsoft.com/office/drawing/2014/main" id="{AB117F78-7803-A2F5-00ED-46022333FBC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19473074"/>
              </p:ext>
            </p:extLst>
          </p:nvPr>
        </p:nvGraphicFramePr>
        <p:xfrm>
          <a:off x="766838" y="1646190"/>
          <a:ext cx="10912018" cy="3674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itle 10">
            <a:extLst>
              <a:ext uri="{FF2B5EF4-FFF2-40B4-BE49-F238E27FC236}">
                <a16:creationId xmlns:a16="http://schemas.microsoft.com/office/drawing/2014/main" id="{D6551B51-438D-92C1-972D-1281B0C787EC}"/>
              </a:ext>
            </a:extLst>
          </p:cNvPr>
          <p:cNvSpPr txBox="1">
            <a:spLocks/>
          </p:cNvSpPr>
          <p:nvPr/>
        </p:nvSpPr>
        <p:spPr>
          <a:xfrm>
            <a:off x="2022616" y="176982"/>
            <a:ext cx="880387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4600" b="1" spc="-150">
                <a:solidFill>
                  <a:schemeClr val="bg1"/>
                </a:solidFill>
                <a:latin typeface="Calibri" panose="020F0502020204030204" pitchFamily="34" charset="0"/>
                <a:ea typeface="+mn-ea"/>
                <a:cs typeface="Calibri" panose="020F0502020204030204" pitchFamily="34" charset="0"/>
              </a:rPr>
              <a:t>Available Tools and Resources</a:t>
            </a:r>
            <a:endParaRPr lang="en-US" sz="4600" b="1" spc="-150" dirty="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5760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584DBA-0EE6-4A67-9B96-93695130BFD8}"/>
              </a:ext>
              <a:ext uri="{C183D7F6-B498-43B3-948B-1728B52AA6E4}">
                <adec:decorative xmlns:adec="http://schemas.microsoft.com/office/drawing/2017/decorative" val="1"/>
              </a:ext>
            </a:extLst>
          </p:cNvPr>
          <p:cNvSpPr/>
          <p:nvPr/>
        </p:nvSpPr>
        <p:spPr>
          <a:xfrm rot="10800000">
            <a:off x="0" y="0"/>
            <a:ext cx="12214510" cy="6858000"/>
          </a:xfrm>
          <a:prstGeom prst="rect">
            <a:avLst/>
          </a:prstGeom>
          <a:solidFill>
            <a:srgbClr val="1C6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itle 41">
            <a:extLst>
              <a:ext uri="{FF2B5EF4-FFF2-40B4-BE49-F238E27FC236}">
                <a16:creationId xmlns:a16="http://schemas.microsoft.com/office/drawing/2014/main" id="{10C29F67-C881-4EF3-8B1C-85C35B62243A}"/>
              </a:ext>
            </a:extLst>
          </p:cNvPr>
          <p:cNvSpPr txBox="1">
            <a:spLocks noGrp="1"/>
          </p:cNvSpPr>
          <p:nvPr>
            <p:ph type="title" idx="4294967295"/>
          </p:nvPr>
        </p:nvSpPr>
        <p:spPr>
          <a:xfrm>
            <a:off x="1423585" y="3028890"/>
            <a:ext cx="9344829" cy="800219"/>
          </a:xfrm>
          <a:prstGeom prst="rect">
            <a:avLst/>
          </a:prstGeom>
          <a:solidFill>
            <a:srgbClr val="1C609E"/>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0" normalizeH="0" baseline="0" noProof="0" dirty="0">
                <a:ln>
                  <a:noFill/>
                </a:ln>
                <a:solidFill>
                  <a:schemeClr val="accent1">
                    <a:lumMod val="60000"/>
                    <a:lumOff val="40000"/>
                  </a:schemeClr>
                </a:solidFill>
                <a:effectLst/>
                <a:uLnTx/>
                <a:uFillTx/>
                <a:latin typeface="Calibri" panose="020F0502020204030204" pitchFamily="34" charset="0"/>
                <a:ea typeface="+mn-ea"/>
                <a:cs typeface="Calibri" panose="020F0502020204030204" pitchFamily="34" charset="0"/>
              </a:rPr>
              <a:t>Questions?</a:t>
            </a:r>
          </a:p>
        </p:txBody>
      </p:sp>
    </p:spTree>
    <p:extLst>
      <p:ext uri="{BB962C8B-B14F-4D97-AF65-F5344CB8AC3E}">
        <p14:creationId xmlns:p14="http://schemas.microsoft.com/office/powerpoint/2010/main" val="15953032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6A886D73-16D1-8414-0210-2A481EA638F8}"/>
              </a:ext>
              <a:ext uri="{C183D7F6-B498-43B3-948B-1728B52AA6E4}">
                <adec:decorative xmlns:adec="http://schemas.microsoft.com/office/drawing/2017/decorative" val="1"/>
              </a:ext>
            </a:extLst>
          </p:cNvPr>
          <p:cNvSpPr/>
          <p:nvPr/>
        </p:nvSpPr>
        <p:spPr>
          <a:xfrm rot="10800000" flipV="1">
            <a:off x="3505201" y="3465442"/>
            <a:ext cx="8706678"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3008243 w 8706678"/>
              <a:gd name="connsiteY3" fmla="*/ 3392556 h 3392558"/>
              <a:gd name="connsiteX4" fmla="*/ 0 w 8706678"/>
              <a:gd name="connsiteY4" fmla="*/ 13252 h 3392558"/>
              <a:gd name="connsiteX0" fmla="*/ 0 w 8706678"/>
              <a:gd name="connsiteY0" fmla="*/ 13252 h 3392558"/>
              <a:gd name="connsiteX1" fmla="*/ 6533321 w 8706678"/>
              <a:gd name="connsiteY1" fmla="*/ 0 h 3392558"/>
              <a:gd name="connsiteX2" fmla="*/ 8706678 w 8706678"/>
              <a:gd name="connsiteY2" fmla="*/ 3392558 h 3392558"/>
              <a:gd name="connsiteX3" fmla="*/ 13252 w 8706678"/>
              <a:gd name="connsiteY3" fmla="*/ 3392556 h 3392558"/>
              <a:gd name="connsiteX4" fmla="*/ 0 w 8706678"/>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6678" h="3392558">
                <a:moveTo>
                  <a:pt x="0" y="13252"/>
                </a:moveTo>
                <a:lnTo>
                  <a:pt x="6533321" y="0"/>
                </a:lnTo>
                <a:lnTo>
                  <a:pt x="8706678" y="3392558"/>
                </a:lnTo>
                <a:lnTo>
                  <a:pt x="13252" y="3392556"/>
                </a:lnTo>
                <a:cubicBezTo>
                  <a:pt x="8835" y="2314713"/>
                  <a:pt x="4417" y="1091095"/>
                  <a:pt x="0" y="13252"/>
                </a:cubicBezTo>
                <a:close/>
              </a:path>
            </a:pathLst>
          </a:cu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29B11-A198-5B4B-7DB2-590C25F6C84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Closing slide</a:t>
            </a:r>
          </a:p>
        </p:txBody>
      </p:sp>
      <p:pic>
        <p:nvPicPr>
          <p:cNvPr id="7" name="Picture 6" descr="Volusia Forward logo">
            <a:extLst>
              <a:ext uri="{FF2B5EF4-FFF2-40B4-BE49-F238E27FC236}">
                <a16:creationId xmlns:a16="http://schemas.microsoft.com/office/drawing/2014/main" id="{A2D6A98A-D19E-C722-2007-D8DDDD5EF9A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84942" y="424437"/>
            <a:ext cx="5903539" cy="2336817"/>
          </a:xfrm>
          <a:prstGeom prst="rect">
            <a:avLst/>
          </a:prstGeom>
          <a:effectLst/>
        </p:spPr>
      </p:pic>
      <p:sp>
        <p:nvSpPr>
          <p:cNvPr id="5" name="Freeform 4">
            <a:extLst>
              <a:ext uri="{FF2B5EF4-FFF2-40B4-BE49-F238E27FC236}">
                <a16:creationId xmlns:a16="http://schemas.microsoft.com/office/drawing/2014/main" id="{92475970-84C3-C5C5-9C18-021E1D8E0CDF}"/>
              </a:ext>
              <a:ext uri="{C183D7F6-B498-43B3-948B-1728B52AA6E4}">
                <adec:decorative xmlns:adec="http://schemas.microsoft.com/office/drawing/2017/decorative" val="1"/>
              </a:ext>
            </a:extLst>
          </p:cNvPr>
          <p:cNvSpPr/>
          <p:nvPr/>
        </p:nvSpPr>
        <p:spPr>
          <a:xfrm flipH="1">
            <a:off x="0" y="0"/>
            <a:ext cx="5703501" cy="3477300"/>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685184"/>
              <a:gd name="connsiteY0" fmla="*/ 13252 h 3458817"/>
              <a:gd name="connsiteX1" fmla="*/ 3538330 w 5685184"/>
              <a:gd name="connsiteY1" fmla="*/ 0 h 3458817"/>
              <a:gd name="connsiteX2" fmla="*/ 5685184 w 5685184"/>
              <a:gd name="connsiteY2" fmla="*/ 3445566 h 3458817"/>
              <a:gd name="connsiteX3" fmla="*/ 13252 w 5685184"/>
              <a:gd name="connsiteY3" fmla="*/ 3458817 h 3458817"/>
              <a:gd name="connsiteX4" fmla="*/ 0 w 5685184"/>
              <a:gd name="connsiteY4" fmla="*/ 13252 h 3458817"/>
              <a:gd name="connsiteX0" fmla="*/ 0 w 5712616"/>
              <a:gd name="connsiteY0" fmla="*/ 13252 h 3472998"/>
              <a:gd name="connsiteX1" fmla="*/ 3538330 w 5712616"/>
              <a:gd name="connsiteY1" fmla="*/ 0 h 3472998"/>
              <a:gd name="connsiteX2" fmla="*/ 5712616 w 5712616"/>
              <a:gd name="connsiteY2" fmla="*/ 3472998 h 3472998"/>
              <a:gd name="connsiteX3" fmla="*/ 13252 w 5712616"/>
              <a:gd name="connsiteY3" fmla="*/ 3458817 h 3472998"/>
              <a:gd name="connsiteX4" fmla="*/ 0 w 5712616"/>
              <a:gd name="connsiteY4" fmla="*/ 13252 h 3472998"/>
              <a:gd name="connsiteX0" fmla="*/ 0 w 5712616"/>
              <a:gd name="connsiteY0" fmla="*/ 13252 h 3477105"/>
              <a:gd name="connsiteX1" fmla="*/ 3538330 w 5712616"/>
              <a:gd name="connsiteY1" fmla="*/ 0 h 3477105"/>
              <a:gd name="connsiteX2" fmla="*/ 5712616 w 5712616"/>
              <a:gd name="connsiteY2" fmla="*/ 3472998 h 3477105"/>
              <a:gd name="connsiteX3" fmla="*/ 13252 w 5712616"/>
              <a:gd name="connsiteY3" fmla="*/ 3477105 h 3477105"/>
              <a:gd name="connsiteX4" fmla="*/ 0 w 5712616"/>
              <a:gd name="connsiteY4" fmla="*/ 13252 h 3477105"/>
              <a:gd name="connsiteX0" fmla="*/ 0 w 5716753"/>
              <a:gd name="connsiteY0" fmla="*/ 13252 h 3477105"/>
              <a:gd name="connsiteX1" fmla="*/ 5716753 w 5716753"/>
              <a:gd name="connsiteY1" fmla="*/ 0 h 3477105"/>
              <a:gd name="connsiteX2" fmla="*/ 5712616 w 5716753"/>
              <a:gd name="connsiteY2" fmla="*/ 3472998 h 3477105"/>
              <a:gd name="connsiteX3" fmla="*/ 13252 w 5716753"/>
              <a:gd name="connsiteY3" fmla="*/ 3477105 h 3477105"/>
              <a:gd name="connsiteX4" fmla="*/ 0 w 5716753"/>
              <a:gd name="connsiteY4" fmla="*/ 13252 h 3477105"/>
              <a:gd name="connsiteX0" fmla="*/ 1640745 w 5703510"/>
              <a:gd name="connsiteY0" fmla="*/ 0 h 3490747"/>
              <a:gd name="connsiteX1" fmla="*/ 5703510 w 5703510"/>
              <a:gd name="connsiteY1" fmla="*/ 13642 h 3490747"/>
              <a:gd name="connsiteX2" fmla="*/ 5699373 w 5703510"/>
              <a:gd name="connsiteY2" fmla="*/ 3486640 h 3490747"/>
              <a:gd name="connsiteX3" fmla="*/ 9 w 5703510"/>
              <a:gd name="connsiteY3" fmla="*/ 3490747 h 3490747"/>
              <a:gd name="connsiteX4" fmla="*/ 1640745 w 5703510"/>
              <a:gd name="connsiteY4" fmla="*/ 0 h 3490747"/>
              <a:gd name="connsiteX0" fmla="*/ 1640754 w 5703519"/>
              <a:gd name="connsiteY0" fmla="*/ 0 h 3490747"/>
              <a:gd name="connsiteX1" fmla="*/ 5703519 w 5703519"/>
              <a:gd name="connsiteY1" fmla="*/ 13642 h 3490747"/>
              <a:gd name="connsiteX2" fmla="*/ 5699382 w 5703519"/>
              <a:gd name="connsiteY2" fmla="*/ 3486640 h 3490747"/>
              <a:gd name="connsiteX3" fmla="*/ 18 w 5703519"/>
              <a:gd name="connsiteY3" fmla="*/ 3490747 h 3490747"/>
              <a:gd name="connsiteX4" fmla="*/ 1640754 w 5703519"/>
              <a:gd name="connsiteY4" fmla="*/ 0 h 3490747"/>
              <a:gd name="connsiteX0" fmla="*/ 1640736 w 5703501"/>
              <a:gd name="connsiteY0" fmla="*/ 0 h 3490747"/>
              <a:gd name="connsiteX1" fmla="*/ 5703501 w 5703501"/>
              <a:gd name="connsiteY1" fmla="*/ 13642 h 3490747"/>
              <a:gd name="connsiteX2" fmla="*/ 5699364 w 5703501"/>
              <a:gd name="connsiteY2" fmla="*/ 3486640 h 3490747"/>
              <a:gd name="connsiteX3" fmla="*/ 0 w 5703501"/>
              <a:gd name="connsiteY3" fmla="*/ 3490747 h 3490747"/>
              <a:gd name="connsiteX4" fmla="*/ 1640736 w 5703501"/>
              <a:gd name="connsiteY4" fmla="*/ 0 h 3490747"/>
              <a:gd name="connsiteX0" fmla="*/ 2272748 w 5703501"/>
              <a:gd name="connsiteY0" fmla="*/ 0 h 3477300"/>
              <a:gd name="connsiteX1" fmla="*/ 5703501 w 5703501"/>
              <a:gd name="connsiteY1" fmla="*/ 195 h 3477300"/>
              <a:gd name="connsiteX2" fmla="*/ 5699364 w 5703501"/>
              <a:gd name="connsiteY2" fmla="*/ 3473193 h 3477300"/>
              <a:gd name="connsiteX3" fmla="*/ 0 w 5703501"/>
              <a:gd name="connsiteY3" fmla="*/ 3477300 h 3477300"/>
              <a:gd name="connsiteX4" fmla="*/ 2272748 w 5703501"/>
              <a:gd name="connsiteY4" fmla="*/ 0 h 3477300"/>
              <a:gd name="connsiteX0" fmla="*/ 2272748 w 5703501"/>
              <a:gd name="connsiteY0" fmla="*/ 0 h 3477300"/>
              <a:gd name="connsiteX1" fmla="*/ 5703501 w 5703501"/>
              <a:gd name="connsiteY1" fmla="*/ 195 h 3477300"/>
              <a:gd name="connsiteX2" fmla="*/ 5699364 w 5703501"/>
              <a:gd name="connsiteY2" fmla="*/ 3473193 h 3477300"/>
              <a:gd name="connsiteX3" fmla="*/ 0 w 5703501"/>
              <a:gd name="connsiteY3" fmla="*/ 3477300 h 3477300"/>
              <a:gd name="connsiteX4" fmla="*/ 2272748 w 5703501"/>
              <a:gd name="connsiteY4" fmla="*/ 0 h 3477300"/>
              <a:gd name="connsiteX0" fmla="*/ 2272748 w 5703501"/>
              <a:gd name="connsiteY0" fmla="*/ 0 h 3477300"/>
              <a:gd name="connsiteX1" fmla="*/ 5703501 w 5703501"/>
              <a:gd name="connsiteY1" fmla="*/ 195 h 3477300"/>
              <a:gd name="connsiteX2" fmla="*/ 5699364 w 5703501"/>
              <a:gd name="connsiteY2" fmla="*/ 3473193 h 3477300"/>
              <a:gd name="connsiteX3" fmla="*/ 0 w 5703501"/>
              <a:gd name="connsiteY3" fmla="*/ 3477300 h 3477300"/>
              <a:gd name="connsiteX4" fmla="*/ 2272748 w 5703501"/>
              <a:gd name="connsiteY4" fmla="*/ 0 h 347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501" h="3477300">
                <a:moveTo>
                  <a:pt x="2272748" y="0"/>
                </a:moveTo>
                <a:lnTo>
                  <a:pt x="5703501" y="195"/>
                </a:lnTo>
                <a:lnTo>
                  <a:pt x="5699364" y="3473193"/>
                </a:lnTo>
                <a:lnTo>
                  <a:pt x="0" y="3477300"/>
                </a:lnTo>
                <a:cubicBezTo>
                  <a:pt x="775513" y="2359116"/>
                  <a:pt x="1255189" y="1602278"/>
                  <a:pt x="2272748" y="0"/>
                </a:cubicBezTo>
                <a:close/>
              </a:path>
            </a:pathLst>
          </a:custGeom>
          <a:blipFill>
            <a:blip r:embed="rId5"/>
            <a:stretch>
              <a:fillRect/>
            </a:stretch>
          </a:blipFill>
          <a:ln>
            <a:noFill/>
          </a:ln>
          <a:effectLst>
            <a:reflection stA="45000" endPos="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ABB1819E-FE40-48CB-BD66-19E430A8960D}"/>
              </a:ext>
              <a:ext uri="{C183D7F6-B498-43B3-948B-1728B52AA6E4}">
                <adec:decorative xmlns:adec="http://schemas.microsoft.com/office/drawing/2017/decorative" val="1"/>
              </a:ext>
            </a:extLst>
          </p:cNvPr>
          <p:cNvSpPr/>
          <p:nvPr/>
        </p:nvSpPr>
        <p:spPr>
          <a:xfrm rot="10800000" flipH="1">
            <a:off x="0" y="3465442"/>
            <a:ext cx="5711687" cy="3392558"/>
          </a:xfrm>
          <a:custGeom>
            <a:avLst/>
            <a:gdLst>
              <a:gd name="connsiteX0" fmla="*/ 0 w 5751443"/>
              <a:gd name="connsiteY0" fmla="*/ 0 h 3233530"/>
              <a:gd name="connsiteX1" fmla="*/ 4267200 w 5751443"/>
              <a:gd name="connsiteY1" fmla="*/ 13252 h 3233530"/>
              <a:gd name="connsiteX2" fmla="*/ 5751443 w 5751443"/>
              <a:gd name="connsiteY2" fmla="*/ 3180522 h 3233530"/>
              <a:gd name="connsiteX3" fmla="*/ 13252 w 5751443"/>
              <a:gd name="connsiteY3" fmla="*/ 3233530 h 3233530"/>
              <a:gd name="connsiteX4" fmla="*/ 0 w 5751443"/>
              <a:gd name="connsiteY4" fmla="*/ 0 h 3233530"/>
              <a:gd name="connsiteX0" fmla="*/ 0 w 5698435"/>
              <a:gd name="connsiteY0" fmla="*/ 0 h 3433266"/>
              <a:gd name="connsiteX1" fmla="*/ 4267200 w 5698435"/>
              <a:gd name="connsiteY1" fmla="*/ 13252 h 3433266"/>
              <a:gd name="connsiteX2" fmla="*/ 5698435 w 5698435"/>
              <a:gd name="connsiteY2" fmla="*/ 3432314 h 3433266"/>
              <a:gd name="connsiteX3" fmla="*/ 13252 w 5698435"/>
              <a:gd name="connsiteY3" fmla="*/ 3233530 h 3433266"/>
              <a:gd name="connsiteX4" fmla="*/ 0 w 5698435"/>
              <a:gd name="connsiteY4" fmla="*/ 0 h 3433266"/>
              <a:gd name="connsiteX0" fmla="*/ 1275 w 5699710"/>
              <a:gd name="connsiteY0" fmla="*/ 0 h 3458817"/>
              <a:gd name="connsiteX1" fmla="*/ 4268475 w 5699710"/>
              <a:gd name="connsiteY1" fmla="*/ 13252 h 3458817"/>
              <a:gd name="connsiteX2" fmla="*/ 5699710 w 5699710"/>
              <a:gd name="connsiteY2" fmla="*/ 3432314 h 3458817"/>
              <a:gd name="connsiteX3" fmla="*/ 1275 w 5699710"/>
              <a:gd name="connsiteY3" fmla="*/ 3458817 h 3458817"/>
              <a:gd name="connsiteX4" fmla="*/ 1275 w 5699710"/>
              <a:gd name="connsiteY4" fmla="*/ 0 h 3458817"/>
              <a:gd name="connsiteX0" fmla="*/ 0 w 5711687"/>
              <a:gd name="connsiteY0" fmla="*/ 0 h 3445565"/>
              <a:gd name="connsiteX1" fmla="*/ 4280452 w 5711687"/>
              <a:gd name="connsiteY1" fmla="*/ 0 h 3445565"/>
              <a:gd name="connsiteX2" fmla="*/ 5711687 w 5711687"/>
              <a:gd name="connsiteY2" fmla="*/ 3419062 h 3445565"/>
              <a:gd name="connsiteX3" fmla="*/ 13252 w 5711687"/>
              <a:gd name="connsiteY3" fmla="*/ 3445565 h 3445565"/>
              <a:gd name="connsiteX4" fmla="*/ 0 w 5711687"/>
              <a:gd name="connsiteY4" fmla="*/ 0 h 3445565"/>
              <a:gd name="connsiteX0" fmla="*/ 0 w 5711687"/>
              <a:gd name="connsiteY0" fmla="*/ 13252 h 3458817"/>
              <a:gd name="connsiteX1" fmla="*/ 3538330 w 5711687"/>
              <a:gd name="connsiteY1" fmla="*/ 0 h 3458817"/>
              <a:gd name="connsiteX2" fmla="*/ 5711687 w 5711687"/>
              <a:gd name="connsiteY2" fmla="*/ 3432314 h 3458817"/>
              <a:gd name="connsiteX3" fmla="*/ 13252 w 5711687"/>
              <a:gd name="connsiteY3" fmla="*/ 3458817 h 3458817"/>
              <a:gd name="connsiteX4" fmla="*/ 0 w 5711687"/>
              <a:gd name="connsiteY4" fmla="*/ 13252 h 3458817"/>
              <a:gd name="connsiteX0" fmla="*/ 0 w 5724940"/>
              <a:gd name="connsiteY0" fmla="*/ 13252 h 3458818"/>
              <a:gd name="connsiteX1" fmla="*/ 3538330 w 5724940"/>
              <a:gd name="connsiteY1" fmla="*/ 0 h 3458818"/>
              <a:gd name="connsiteX2" fmla="*/ 5724940 w 5724940"/>
              <a:gd name="connsiteY2" fmla="*/ 3458818 h 3458818"/>
              <a:gd name="connsiteX3" fmla="*/ 13252 w 5724940"/>
              <a:gd name="connsiteY3" fmla="*/ 3458817 h 3458818"/>
              <a:gd name="connsiteX4" fmla="*/ 0 w 5724940"/>
              <a:gd name="connsiteY4" fmla="*/ 13252 h 3458818"/>
              <a:gd name="connsiteX0" fmla="*/ 0 w 5711688"/>
              <a:gd name="connsiteY0" fmla="*/ 13252 h 3458817"/>
              <a:gd name="connsiteX1" fmla="*/ 3538330 w 5711688"/>
              <a:gd name="connsiteY1" fmla="*/ 0 h 3458817"/>
              <a:gd name="connsiteX2" fmla="*/ 5711688 w 5711688"/>
              <a:gd name="connsiteY2" fmla="*/ 3432314 h 3458817"/>
              <a:gd name="connsiteX3" fmla="*/ 13252 w 5711688"/>
              <a:gd name="connsiteY3" fmla="*/ 3458817 h 3458817"/>
              <a:gd name="connsiteX4" fmla="*/ 0 w 5711688"/>
              <a:gd name="connsiteY4" fmla="*/ 13252 h 3458817"/>
              <a:gd name="connsiteX0" fmla="*/ 0 w 5711688"/>
              <a:gd name="connsiteY0" fmla="*/ 13252 h 3432314"/>
              <a:gd name="connsiteX1" fmla="*/ 3538330 w 5711688"/>
              <a:gd name="connsiteY1" fmla="*/ 0 h 3432314"/>
              <a:gd name="connsiteX2" fmla="*/ 5711688 w 5711688"/>
              <a:gd name="connsiteY2" fmla="*/ 3432314 h 3432314"/>
              <a:gd name="connsiteX3" fmla="*/ 13252 w 5711688"/>
              <a:gd name="connsiteY3" fmla="*/ 3392556 h 3432314"/>
              <a:gd name="connsiteX4" fmla="*/ 0 w 5711688"/>
              <a:gd name="connsiteY4" fmla="*/ 13252 h 3432314"/>
              <a:gd name="connsiteX0" fmla="*/ 0 w 5698435"/>
              <a:gd name="connsiteY0" fmla="*/ 13252 h 3392556"/>
              <a:gd name="connsiteX1" fmla="*/ 3538330 w 5698435"/>
              <a:gd name="connsiteY1" fmla="*/ 0 h 3392556"/>
              <a:gd name="connsiteX2" fmla="*/ 5698435 w 5698435"/>
              <a:gd name="connsiteY2" fmla="*/ 3366054 h 3392556"/>
              <a:gd name="connsiteX3" fmla="*/ 13252 w 5698435"/>
              <a:gd name="connsiteY3" fmla="*/ 3392556 h 3392556"/>
              <a:gd name="connsiteX4" fmla="*/ 0 w 5698435"/>
              <a:gd name="connsiteY4" fmla="*/ 13252 h 3392556"/>
              <a:gd name="connsiteX0" fmla="*/ 0 w 5711687"/>
              <a:gd name="connsiteY0" fmla="*/ 13252 h 3392558"/>
              <a:gd name="connsiteX1" fmla="*/ 3538330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 name="connsiteX0" fmla="*/ 0 w 5711687"/>
              <a:gd name="connsiteY0" fmla="*/ 13252 h 3392558"/>
              <a:gd name="connsiteX1" fmla="*/ 3565225 w 5711687"/>
              <a:gd name="connsiteY1" fmla="*/ 0 h 3392558"/>
              <a:gd name="connsiteX2" fmla="*/ 5711687 w 5711687"/>
              <a:gd name="connsiteY2" fmla="*/ 3392558 h 3392558"/>
              <a:gd name="connsiteX3" fmla="*/ 13252 w 5711687"/>
              <a:gd name="connsiteY3" fmla="*/ 3392556 h 3392558"/>
              <a:gd name="connsiteX4" fmla="*/ 0 w 5711687"/>
              <a:gd name="connsiteY4" fmla="*/ 13252 h 339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1687" h="3392558">
                <a:moveTo>
                  <a:pt x="0" y="13252"/>
                </a:moveTo>
                <a:lnTo>
                  <a:pt x="3565225" y="0"/>
                </a:lnTo>
                <a:lnTo>
                  <a:pt x="5711687" y="3392558"/>
                </a:lnTo>
                <a:lnTo>
                  <a:pt x="13252" y="3392556"/>
                </a:lnTo>
                <a:cubicBezTo>
                  <a:pt x="8835" y="2314713"/>
                  <a:pt x="4417" y="1091095"/>
                  <a:pt x="0" y="13252"/>
                </a:cubicBezTo>
                <a:close/>
              </a:path>
            </a:pathLst>
          </a:custGeom>
          <a:solidFill>
            <a:srgbClr val="F4BB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9E95BDB-8E27-8E48-44F9-F2CF56DC5861}"/>
              </a:ext>
            </a:extLst>
          </p:cNvPr>
          <p:cNvSpPr txBox="1"/>
          <p:nvPr/>
        </p:nvSpPr>
        <p:spPr>
          <a:xfrm>
            <a:off x="228600" y="4440250"/>
            <a:ext cx="3509683" cy="1200329"/>
          </a:xfrm>
          <a:prstGeom prst="rect">
            <a:avLst/>
          </a:prstGeom>
          <a:noFill/>
        </p:spPr>
        <p:txBody>
          <a:bodyPr wrap="square" rtlCol="0">
            <a:spAutoFit/>
          </a:bodyPr>
          <a:lstStyle/>
          <a:p>
            <a:pPr algn="ctr"/>
            <a:r>
              <a:rPr lang="en-US" sz="2400">
                <a:solidFill>
                  <a:schemeClr val="bg1"/>
                </a:solidFill>
                <a:effectLst/>
                <a:latin typeface="Calibri" panose="020F0502020204030204" pitchFamily="34" charset="0"/>
                <a:cs typeface="Calibri" panose="020F0502020204030204" pitchFamily="34" charset="0"/>
              </a:rPr>
              <a:t>123 W. Indiana Ave</a:t>
            </a:r>
            <a:br>
              <a:rPr lang="en-US" sz="2400">
                <a:solidFill>
                  <a:schemeClr val="bg1"/>
                </a:solidFill>
                <a:latin typeface="Calibri" panose="020F0502020204030204" pitchFamily="34" charset="0"/>
                <a:cs typeface="Calibri" panose="020F0502020204030204" pitchFamily="34" charset="0"/>
              </a:rPr>
            </a:br>
            <a:r>
              <a:rPr lang="en-US" sz="2400">
                <a:solidFill>
                  <a:schemeClr val="bg1"/>
                </a:solidFill>
                <a:effectLst/>
                <a:latin typeface="Calibri" panose="020F0502020204030204" pitchFamily="34" charset="0"/>
                <a:cs typeface="Calibri" panose="020F0502020204030204" pitchFamily="34" charset="0"/>
              </a:rPr>
              <a:t>DeLand, FL 32720</a:t>
            </a:r>
            <a:br>
              <a:rPr lang="en-US" sz="2400">
                <a:solidFill>
                  <a:schemeClr val="bg1"/>
                </a:solidFill>
                <a:latin typeface="Calibri" panose="020F0502020204030204" pitchFamily="34" charset="0"/>
                <a:cs typeface="Calibri" panose="020F0502020204030204" pitchFamily="34" charset="0"/>
              </a:rPr>
            </a:br>
            <a:r>
              <a:rPr lang="en-US" sz="2400">
                <a:solidFill>
                  <a:schemeClr val="bg1"/>
                </a:solidFill>
                <a:effectLst/>
                <a:latin typeface="Calibri" panose="020F0502020204030204" pitchFamily="34" charset="0"/>
                <a:cs typeface="Calibri" panose="020F0502020204030204" pitchFamily="34" charset="0"/>
              </a:rPr>
              <a:t>(386) 736-2700</a:t>
            </a:r>
            <a:endParaRPr lang="en-US" sz="2400" spc="-15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401240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EVENT_SECTION_UUID" val="e0c47e76-5c6c-41af-bf85-60bb6d5cd537"/>
  <p:tag name="SLIDO_PRESENTATION_ID" val="00000000-0000-0000-0000-000000000000"/>
  <p:tag name="SLIDO_EVENT_UUID" val="0ac45057-ac56-44cc-873b-5be9997b0a07"/>
  <p:tag name="SLIDO_APP_VERSION" val="1.7.0.4528"/>
</p:tagLst>
</file>

<file path=ppt/theme/theme1.xml><?xml version="1.0" encoding="utf-8"?>
<a:theme xmlns:a="http://schemas.openxmlformats.org/drawingml/2006/main" name="Office Theme">
  <a:themeElements>
    <a:clrScheme name="Custom 14">
      <a:dk1>
        <a:srgbClr val="000000"/>
      </a:dk1>
      <a:lt1>
        <a:srgbClr val="FFFFFF"/>
      </a:lt1>
      <a:dk2>
        <a:srgbClr val="44546A"/>
      </a:dk2>
      <a:lt2>
        <a:srgbClr val="E7E6E6"/>
      </a:lt2>
      <a:accent1>
        <a:srgbClr val="FFCE7B"/>
      </a:accent1>
      <a:accent2>
        <a:srgbClr val="A3D8C7"/>
      </a:accent2>
      <a:accent3>
        <a:srgbClr val="3CB3B9"/>
      </a:accent3>
      <a:accent4>
        <a:srgbClr val="1766AA"/>
      </a:accent4>
      <a:accent5>
        <a:srgbClr val="1E388D"/>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11c80f0-e0a0-4994-8001-4df57d4cff0e">
      <Terms xmlns="http://schemas.microsoft.com/office/infopath/2007/PartnerControls"/>
    </lcf76f155ced4ddcb4097134ff3c332f>
    <TaxCatchAll xmlns="2fe63585-ec56-41c4-856c-86981d62aa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509F2FD1E01C4C873123899286CD04" ma:contentTypeVersion="12" ma:contentTypeDescription="Create a new document." ma:contentTypeScope="" ma:versionID="e4b05cc759a3f596b1f4e44df6bf04d5">
  <xsd:schema xmlns:xsd="http://www.w3.org/2001/XMLSchema" xmlns:xs="http://www.w3.org/2001/XMLSchema" xmlns:p="http://schemas.microsoft.com/office/2006/metadata/properties" xmlns:ns2="f11c80f0-e0a0-4994-8001-4df57d4cff0e" xmlns:ns3="2fe63585-ec56-41c4-856c-86981d62aaa5" targetNamespace="http://schemas.microsoft.com/office/2006/metadata/properties" ma:root="true" ma:fieldsID="0e3b73dc5ecdd93a9e35a75da6c3573c" ns2:_="" ns3:_="">
    <xsd:import namespace="f11c80f0-e0a0-4994-8001-4df57d4cff0e"/>
    <xsd:import namespace="2fe63585-ec56-41c4-856c-86981d62aa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1c80f0-e0a0-4994-8001-4df57d4cff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fb2afa-0461-4a25-b7e7-e28982f86d9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e63585-ec56-41c4-856c-86981d62aa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7e798d5-8671-49bf-ab7e-10fb4d2d5f39}" ma:internalName="TaxCatchAll" ma:showField="CatchAllData" ma:web="2fe63585-ec56-41c4-856c-86981d62aa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3B2070-B69D-471B-A4A6-6EC73CFE3AF1}">
  <ds:schemaRefs>
    <ds:schemaRef ds:uri="http://schemas.microsoft.com/sharepoint/v3/contenttype/forms"/>
  </ds:schemaRefs>
</ds:datastoreItem>
</file>

<file path=customXml/itemProps2.xml><?xml version="1.0" encoding="utf-8"?>
<ds:datastoreItem xmlns:ds="http://schemas.openxmlformats.org/officeDocument/2006/customXml" ds:itemID="{D0E3A156-E551-448F-9EAF-36F7AC20E1F8}">
  <ds:schemaRefs>
    <ds:schemaRef ds:uri="http://schemas.microsoft.com/office/2006/metadata/properties"/>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d1199ddf-543b-4e84-82c1-8759014d7164"/>
    <ds:schemaRef ds:uri="4b5e138d-c595-47e2-94bc-6c09528a3c79"/>
    <ds:schemaRef ds:uri="http://purl.org/dc/dcmitype/"/>
    <ds:schemaRef ds:uri="http://purl.org/dc/terms/"/>
  </ds:schemaRefs>
</ds:datastoreItem>
</file>

<file path=customXml/itemProps3.xml><?xml version="1.0" encoding="utf-8"?>
<ds:datastoreItem xmlns:ds="http://schemas.openxmlformats.org/officeDocument/2006/customXml" ds:itemID="{7DE620A0-020F-47AC-A6A7-0034A0A9A57F}"/>
</file>

<file path=docProps/app.xml><?xml version="1.0" encoding="utf-8"?>
<Properties xmlns="http://schemas.openxmlformats.org/officeDocument/2006/extended-properties" xmlns:vt="http://schemas.openxmlformats.org/officeDocument/2006/docPropsVTypes">
  <Template>Office Theme 2013 - 2022</Template>
  <TotalTime>1075</TotalTime>
  <Words>2655</Words>
  <Application>Microsoft Office PowerPoint</Application>
  <PresentationFormat>Widescreen</PresentationFormat>
  <Paragraphs>452</Paragraphs>
  <Slides>40</Slides>
  <Notes>40</Notes>
  <HiddenSlides>1</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8" baseType="lpstr">
      <vt:lpstr>Arial</vt:lpstr>
      <vt:lpstr>Calibri</vt:lpstr>
      <vt:lpstr>Calibri Light</vt:lpstr>
      <vt:lpstr>Söhne</vt:lpstr>
      <vt:lpstr>Source Sans Pro</vt:lpstr>
      <vt:lpstr>Wingdings</vt:lpstr>
      <vt:lpstr>Office Theme</vt:lpstr>
      <vt:lpstr>Acrobat Document</vt:lpstr>
      <vt:lpstr>Understanding Risk and Vulnerability for Community Members</vt:lpstr>
      <vt:lpstr>Project Team</vt:lpstr>
      <vt:lpstr>Building Sustainable Communities </vt:lpstr>
      <vt:lpstr>Agenda</vt:lpstr>
      <vt:lpstr>Adaptation Planning Refresher</vt:lpstr>
      <vt:lpstr>Vulnerability Assessments for Adaptation  Planning </vt:lpstr>
      <vt:lpstr>Exposure: What will get wet? </vt:lpstr>
      <vt:lpstr>Sensitivity: How wet will it get?</vt:lpstr>
      <vt:lpstr>Understanding Impacts to Community Assets</vt:lpstr>
      <vt:lpstr>Local Mitigation Strategy Risk Ranking</vt:lpstr>
      <vt:lpstr>Local Mitigation Strategy Risk Ranking (continued)</vt:lpstr>
      <vt:lpstr>LMS Risk Analysis Results</vt:lpstr>
      <vt:lpstr>Hazards Addressed in Adaptation Plans (380.093, F.S)</vt:lpstr>
      <vt:lpstr>Adaptation Plan Vulnerability Assessment</vt:lpstr>
      <vt:lpstr>Sea Level Rise Projections Utilized for Adaptation Planning</vt:lpstr>
      <vt:lpstr>USACE “High Curve”: Recommended SRL projects to use locally for a “conservative” scenario North</vt:lpstr>
      <vt:lpstr>USACE “High Curve”: Recommended SRL projects to use locally for a “conservative” scenario South</vt:lpstr>
      <vt:lpstr>NOAA 2017 “High Curve”: Recommended SRL projects to use locally for a “high” scenario North</vt:lpstr>
      <vt:lpstr>NOAA 2017 “High Curve”: Recommended SRL projects to use locally for a “high” scenario South</vt:lpstr>
      <vt:lpstr>Critically Eroded Shoreline</vt:lpstr>
      <vt:lpstr>Critical facilities near erosion-prone areas</vt:lpstr>
      <vt:lpstr>Adaptation Plan Vulnerability Assessment Results</vt:lpstr>
      <vt:lpstr>Navigating Future Floods: Mapping Community Assets Identified During Hurricanes Nicole and Ian</vt:lpstr>
      <vt:lpstr>Mapping Activity Instructions</vt:lpstr>
      <vt:lpstr>Identifying Adaptation Strategies</vt:lpstr>
      <vt:lpstr>Survey says….</vt:lpstr>
      <vt:lpstr>Community Concerns and Priorities</vt:lpstr>
      <vt:lpstr>Moving Forward</vt:lpstr>
      <vt:lpstr>Methods for Protecting Your Home</vt:lpstr>
      <vt:lpstr>Methods for Protecting Your Home (continued)</vt:lpstr>
      <vt:lpstr>Resilience Checklist: Flood Preparedness</vt:lpstr>
      <vt:lpstr>Post-workshop Survey</vt:lpstr>
      <vt:lpstr>Learn More: Resources and Tools</vt:lpstr>
      <vt:lpstr>Planning in Volusia County</vt:lpstr>
      <vt:lpstr>Available Tools and Resources</vt:lpstr>
      <vt:lpstr>Available Tools and Resources (2 of 4)</vt:lpstr>
      <vt:lpstr>Available Tools and Resources (3 of 4)</vt:lpstr>
      <vt:lpstr>Available Tools and Resources (4 of 4)</vt:lpstr>
      <vt:lpstr>Questions?</vt:lpstr>
      <vt:lpstr>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Mei 279</dc:creator>
  <cp:lastModifiedBy>Tate, JaLeesa</cp:lastModifiedBy>
  <cp:revision>3</cp:revision>
  <cp:lastPrinted>2023-12-07T19:50:42Z</cp:lastPrinted>
  <dcterms:created xsi:type="dcterms:W3CDTF">2020-11-21T07:09:37Z</dcterms:created>
  <dcterms:modified xsi:type="dcterms:W3CDTF">2024-05-07T14:38:28Z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0x010100DD490090E133ED4499FBB947193D882B</vt:lpwstr>
  </property>
  <property fmtid="{D5CDD505-2E9C-101B-9397-08002B2CF9AE}" pid="3" name="MediaServiceImageTags">
    <vt:lpwstr/>
  </property>
  <property fmtid="{D5CDD505-2E9C-101B-9397-08002B2CF9AE}" pid="4" name="SlidoAppVersion">
    <vt:lpwstr>1.7.0.4528</vt:lpwstr>
  </property>
</Properties>
</file>