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sldIdLst>
    <p:sldId id="324" r:id="rId2"/>
    <p:sldId id="658" r:id="rId3"/>
    <p:sldId id="675" r:id="rId4"/>
    <p:sldId id="674" r:id="rId5"/>
    <p:sldId id="676" r:id="rId6"/>
    <p:sldId id="677" r:id="rId7"/>
    <p:sldId id="1165" r:id="rId8"/>
    <p:sldId id="678" r:id="rId9"/>
    <p:sldId id="679" r:id="rId10"/>
    <p:sldId id="680" r:id="rId11"/>
    <p:sldId id="681" r:id="rId12"/>
    <p:sldId id="1164" r:id="rId13"/>
    <p:sldId id="682" r:id="rId14"/>
    <p:sldId id="683" r:id="rId15"/>
    <p:sldId id="684" r:id="rId16"/>
    <p:sldId id="685" r:id="rId17"/>
    <p:sldId id="686" r:id="rId18"/>
    <p:sldId id="687" r:id="rId19"/>
    <p:sldId id="688" r:id="rId20"/>
    <p:sldId id="1166" r:id="rId21"/>
    <p:sldId id="1167" r:id="rId22"/>
    <p:sldId id="1168" r:id="rId23"/>
    <p:sldId id="1169" r:id="rId24"/>
    <p:sldId id="1170" r:id="rId25"/>
    <p:sldId id="1171" r:id="rId26"/>
    <p:sldId id="1172" r:id="rId27"/>
    <p:sldId id="1173" r:id="rId28"/>
    <p:sldId id="1174" r:id="rId29"/>
    <p:sldId id="1175" r:id="rId30"/>
    <p:sldId id="1176" r:id="rId31"/>
    <p:sldId id="1177" r:id="rId32"/>
    <p:sldId id="1178" r:id="rId33"/>
    <p:sldId id="1179" r:id="rId34"/>
    <p:sldId id="691" r:id="rId35"/>
    <p:sldId id="692" r:id="rId36"/>
    <p:sldId id="693" r:id="rId37"/>
    <p:sldId id="694" r:id="rId38"/>
    <p:sldId id="695" r:id="rId39"/>
    <p:sldId id="1180" r:id="rId40"/>
    <p:sldId id="1181" r:id="rId41"/>
    <p:sldId id="1183" r:id="rId42"/>
    <p:sldId id="1182" r:id="rId43"/>
    <p:sldId id="1184" r:id="rId44"/>
    <p:sldId id="1186" r:id="rId45"/>
    <p:sldId id="1187" r:id="rId46"/>
    <p:sldId id="1188" r:id="rId47"/>
    <p:sldId id="1189" r:id="rId48"/>
    <p:sldId id="1191" r:id="rId49"/>
    <p:sldId id="1192" r:id="rId50"/>
    <p:sldId id="1193" r:id="rId51"/>
    <p:sldId id="1194" r:id="rId52"/>
    <p:sldId id="1195" r:id="rId53"/>
    <p:sldId id="1196" r:id="rId54"/>
    <p:sldId id="1197" r:id="rId55"/>
    <p:sldId id="1198" r:id="rId56"/>
    <p:sldId id="1199" r:id="rId57"/>
    <p:sldId id="1200" r:id="rId58"/>
    <p:sldId id="1201" r:id="rId59"/>
    <p:sldId id="1202" r:id="rId60"/>
    <p:sldId id="1203" r:id="rId61"/>
    <p:sldId id="1204" r:id="rId62"/>
    <p:sldId id="1205" r:id="rId63"/>
    <p:sldId id="1206" r:id="rId64"/>
    <p:sldId id="1207" r:id="rId65"/>
    <p:sldId id="1208" r:id="rId66"/>
    <p:sldId id="1209" r:id="rId67"/>
    <p:sldId id="697" r:id="rId68"/>
    <p:sldId id="700" r:id="rId69"/>
    <p:sldId id="1163" r:id="rId70"/>
    <p:sldId id="698" r:id="rId7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843"/>
    <a:srgbClr val="6DAA2D"/>
    <a:srgbClr val="366092"/>
    <a:srgbClr val="9CC4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76" autoAdjust="0"/>
    <p:restoredTop sz="84414" autoAdjust="0"/>
  </p:normalViewPr>
  <p:slideViewPr>
    <p:cSldViewPr snapToGrid="0">
      <p:cViewPr varScale="1">
        <p:scale>
          <a:sx n="94" d="100"/>
          <a:sy n="94" d="100"/>
        </p:scale>
        <p:origin x="948"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1695"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3" tIns="46581" rIns="93163" bIns="46581"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3" tIns="46581" rIns="93163" bIns="46581" rtlCol="0"/>
          <a:lstStyle>
            <a:lvl1pPr algn="r">
              <a:defRPr sz="1300"/>
            </a:lvl1pPr>
          </a:lstStyle>
          <a:p>
            <a:fld id="{DB34EE4F-A556-4350-8D09-4ED0D78146E8}" type="datetimeFigureOut">
              <a:rPr lang="en-US" smtClean="0"/>
              <a:t>9/25/2024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1" rIns="93163" bIns="4658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3" tIns="46581" rIns="93163" bIns="46581"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63" tIns="46581" rIns="93163" bIns="46581" rtlCol="0" anchor="b"/>
          <a:lstStyle>
            <a:lvl1pPr algn="r">
              <a:defRPr sz="1300"/>
            </a:lvl1pPr>
          </a:lstStyle>
          <a:p>
            <a:fld id="{4F6C6292-D269-4DF1-A839-DEFB5DF600F6}" type="slidenum">
              <a:rPr lang="en-US" smtClean="0"/>
              <a:t>‹#›</a:t>
            </a:fld>
            <a:endParaRPr lang="en-US"/>
          </a:p>
        </p:txBody>
      </p:sp>
    </p:spTree>
    <p:extLst>
      <p:ext uri="{BB962C8B-B14F-4D97-AF65-F5344CB8AC3E}">
        <p14:creationId xmlns:p14="http://schemas.microsoft.com/office/powerpoint/2010/main" val="2737408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solidFill>
                <a:srgbClr val="FF0000"/>
              </a:solidFill>
            </a:endParaRPr>
          </a:p>
        </p:txBody>
      </p:sp>
      <p:sp>
        <p:nvSpPr>
          <p:cNvPr id="4" name="Slide Number Placeholder 3"/>
          <p:cNvSpPr>
            <a:spLocks noGrp="1"/>
          </p:cNvSpPr>
          <p:nvPr>
            <p:ph type="sldNum" sz="quarter" idx="10"/>
          </p:nvPr>
        </p:nvSpPr>
        <p:spPr/>
        <p:txBody>
          <a:bodyPr/>
          <a:lstStyle/>
          <a:p>
            <a:pPr defTabSz="931624">
              <a:defRPr/>
            </a:pPr>
            <a:fld id="{25643835-B703-4099-8D9F-BFBAB852A521}" type="slidenum">
              <a:rPr lang="en-US">
                <a:solidFill>
                  <a:prstClr val="black"/>
                </a:solidFill>
                <a:latin typeface="Calibri"/>
              </a:rPr>
              <a:pPr defTabSz="931624">
                <a:defRPr/>
              </a:pPr>
              <a:t>1</a:t>
            </a:fld>
            <a:endParaRPr lang="en-US" dirty="0">
              <a:solidFill>
                <a:prstClr val="black"/>
              </a:solidFill>
              <a:latin typeface="Calibri"/>
            </a:endParaRPr>
          </a:p>
        </p:txBody>
      </p:sp>
    </p:spTree>
    <p:extLst>
      <p:ext uri="{BB962C8B-B14F-4D97-AF65-F5344CB8AC3E}">
        <p14:creationId xmlns:p14="http://schemas.microsoft.com/office/powerpoint/2010/main" val="2576950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3CB31D01-A706-4033-BBCA-D82D1498C106}" type="datetime1">
              <a:rPr lang="en-US" smtClean="0"/>
              <a:t>9/25/2024</a:t>
            </a:fld>
            <a:endParaRPr lang="en-US" dirty="0">
              <a:solidFill>
                <a:srgbClr val="FFFFFF"/>
              </a:solidFill>
            </a:endParaRPr>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kumimoji="0" lang="en-US" dirty="0">
              <a:solidFill>
                <a:schemeClr val="accent1">
                  <a:tint val="20000"/>
                </a:schemeClr>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D5BBC35B-A44B-4119-B8DA-DE9E3DFADA20}"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144113529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3D6A36E-A5F0-44F7-B064-A76DA458C468}" type="datetime1">
              <a:rPr lang="en-US" smtClean="0"/>
              <a:t>9/25/2024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BBC35B-A44B-4119-B8DA-DE9E3DFADA20}" type="slidenum">
              <a:rPr kumimoji="0" lang="en-US" smtClean="0"/>
              <a:pPr/>
              <a:t>‹#›</a:t>
            </a:fld>
            <a:endParaRPr kumimoji="0" lang="en-US" dirty="0"/>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5398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828800" y="1600200"/>
            <a:ext cx="10160000" cy="990600"/>
          </a:xfrm>
        </p:spPr>
        <p:txBody>
          <a:bodyPr/>
          <a:lstStyle>
            <a:lvl1pPr algn="l">
              <a:buNone/>
              <a:defRPr sz="4400" b="1" cap="none">
                <a:ln>
                  <a:solidFill>
                    <a:schemeClr val="tx1"/>
                  </a:solidFill>
                </a:ln>
                <a:solidFill>
                  <a:srgbClr val="FFFFFF"/>
                </a:solidFill>
              </a:defRPr>
            </a:lvl1pPr>
          </a:lstStyle>
          <a:p>
            <a:r>
              <a:rPr kumimoji="0" lang="en-US" dirty="0"/>
              <a:t>Click to edit Master title style</a:t>
            </a:r>
          </a:p>
        </p:txBody>
      </p:sp>
      <p:sp>
        <p:nvSpPr>
          <p:cNvPr id="12" name="Date Placeholder 11"/>
          <p:cNvSpPr>
            <a:spLocks noGrp="1"/>
          </p:cNvSpPr>
          <p:nvPr>
            <p:ph type="dt" sz="half" idx="10"/>
          </p:nvPr>
        </p:nvSpPr>
        <p:spPr/>
        <p:txBody>
          <a:bodyPr/>
          <a:lstStyle/>
          <a:p>
            <a:fld id="{B0458D18-04F1-4854-9271-D2E58AE91248}" type="datetime1">
              <a:rPr lang="en-US" smtClean="0"/>
              <a:t>9/25/2024</a:t>
            </a:fld>
            <a:endParaRPr lang="en-US" dirty="0"/>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b="1">
                <a:ln>
                  <a:solidFill>
                    <a:schemeClr val="tx1"/>
                  </a:solidFill>
                </a:ln>
                <a:solidFill>
                  <a:srgbClr val="FFFFFF"/>
                </a:solidFill>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2"/>
          </p:nvPr>
        </p:nvSpPr>
        <p:spPr/>
        <p:txBody>
          <a:bodyPr/>
          <a:lstStyle/>
          <a:p>
            <a:endParaRPr kumimoji="0" lang="en-US" dirty="0"/>
          </a:p>
        </p:txBody>
      </p:sp>
    </p:spTree>
    <p:extLst>
      <p:ext uri="{BB962C8B-B14F-4D97-AF65-F5344CB8AC3E}">
        <p14:creationId xmlns:p14="http://schemas.microsoft.com/office/powerpoint/2010/main" val="7712936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0C019B1-55B7-49C4-B3A7-C08AC9B20A58}" type="datetime1">
              <a:rPr lang="en-US" smtClean="0"/>
              <a:t>9/25/2024</a:t>
            </a:fld>
            <a:endParaRPr lang="en-US" dirty="0"/>
          </a:p>
        </p:txBody>
      </p:sp>
      <p:sp>
        <p:nvSpPr>
          <p:cNvPr id="10" name="Slide Number Placeholder 9"/>
          <p:cNvSpPr>
            <a:spLocks noGrp="1"/>
          </p:cNvSpPr>
          <p:nvPr>
            <p:ph type="sldNum" sz="quarter" idx="16"/>
          </p:nvPr>
        </p:nvSpPr>
        <p:spPr/>
        <p:txBody>
          <a:bodyPr rtlCol="0"/>
          <a:lstStyle/>
          <a:p>
            <a:fld id="{D5BBC35B-A44B-4119-B8DA-DE9E3DFADA20}" type="slidenum">
              <a:rPr kumimoji="0" lang="en-US" smtClean="0"/>
              <a:pPr/>
              <a:t>‹#›</a:t>
            </a:fld>
            <a:endParaRPr kumimoji="0" lang="en-US" dirty="0"/>
          </a:p>
        </p:txBody>
      </p:sp>
      <p:sp>
        <p:nvSpPr>
          <p:cNvPr id="12" name="Footer Placeholder 11"/>
          <p:cNvSpPr>
            <a:spLocks noGrp="1"/>
          </p:cNvSpPr>
          <p:nvPr>
            <p:ph type="ftr" sz="quarter" idx="17"/>
          </p:nvPr>
        </p:nvSpPr>
        <p:spPr/>
        <p:txBody>
          <a:bodyPr rtlCol="0"/>
          <a:lstStyle/>
          <a:p>
            <a:endParaRPr kumimoji="0" lang="en-US" dirty="0"/>
          </a:p>
        </p:txBody>
      </p:sp>
    </p:spTree>
    <p:extLst>
      <p:ext uri="{BB962C8B-B14F-4D97-AF65-F5344CB8AC3E}">
        <p14:creationId xmlns:p14="http://schemas.microsoft.com/office/powerpoint/2010/main" val="38823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D117FD37-DEC3-4890-A01D-DD9D66D0AFA3}" type="datetime1">
              <a:rPr lang="en-US" smtClean="0"/>
              <a:t>9/25/2024</a:t>
            </a:fld>
            <a:endParaRPr lang="en-US" dirty="0"/>
          </a:p>
        </p:txBody>
      </p:sp>
      <p:sp>
        <p:nvSpPr>
          <p:cNvPr id="12" name="Slide Number Placeholder 11"/>
          <p:cNvSpPr>
            <a:spLocks noGrp="1"/>
          </p:cNvSpPr>
          <p:nvPr>
            <p:ph type="sldNum" sz="quarter" idx="16"/>
          </p:nvPr>
        </p:nvSpPr>
        <p:spPr/>
        <p:txBody>
          <a:bodyPr rtlCol="0"/>
          <a:lstStyle>
            <a:lvl1pPr>
              <a:defRPr sz="1600">
                <a:ln>
                  <a:solidFill>
                    <a:schemeClr val="tx1"/>
                  </a:solidFill>
                </a:ln>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kumimoji="0"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normAutofit/>
          </a:bodyPr>
          <a:lstStyle>
            <a:lvl1pPr marL="0" indent="0">
              <a:buFontTx/>
              <a:buNone/>
              <a:defRPr kumimoji="0" lang="en-US" sz="2400" b="1" kern="1200" dirty="0">
                <a:ln>
                  <a:solidFill>
                    <a:schemeClr val="tx1"/>
                  </a:solidFill>
                </a:ln>
                <a:solidFill>
                  <a:srgbClr val="FFFFFF"/>
                </a:solidFill>
                <a:latin typeface="+mn-lt"/>
                <a:ea typeface="+mn-ea"/>
                <a:cs typeface="+mn-cs"/>
              </a:defRPr>
            </a:lvl1pPr>
          </a:lstStyle>
          <a:p>
            <a:pPr lvl="0" eaLnBrk="1" latinLnBrk="0" hangingPunct="1"/>
            <a:r>
              <a:rPr kumimoji="0" lang="en-US" dirty="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normAutofit/>
          </a:bodyPr>
          <a:lstStyle>
            <a:lvl1pPr marL="0" indent="0">
              <a:buFontTx/>
              <a:buNone/>
              <a:defRPr sz="2400" b="1">
                <a:ln>
                  <a:solidFill>
                    <a:schemeClr val="tx1"/>
                  </a:solidFill>
                </a:ln>
                <a:solidFill>
                  <a:srgbClr val="FFFFFF"/>
                </a:solidFill>
              </a:defRPr>
            </a:lvl1pPr>
          </a:lstStyle>
          <a:p>
            <a:pPr lvl="0" eaLnBrk="1" latinLnBrk="0" hangingPunct="1"/>
            <a:r>
              <a:rPr kumimoji="0" lang="en-US" dirty="0"/>
              <a:t>Click to edit Master text styles</a:t>
            </a:r>
          </a:p>
        </p:txBody>
      </p:sp>
    </p:spTree>
    <p:extLst>
      <p:ext uri="{BB962C8B-B14F-4D97-AF65-F5344CB8AC3E}">
        <p14:creationId xmlns:p14="http://schemas.microsoft.com/office/powerpoint/2010/main" val="3382091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915E4CB-BE50-4633-982C-844492789141}" type="datetime1">
              <a:rPr lang="en-US" smtClean="0"/>
              <a:t>9/25/2024</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Tree>
    <p:extLst>
      <p:ext uri="{BB962C8B-B14F-4D97-AF65-F5344CB8AC3E}">
        <p14:creationId xmlns:p14="http://schemas.microsoft.com/office/powerpoint/2010/main" val="421240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5B51A-C340-461C-9940-1C2132CD3D02}" type="datetime1">
              <a:rPr lang="en-US" smtClean="0"/>
              <a:t>9/25/2024</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914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5D8566A-FB12-4AE9-B25A-8F932AEA9A52}" type="datetime1">
              <a:rPr lang="en-US" smtClean="0"/>
              <a:t>9/25/2024</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noAutofit/>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normAutofit/>
          </a:bodyPr>
          <a:lstStyle>
            <a:lvl1pPr marL="0" indent="0">
              <a:spcAft>
                <a:spcPts val="1000"/>
              </a:spcAft>
              <a:buNone/>
              <a:defRPr sz="2000" b="1">
                <a:ln>
                  <a:solidFill>
                    <a:schemeClr val="tx1"/>
                  </a:solidFill>
                </a:ln>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4041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Date Placeholder 11"/>
          <p:cNvSpPr>
            <a:spLocks noGrp="1"/>
          </p:cNvSpPr>
          <p:nvPr>
            <p:ph type="dt" sz="half" idx="10"/>
          </p:nvPr>
        </p:nvSpPr>
        <p:spPr>
          <a:xfrm>
            <a:off x="8331200" y="6248401"/>
            <a:ext cx="3556000" cy="365125"/>
          </a:xfrm>
        </p:spPr>
        <p:txBody>
          <a:bodyPr rtlCol="0"/>
          <a:lstStyle/>
          <a:p>
            <a:fld id="{285878AC-DAD4-4E25-91EA-CF2053E708B3}" type="datetime1">
              <a:rPr lang="en-US" smtClean="0"/>
              <a:t>9/25/2024</a:t>
            </a:fld>
            <a:endParaRPr lang="en-US" dirty="0">
              <a:solidFill>
                <a:schemeClr val="tx1"/>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D5BBC35B-A44B-4119-B8DA-DE9E3DFADA20}" type="slidenum">
              <a:rPr kumimoji="0" lang="en-US" smtClean="0"/>
              <a:pPr/>
              <a:t>‹#›</a:t>
            </a:fld>
            <a:endParaRPr kumimoji="0" lang="en-US" dirty="0">
              <a:solidFill>
                <a:schemeClr val="tx1"/>
              </a:solidFill>
            </a:endParaRPr>
          </a:p>
        </p:txBody>
      </p:sp>
      <p:sp>
        <p:nvSpPr>
          <p:cNvPr id="14" name="Footer Placeholder 13"/>
          <p:cNvSpPr>
            <a:spLocks noGrp="1"/>
          </p:cNvSpPr>
          <p:nvPr>
            <p:ph type="ftr" sz="quarter" idx="12"/>
          </p:nvPr>
        </p:nvSpPr>
        <p:spPr>
          <a:xfrm>
            <a:off x="2133600" y="6248207"/>
            <a:ext cx="6096000" cy="365125"/>
          </a:xfrm>
        </p:spPr>
        <p:txBody>
          <a:bodyPr rtlCol="0"/>
          <a:lstStyle/>
          <a:p>
            <a:endParaRPr kumimoji="0" lang="en-US" dirty="0">
              <a:solidFill>
                <a:schemeClr val="tx1"/>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dirty="0"/>
              <a:t>Click icon to add picture</a:t>
            </a:r>
          </a:p>
        </p:txBody>
      </p:sp>
    </p:spTree>
    <p:extLst>
      <p:ext uri="{BB962C8B-B14F-4D97-AF65-F5344CB8AC3E}">
        <p14:creationId xmlns:p14="http://schemas.microsoft.com/office/powerpoint/2010/main" val="15389825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39538-CD24-40A4-9A69-C34819EC2F60}" type="datetime1">
              <a:rPr lang="en-US" smtClean="0"/>
              <a:t>9/25/2024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05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DF0D8689-57DF-4C00-93DE-42798D534814}" type="datetime1">
              <a:rPr lang="en-US" smtClean="0"/>
              <a:t>9/25/2024</a:t>
            </a:fld>
            <a:endParaRPr lang="en-US" dirty="0"/>
          </a:p>
        </p:txBody>
      </p:sp>
      <p:sp>
        <p:nvSpPr>
          <p:cNvPr id="5" name="Footer Placeholder 4"/>
          <p:cNvSpPr>
            <a:spLocks noGrp="1"/>
          </p:cNvSpPr>
          <p:nvPr>
            <p:ph type="ftr" sz="quarter" idx="11"/>
          </p:nvPr>
        </p:nvSpPr>
        <p:spPr>
          <a:xfrm>
            <a:off x="609602" y="6248208"/>
            <a:ext cx="7431311" cy="365125"/>
          </a:xfrm>
        </p:spPr>
        <p:txBody>
          <a:bodyPr/>
          <a:lstStyle/>
          <a:p>
            <a:endParaRPr kumimoji="0" lang="en-US" dirty="0"/>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rot="5400000">
            <a:off x="8075084" y="103716"/>
            <a:ext cx="533400" cy="325968"/>
          </a:xfrm>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01646663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2F3BA2E9-8D19-4DDA-814B-640E59E90CBE}" type="datetime1">
              <a:rPr lang="en-US" smtClean="0"/>
              <a:t>9/25/2024</a:t>
            </a:fld>
            <a:endParaRPr lang="en-US" sz="1000" dirty="0">
              <a:solidFill>
                <a:schemeClr val="tx1"/>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000" dirty="0">
              <a:solidFill>
                <a:schemeClr val="tx1"/>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Autofit/>
          </a:bodyPr>
          <a:lstStyle>
            <a:lvl1pPr algn="ctr" eaLnBrk="1" latinLnBrk="0" hangingPunct="1">
              <a:defRPr kumimoji="0" sz="1600" b="1">
                <a:ln>
                  <a:solidFill>
                    <a:schemeClr val="tx1"/>
                  </a:solidFill>
                </a:ln>
                <a:solidFill>
                  <a:srgbClr val="FFFFFF"/>
                </a:solidFill>
              </a:defRPr>
            </a:lvl1pPr>
          </a:lstStyle>
          <a:p>
            <a:fld id="{D5BBC35B-A44B-4119-B8DA-DE9E3DFADA20}" type="slidenum">
              <a:rPr lang="en-US" smtClean="0"/>
              <a:pPr/>
              <a:t>‹#›</a:t>
            </a:fld>
            <a:endParaRPr lang="en-US" sz="1050" b="0" dirty="0">
              <a:solidFill>
                <a:schemeClr val="tx1"/>
              </a:solidFill>
            </a:endParaRPr>
          </a:p>
        </p:txBody>
      </p:sp>
    </p:spTree>
    <p:extLst>
      <p:ext uri="{BB962C8B-B14F-4D97-AF65-F5344CB8AC3E}">
        <p14:creationId xmlns:p14="http://schemas.microsoft.com/office/powerpoint/2010/main" val="1031757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7010400" y="-10406"/>
            <a:ext cx="5181600" cy="6858000"/>
          </a:xfrm>
          <a:prstGeom prst="rect">
            <a:avLst/>
          </a:prstGeom>
          <a:solidFill>
            <a:schemeClr val="accent2"/>
          </a:solidFill>
          <a:ln>
            <a:solidFill>
              <a:srgbClr val="81C8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graphicFrame>
        <p:nvGraphicFramePr>
          <p:cNvPr id="1026" name="Object 2" descr="Official Volusia County Florida logo"/>
          <p:cNvGraphicFramePr>
            <a:graphicFrameLocks noChangeAspect="1"/>
          </p:cNvGraphicFramePr>
          <p:nvPr>
            <p:extLst>
              <p:ext uri="{D42A27DB-BD31-4B8C-83A1-F6EECF244321}">
                <p14:modId xmlns:p14="http://schemas.microsoft.com/office/powerpoint/2010/main" val="2112430828"/>
              </p:ext>
            </p:extLst>
          </p:nvPr>
        </p:nvGraphicFramePr>
        <p:xfrm>
          <a:off x="231228" y="76275"/>
          <a:ext cx="1749972" cy="1066750"/>
        </p:xfrm>
        <a:graphic>
          <a:graphicData uri="http://schemas.openxmlformats.org/presentationml/2006/ole">
            <mc:AlternateContent xmlns:mc="http://schemas.openxmlformats.org/markup-compatibility/2006">
              <mc:Choice xmlns:v="urn:schemas-microsoft-com:vml" Requires="v">
                <p:oleObj name="Picture" r:id="rId3" imgW="2400480" imgH="1461600" progId="Word.Picture.8">
                  <p:embed/>
                </p:oleObj>
              </mc:Choice>
              <mc:Fallback>
                <p:oleObj name="Picture" r:id="rId3" imgW="2400480" imgH="1461600" progId="Word.Picture.8">
                  <p:embed/>
                  <p:pic>
                    <p:nvPicPr>
                      <p:cNvPr id="1026" name="Object 2" descr="Official Volusia County Florida logo"/>
                      <p:cNvPicPr>
                        <a:picLocks noChangeAspect="1" noChangeArrowheads="1"/>
                      </p:cNvPicPr>
                      <p:nvPr/>
                    </p:nvPicPr>
                    <p:blipFill>
                      <a:blip r:embed="rId4"/>
                      <a:srcRect/>
                      <a:stretch>
                        <a:fillRect/>
                      </a:stretch>
                    </p:blipFill>
                    <p:spPr bwMode="auto">
                      <a:xfrm>
                        <a:off x="231228" y="76275"/>
                        <a:ext cx="1749972" cy="1066750"/>
                      </a:xfrm>
                      <a:prstGeom prst="rect">
                        <a:avLst/>
                      </a:prstGeom>
                      <a:noFill/>
                    </p:spPr>
                  </p:pic>
                </p:oleObj>
              </mc:Fallback>
            </mc:AlternateContent>
          </a:graphicData>
        </a:graphic>
      </p:graphicFrame>
      <p:sp>
        <p:nvSpPr>
          <p:cNvPr id="12" name="TextBox 11"/>
          <p:cNvSpPr txBox="1"/>
          <p:nvPr/>
        </p:nvSpPr>
        <p:spPr>
          <a:xfrm>
            <a:off x="7583245" y="391801"/>
            <a:ext cx="4035909"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solidFill>
                    <a:schemeClr val="bg1"/>
                  </a:solidFill>
                </a:ln>
                <a:solidFill>
                  <a:prstClr val="white"/>
                </a:solidFill>
                <a:effectLst/>
                <a:uLnTx/>
                <a:uFillTx/>
                <a:latin typeface="Verdana" panose="020B0604030504040204" pitchFamily="34" charset="0"/>
                <a:ea typeface="Verdana" panose="020B0604030504040204" pitchFamily="34" charset="0"/>
              </a:rPr>
              <a:t>Volusia County</a:t>
            </a:r>
          </a:p>
        </p:txBody>
      </p:sp>
      <p:sp>
        <p:nvSpPr>
          <p:cNvPr id="8" name="Rectangle 7" descr="Environment and Natural Resources Committee">
            <a:extLst>
              <a:ext uri="{C183D7F6-B498-43B3-948B-1728B52AA6E4}">
                <adec:decorative xmlns:adec="http://schemas.microsoft.com/office/drawing/2017/decorative" val="0"/>
              </a:ext>
            </a:extLst>
          </p:cNvPr>
          <p:cNvSpPr/>
          <p:nvPr/>
        </p:nvSpPr>
        <p:spPr>
          <a:xfrm>
            <a:off x="0" y="1244031"/>
            <a:ext cx="12192000" cy="914400"/>
          </a:xfrm>
          <a:prstGeom prst="rect">
            <a:avLst/>
          </a:prstGeom>
          <a:solidFill>
            <a:srgbClr val="36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4" name="Title 3">
            <a:extLst>
              <a:ext uri="{C183D7F6-B498-43B3-948B-1728B52AA6E4}">
                <adec:decorative xmlns:adec="http://schemas.microsoft.com/office/drawing/2017/decorative" val="1"/>
              </a:ext>
            </a:extLst>
          </p:cNvPr>
          <p:cNvSpPr>
            <a:spLocks noGrp="1"/>
          </p:cNvSpPr>
          <p:nvPr>
            <p:ph type="ctrTitle"/>
          </p:nvPr>
        </p:nvSpPr>
        <p:spPr>
          <a:xfrm>
            <a:off x="740780" y="1736706"/>
            <a:ext cx="11044820" cy="677239"/>
          </a:xfrm>
        </p:spPr>
        <p:txBody>
          <a:bodyPr>
            <a:noAutofit/>
          </a:bodyPr>
          <a:lstStyle/>
          <a:p>
            <a:r>
              <a:rPr lang="en-US" sz="3200" b="1" cap="none" dirty="0">
                <a:ln>
                  <a:solidFill>
                    <a:schemeClr val="bg1"/>
                  </a:solidFill>
                </a:ln>
                <a:solidFill>
                  <a:prstClr val="white"/>
                </a:solidFill>
                <a:latin typeface="Verdana" panose="020B0604030504040204" pitchFamily="34" charset="0"/>
                <a:ea typeface="Verdana" panose="020B0604030504040204" pitchFamily="34" charset="0"/>
              </a:rPr>
              <a:t>Environment and Natural Resources Committee</a:t>
            </a:r>
            <a:br>
              <a:rPr lang="en-US" sz="3400" cap="none" dirty="0">
                <a:solidFill>
                  <a:prstClr val="white"/>
                </a:solidFill>
                <a:latin typeface="Verdana" panose="020B0604030504040204" pitchFamily="34" charset="0"/>
                <a:ea typeface="Verdana" panose="020B0604030504040204" pitchFamily="34" charset="0"/>
              </a:rPr>
            </a:br>
            <a:endParaRPr lang="en-US" sz="3400" dirty="0">
              <a:latin typeface="Verdana" panose="020B0604030504040204" pitchFamily="34" charset="0"/>
              <a:ea typeface="Verdana" panose="020B0604030504040204" pitchFamily="34" charset="0"/>
            </a:endParaRPr>
          </a:p>
        </p:txBody>
      </p:sp>
      <p:pic>
        <p:nvPicPr>
          <p:cNvPr id="6" name="Picture 5" descr="Photos of activities performed by Volusia County Environmental Management. Examples are petting sea creatures in a touch pool at the Marine Science Center, viewing baby sea turtles crawl through the sand toward the ocean, volunteer and exploratory programs on Volusia County conservation lands, tree and gopher tortoise permitting, the Lyonia Environmental Center, and a Future Land Use map of the county.">
            <a:extLst>
              <a:ext uri="{FF2B5EF4-FFF2-40B4-BE49-F238E27FC236}">
                <a16:creationId xmlns:a16="http://schemas.microsoft.com/office/drawing/2014/main" id="{C2271768-7602-20F3-3EC2-8B82148857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859" y="2086821"/>
            <a:ext cx="10030788" cy="4028941"/>
          </a:xfrm>
          <a:prstGeom prst="rect">
            <a:avLst/>
          </a:prstGeom>
        </p:spPr>
      </p:pic>
      <p:sp>
        <p:nvSpPr>
          <p:cNvPr id="3" name="Slide Number Placeholder 2"/>
          <p:cNvSpPr>
            <a:spLocks noGrp="1"/>
          </p:cNvSpPr>
          <p:nvPr>
            <p:ph type="sldNum" sz="quarter" idx="12"/>
          </p:nvPr>
        </p:nvSpPr>
        <p:spPr>
          <a:xfrm>
            <a:off x="10960100" y="299408"/>
            <a:ext cx="1117600" cy="381000"/>
          </a:xfrm>
          <a:ln>
            <a:noFill/>
          </a:ln>
        </p:spPr>
        <p:txBody>
          <a:bodyPr>
            <a:normAutofit/>
          </a:bodyPr>
          <a:lstStyle/>
          <a:p>
            <a:fld id="{D5BBC35B-A44B-4119-B8DA-DE9E3DFADA20}" type="slidenum">
              <a:rPr kumimoji="0" lang="en-US" sz="1200" smtClean="0">
                <a:ln>
                  <a:solidFill>
                    <a:schemeClr val="bg1"/>
                  </a:solidFill>
                </a:ln>
                <a:latin typeface="Verdana" panose="020B0604030504040204" pitchFamily="34" charset="0"/>
                <a:ea typeface="Verdana" panose="020B0604030504040204" pitchFamily="34" charset="0"/>
              </a:rPr>
              <a:pPr/>
              <a:t>1</a:t>
            </a:fld>
            <a:endParaRPr kumimoji="0" lang="en-US" sz="1200" dirty="0">
              <a:ln>
                <a:solidFill>
                  <a:schemeClr val="bg1"/>
                </a:solidFill>
              </a:ln>
              <a:solidFill>
                <a:srgbClr val="FFFFFF"/>
              </a:solidFill>
              <a:latin typeface="Verdana" panose="020B0604030504040204" pitchFamily="34" charset="0"/>
              <a:ea typeface="Verdana" panose="020B0604030504040204" pitchFamily="34" charset="0"/>
            </a:endParaRPr>
          </a:p>
        </p:txBody>
      </p:sp>
      <p:sp>
        <p:nvSpPr>
          <p:cNvPr id="14" name="TextBox 13"/>
          <p:cNvSpPr txBox="1"/>
          <p:nvPr/>
        </p:nvSpPr>
        <p:spPr>
          <a:xfrm>
            <a:off x="7124700" y="6237736"/>
            <a:ext cx="4953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chemeClr val="bg1">
                      <a:lumMod val="95000"/>
                      <a:lumOff val="5000"/>
                    </a:schemeClr>
                  </a:solidFill>
                </a:ln>
                <a:solidFill>
                  <a:prstClr val="white"/>
                </a:solidFill>
                <a:effectLst/>
                <a:uLnTx/>
                <a:uFillTx/>
                <a:latin typeface="Verdana" panose="020B0604030504040204" pitchFamily="34" charset="0"/>
                <a:ea typeface="Verdana" panose="020B0604030504040204" pitchFamily="34" charset="0"/>
              </a:rPr>
              <a:t>October 2, 2024</a:t>
            </a:r>
          </a:p>
        </p:txBody>
      </p:sp>
    </p:spTree>
    <p:extLst>
      <p:ext uri="{BB962C8B-B14F-4D97-AF65-F5344CB8AC3E}">
        <p14:creationId xmlns:p14="http://schemas.microsoft.com/office/powerpoint/2010/main" val="411675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lstStyle/>
          <a:p>
            <a:r>
              <a:rPr lang="en-US" dirty="0">
                <a:latin typeface="Verdana" panose="020B0604030504040204" pitchFamily="34" charset="0"/>
                <a:ea typeface="Verdana" panose="020B0604030504040204" pitchFamily="34" charset="0"/>
              </a:rPr>
              <a:t>Comprehensive Plan Amendments</a:t>
            </a:r>
          </a:p>
          <a:p>
            <a:pPr lvl="1"/>
            <a:r>
              <a:rPr lang="en-US" dirty="0">
                <a:latin typeface="Verdana" panose="020B0604030504040204" pitchFamily="34" charset="0"/>
                <a:ea typeface="Verdana" panose="020B0604030504040204" pitchFamily="34" charset="0"/>
              </a:rPr>
              <a:t>Future Land Use Element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Chapter 72 Land Planning Amendments</a:t>
            </a:r>
          </a:p>
          <a:p>
            <a:pPr lvl="1"/>
            <a:r>
              <a:rPr lang="en-US" dirty="0">
                <a:latin typeface="Verdana" panose="020B0604030504040204" pitchFamily="34" charset="0"/>
                <a:ea typeface="Verdana" panose="020B0604030504040204" pitchFamily="34" charset="0"/>
              </a:rPr>
              <a:t>Article I - Definitions and Interpretation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Article II – Zoning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Article III - Land Development Regulations </a:t>
            </a:r>
            <a:r>
              <a:rPr lang="en-US" dirty="0">
                <a:solidFill>
                  <a:srgbClr val="FF0000"/>
                </a:solidFill>
                <a:latin typeface="Verdana" panose="020B0604030504040204" pitchFamily="34" charset="0"/>
                <a:ea typeface="Verdana" panose="020B0604030504040204" pitchFamily="34" charset="0"/>
              </a:rPr>
              <a:t>- Complete</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New LID Guidance Manual</a:t>
            </a:r>
          </a:p>
        </p:txBody>
      </p:sp>
    </p:spTree>
    <p:extLst>
      <p:ext uri="{BB962C8B-B14F-4D97-AF65-F5344CB8AC3E}">
        <p14:creationId xmlns:p14="http://schemas.microsoft.com/office/powerpoint/2010/main" val="90941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Clarification between urban and rural land use.</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conservation subdivisions within urban residential land use designations.</a:t>
            </a:r>
          </a:p>
          <a:p>
            <a:pPr lvl="1"/>
            <a:r>
              <a:rPr lang="en-US" dirty="0">
                <a:latin typeface="Verdana" panose="020B0604030504040204" pitchFamily="34" charset="0"/>
                <a:ea typeface="Verdana" panose="020B0604030504040204" pitchFamily="34" charset="0"/>
              </a:rPr>
              <a:t>Previously only allowed them within or directly adjacent to the Environmental Core Overlay.</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creation of flexible process for implementing LID/GSI with incentives.</a:t>
            </a:r>
          </a:p>
          <a:p>
            <a:endParaRPr lang="en-US"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2E0666F3-6E05-390F-50AE-390913C9A22C}"/>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2999553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Restricts clustering to Urban Low Intensity and Urban Medium Intensity land use designations with central utilities.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density bonuses:</a:t>
            </a:r>
          </a:p>
          <a:p>
            <a:pPr lvl="1"/>
            <a:r>
              <a:rPr lang="en-US" dirty="0">
                <a:latin typeface="Verdana" panose="020B0604030504040204" pitchFamily="34" charset="0"/>
                <a:ea typeface="Verdana" panose="020B0604030504040204" pitchFamily="34" charset="0"/>
              </a:rPr>
              <a:t>Urban Low Intensity</a:t>
            </a:r>
          </a:p>
          <a:p>
            <a:pPr lvl="2"/>
            <a:r>
              <a:rPr lang="en-US" dirty="0">
                <a:latin typeface="Verdana" panose="020B0604030504040204" pitchFamily="34" charset="0"/>
                <a:ea typeface="Verdana" panose="020B0604030504040204" pitchFamily="34" charset="0"/>
              </a:rPr>
              <a:t>Current maximum: 4 dwelling units per acre</a:t>
            </a:r>
          </a:p>
          <a:p>
            <a:pPr lvl="2"/>
            <a:r>
              <a:rPr lang="en-US" dirty="0">
                <a:latin typeface="Verdana" panose="020B0604030504040204" pitchFamily="34" charset="0"/>
                <a:ea typeface="Verdana" panose="020B0604030504040204" pitchFamily="34" charset="0"/>
              </a:rPr>
              <a:t>Proposed maximum: </a:t>
            </a:r>
            <a:r>
              <a:rPr lang="en-US" strike="sngStrike" dirty="0">
                <a:latin typeface="Verdana" panose="020B0604030504040204" pitchFamily="34" charset="0"/>
                <a:ea typeface="Verdana" panose="020B0604030504040204" pitchFamily="34" charset="0"/>
              </a:rPr>
              <a:t>6</a:t>
            </a:r>
            <a:r>
              <a:rPr lang="en-US" dirty="0">
                <a:latin typeface="Verdana" panose="020B0604030504040204" pitchFamily="34" charset="0"/>
                <a:ea typeface="Verdana" panose="020B0604030504040204" pitchFamily="34" charset="0"/>
              </a:rPr>
              <a:t> </a:t>
            </a:r>
            <a:r>
              <a:rPr lang="en-US" b="1" u="sng" dirty="0">
                <a:solidFill>
                  <a:srgbClr val="FF0000"/>
                </a:solidFill>
                <a:latin typeface="Verdana" panose="020B0604030504040204" pitchFamily="34" charset="0"/>
                <a:ea typeface="Verdana" panose="020B0604030504040204" pitchFamily="34" charset="0"/>
              </a:rPr>
              <a:t>8</a:t>
            </a:r>
            <a:r>
              <a:rPr lang="en-US" dirty="0">
                <a:solidFill>
                  <a:srgbClr val="FF0000"/>
                </a:solidFill>
                <a:latin typeface="Verdana" panose="020B0604030504040204" pitchFamily="34" charset="0"/>
                <a:ea typeface="Verdana" panose="020B0604030504040204" pitchFamily="34" charset="0"/>
              </a:rPr>
              <a:t> </a:t>
            </a:r>
            <a:r>
              <a:rPr lang="en-US" dirty="0">
                <a:latin typeface="Verdana" panose="020B0604030504040204" pitchFamily="34" charset="0"/>
                <a:ea typeface="Verdana" panose="020B0604030504040204" pitchFamily="34" charset="0"/>
              </a:rPr>
              <a:t>dwelling units per acre</a:t>
            </a:r>
          </a:p>
          <a:p>
            <a:pPr lvl="1"/>
            <a:r>
              <a:rPr lang="en-US" dirty="0">
                <a:latin typeface="Verdana" panose="020B0604030504040204" pitchFamily="34" charset="0"/>
                <a:ea typeface="Verdana" panose="020B0604030504040204" pitchFamily="34" charset="0"/>
              </a:rPr>
              <a:t>Urban Medium Intensity</a:t>
            </a:r>
          </a:p>
          <a:p>
            <a:pPr lvl="2"/>
            <a:r>
              <a:rPr lang="en-US" dirty="0">
                <a:latin typeface="Verdana" panose="020B0604030504040204" pitchFamily="34" charset="0"/>
                <a:ea typeface="Verdana" panose="020B0604030504040204" pitchFamily="34" charset="0"/>
              </a:rPr>
              <a:t>Current maximum: 8 dwelling units per acre</a:t>
            </a:r>
          </a:p>
          <a:p>
            <a:pPr lvl="2"/>
            <a:r>
              <a:rPr lang="en-US" dirty="0">
                <a:latin typeface="Verdana" panose="020B0604030504040204" pitchFamily="34" charset="0"/>
                <a:ea typeface="Verdana" panose="020B0604030504040204" pitchFamily="34" charset="0"/>
              </a:rPr>
              <a:t>Proposed maximum: </a:t>
            </a:r>
            <a:r>
              <a:rPr lang="en-US" strike="sngStrike" dirty="0">
                <a:latin typeface="Verdana" panose="020B0604030504040204" pitchFamily="34" charset="0"/>
                <a:ea typeface="Verdana" panose="020B0604030504040204" pitchFamily="34" charset="0"/>
              </a:rPr>
              <a:t>12</a:t>
            </a:r>
            <a:r>
              <a:rPr lang="en-US" dirty="0">
                <a:latin typeface="Verdana" panose="020B0604030504040204" pitchFamily="34" charset="0"/>
                <a:ea typeface="Verdana" panose="020B0604030504040204" pitchFamily="34" charset="0"/>
              </a:rPr>
              <a:t> </a:t>
            </a:r>
            <a:r>
              <a:rPr lang="en-US" b="1" u="sng" dirty="0">
                <a:solidFill>
                  <a:srgbClr val="FF0000"/>
                </a:solidFill>
                <a:latin typeface="Verdana" panose="020B0604030504040204" pitchFamily="34" charset="0"/>
                <a:ea typeface="Verdana" panose="020B0604030504040204" pitchFamily="34" charset="0"/>
              </a:rPr>
              <a:t>16</a:t>
            </a:r>
            <a:r>
              <a:rPr lang="en-US" dirty="0">
                <a:solidFill>
                  <a:srgbClr val="FF0000"/>
                </a:solidFill>
                <a:latin typeface="Verdana" panose="020B0604030504040204" pitchFamily="34" charset="0"/>
                <a:ea typeface="Verdana" panose="020B0604030504040204" pitchFamily="34" charset="0"/>
              </a:rPr>
              <a:t> </a:t>
            </a:r>
            <a:r>
              <a:rPr lang="en-US" dirty="0">
                <a:latin typeface="Verdana" panose="020B0604030504040204" pitchFamily="34" charset="0"/>
                <a:ea typeface="Verdana" panose="020B0604030504040204" pitchFamily="34" charset="0"/>
              </a:rPr>
              <a:t>dwelling units per acre</a:t>
            </a:r>
          </a:p>
          <a:p>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715C6303-BD08-F8C5-DB96-314069D2D28F}"/>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9/6/24</a:t>
            </a:r>
          </a:p>
        </p:txBody>
      </p:sp>
    </p:spTree>
    <p:extLst>
      <p:ext uri="{BB962C8B-B14F-4D97-AF65-F5344CB8AC3E}">
        <p14:creationId xmlns:p14="http://schemas.microsoft.com/office/powerpoint/2010/main" val="2315672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Prohibits density bonuses within:</a:t>
            </a:r>
          </a:p>
          <a:p>
            <a:pPr lvl="1"/>
            <a:r>
              <a:rPr lang="en-US" dirty="0">
                <a:latin typeface="Verdana" panose="020B0604030504040204" pitchFamily="34" charset="0"/>
                <a:ea typeface="Verdana" panose="020B0604030504040204" pitchFamily="34" charset="0"/>
              </a:rPr>
              <a:t>Natural Resource Management Area</a:t>
            </a:r>
          </a:p>
          <a:p>
            <a:pPr lvl="1"/>
            <a:r>
              <a:rPr lang="en-US" dirty="0">
                <a:latin typeface="Verdana" panose="020B0604030504040204" pitchFamily="34" charset="0"/>
                <a:ea typeface="Verdana" panose="020B0604030504040204" pitchFamily="34" charset="0"/>
              </a:rPr>
              <a:t>Wetlands</a:t>
            </a:r>
          </a:p>
          <a:p>
            <a:pPr lvl="1"/>
            <a:r>
              <a:rPr lang="en-US" dirty="0">
                <a:latin typeface="Verdana" panose="020B0604030504040204" pitchFamily="34" charset="0"/>
                <a:ea typeface="Verdana" panose="020B0604030504040204" pitchFamily="34" charset="0"/>
              </a:rPr>
              <a:t>Areas vulnerable to sea level rise</a:t>
            </a:r>
          </a:p>
          <a:p>
            <a:pPr lvl="1"/>
            <a:r>
              <a:rPr lang="en-US" dirty="0">
                <a:latin typeface="Verdana" panose="020B0604030504040204" pitchFamily="34" charset="0"/>
                <a:ea typeface="Verdana" panose="020B0604030504040204" pitchFamily="34" charset="0"/>
              </a:rPr>
              <a:t>FEMA designated flood hazard areas (100-year floodplain)</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Prohibits fill in FEMA designated flood hazard areas for the development of lots (in a LID development).</a:t>
            </a:r>
          </a:p>
        </p:txBody>
      </p:sp>
      <p:sp>
        <p:nvSpPr>
          <p:cNvPr id="7" name="Rectangle 6">
            <a:extLst>
              <a:ext uri="{FF2B5EF4-FFF2-40B4-BE49-F238E27FC236}">
                <a16:creationId xmlns:a16="http://schemas.microsoft.com/office/drawing/2014/main" id="{2578517D-199C-3780-E841-6687E803A902}"/>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39510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Allows maximum </a:t>
            </a:r>
            <a:r>
              <a:rPr lang="en-US" strike="sngStrike" dirty="0">
                <a:latin typeface="Verdana" panose="020B0604030504040204" pitchFamily="34" charset="0"/>
                <a:ea typeface="Verdana" panose="020B0604030504040204" pitchFamily="34" charset="0"/>
              </a:rPr>
              <a:t>5%</a:t>
            </a:r>
            <a:r>
              <a:rPr lang="en-US" dirty="0">
                <a:latin typeface="Verdana" panose="020B0604030504040204" pitchFamily="34" charset="0"/>
                <a:ea typeface="Verdana" panose="020B0604030504040204" pitchFamily="34" charset="0"/>
              </a:rPr>
              <a:t> </a:t>
            </a:r>
            <a:r>
              <a:rPr lang="en-US" b="1" u="sng" dirty="0">
                <a:solidFill>
                  <a:srgbClr val="FF0000"/>
                </a:solidFill>
                <a:latin typeface="Verdana" panose="020B0604030504040204" pitchFamily="34" charset="0"/>
                <a:ea typeface="Verdana" panose="020B0604030504040204" pitchFamily="34" charset="0"/>
              </a:rPr>
              <a:t>10%</a:t>
            </a:r>
            <a:r>
              <a:rPr lang="en-US" dirty="0">
                <a:latin typeface="Verdana" panose="020B0604030504040204" pitchFamily="34" charset="0"/>
                <a:ea typeface="Verdana" panose="020B0604030504040204" pitchFamily="34" charset="0"/>
              </a:rPr>
              <a:t> floor area ratio bonus within:</a:t>
            </a:r>
          </a:p>
          <a:p>
            <a:pPr lvl="1"/>
            <a:r>
              <a:rPr lang="en-US" dirty="0">
                <a:latin typeface="Verdana" panose="020B0604030504040204" pitchFamily="34" charset="0"/>
                <a:ea typeface="Verdana" panose="020B0604030504040204" pitchFamily="34" charset="0"/>
              </a:rPr>
              <a:t>Urban Low Intensity</a:t>
            </a:r>
          </a:p>
          <a:p>
            <a:pPr lvl="1"/>
            <a:r>
              <a:rPr lang="en-US" dirty="0">
                <a:latin typeface="Verdana" panose="020B0604030504040204" pitchFamily="34" charset="0"/>
                <a:ea typeface="Verdana" panose="020B0604030504040204" pitchFamily="34" charset="0"/>
              </a:rPr>
              <a:t>Urban Medium Intensity</a:t>
            </a:r>
          </a:p>
          <a:p>
            <a:pPr lvl="1"/>
            <a:r>
              <a:rPr lang="en-US" dirty="0">
                <a:latin typeface="Verdana" panose="020B0604030504040204" pitchFamily="34" charset="0"/>
                <a:ea typeface="Verdana" panose="020B0604030504040204" pitchFamily="34" charset="0"/>
              </a:rPr>
              <a:t>Urban High Intensity</a:t>
            </a:r>
          </a:p>
          <a:p>
            <a:pPr lvl="1"/>
            <a:r>
              <a:rPr lang="en-US" dirty="0">
                <a:latin typeface="Verdana" panose="020B0604030504040204" pitchFamily="34" charset="0"/>
                <a:ea typeface="Verdana" panose="020B0604030504040204" pitchFamily="34" charset="0"/>
              </a:rPr>
              <a:t>Commercial</a:t>
            </a:r>
          </a:p>
          <a:p>
            <a:pPr lvl="1"/>
            <a:r>
              <a:rPr lang="en-US" dirty="0">
                <a:latin typeface="Verdana" panose="020B0604030504040204" pitchFamily="34" charset="0"/>
                <a:ea typeface="Verdana" panose="020B0604030504040204" pitchFamily="34" charset="0"/>
              </a:rPr>
              <a:t>Industrial</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Adds associated definitions and acronyms.</a:t>
            </a:r>
          </a:p>
          <a:p>
            <a:pPr marL="0" indent="0">
              <a:buNone/>
            </a:pP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CEDFF0E8-2F2E-3CD4-F8DA-8696E452903E}"/>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9/6/24</a:t>
            </a:r>
          </a:p>
        </p:txBody>
      </p:sp>
    </p:spTree>
    <p:extLst>
      <p:ext uri="{BB962C8B-B14F-4D97-AF65-F5344CB8AC3E}">
        <p14:creationId xmlns:p14="http://schemas.microsoft.com/office/powerpoint/2010/main" val="404612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sz="2600" dirty="0">
                <a:latin typeface="Verdana" panose="020B0604030504040204" pitchFamily="34" charset="0"/>
                <a:ea typeface="Verdana" panose="020B0604030504040204" pitchFamily="34" charset="0"/>
              </a:rPr>
              <a:t>SG 2.1.5 </a:t>
            </a:r>
            <a:r>
              <a:rPr lang="en-US" sz="2600" b="1" u="sng" dirty="0">
                <a:solidFill>
                  <a:srgbClr val="FF0000"/>
                </a:solidFill>
                <a:latin typeface="Verdana" panose="020B0604030504040204" pitchFamily="34" charset="0"/>
                <a:ea typeface="Verdana" panose="020B0604030504040204" pitchFamily="34" charset="0"/>
              </a:rPr>
              <a:t>In addition to where otherwise authorized,</a:t>
            </a:r>
            <a:r>
              <a:rPr lang="en-US" sz="2600" dirty="0">
                <a:latin typeface="Verdana" panose="020B0604030504040204" pitchFamily="34" charset="0"/>
                <a:ea typeface="Verdana" panose="020B0604030504040204" pitchFamily="34" charset="0"/>
              </a:rPr>
              <a:t> developments meeting the criteria below may arrange lots in a compact fashion (clustering) and are authorized and encouraged to be smaller than typically allowed in the zoning classification in urban residential land use classifications.</a:t>
            </a:r>
          </a:p>
          <a:p>
            <a:pPr lvl="1"/>
            <a:r>
              <a:rPr lang="en-US" sz="2300" dirty="0">
                <a:latin typeface="Verdana" panose="020B0604030504040204" pitchFamily="34" charset="0"/>
                <a:ea typeface="Verdana" panose="020B0604030504040204" pitchFamily="34" charset="0"/>
              </a:rPr>
              <a:t>(a) The site must be within Urban Low Intensity, Urban Medium Intensity, and Urban High Intensity urban residential land use designations.</a:t>
            </a:r>
          </a:p>
          <a:p>
            <a:pPr lvl="1"/>
            <a:r>
              <a:rPr lang="en-US" sz="2300" dirty="0">
                <a:latin typeface="Verdana" panose="020B0604030504040204" pitchFamily="34" charset="0"/>
                <a:ea typeface="Verdana" panose="020B0604030504040204" pitchFamily="34" charset="0"/>
              </a:rPr>
              <a:t>(b) The site must be serviced by central utilities at the time of application for development approval if the developer chooses to cluster the lots and receive density bonuses.</a:t>
            </a:r>
          </a:p>
          <a:p>
            <a:pPr marL="0" indent="0">
              <a:buNone/>
            </a:pP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CEDFF0E8-2F2E-3CD4-F8DA-8696E452903E}"/>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9/6/24</a:t>
            </a:r>
          </a:p>
        </p:txBody>
      </p:sp>
    </p:spTree>
    <p:extLst>
      <p:ext uri="{BB962C8B-B14F-4D97-AF65-F5344CB8AC3E}">
        <p14:creationId xmlns:p14="http://schemas.microsoft.com/office/powerpoint/2010/main" val="341577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 Definitions &amp; Interpretation</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20000"/>
          </a:bodyPr>
          <a:lstStyle/>
          <a:p>
            <a:r>
              <a:rPr lang="en-US" dirty="0">
                <a:latin typeface="Verdana" panose="020B0604030504040204" pitchFamily="34" charset="0"/>
                <a:ea typeface="Verdana" panose="020B0604030504040204" pitchFamily="34" charset="0"/>
              </a:rPr>
              <a:t>Adds new definitions:</a:t>
            </a:r>
          </a:p>
          <a:p>
            <a:pPr lvl="1"/>
            <a:r>
              <a:rPr lang="en-US" dirty="0">
                <a:latin typeface="Verdana" panose="020B0604030504040204" pitchFamily="34" charset="0"/>
                <a:ea typeface="Verdana" panose="020B0604030504040204" pitchFamily="34" charset="0"/>
              </a:rPr>
              <a:t>Environmental provisions</a:t>
            </a:r>
          </a:p>
          <a:p>
            <a:pPr lvl="1"/>
            <a:r>
              <a:rPr lang="en-US" dirty="0">
                <a:latin typeface="Verdana" panose="020B0604030504040204" pitchFamily="34" charset="0"/>
                <a:ea typeface="Verdana" panose="020B0604030504040204" pitchFamily="34" charset="0"/>
              </a:rPr>
              <a:t>Green infrastructure</a:t>
            </a:r>
          </a:p>
          <a:p>
            <a:pPr lvl="1"/>
            <a:r>
              <a:rPr lang="en-US" dirty="0">
                <a:latin typeface="Verdana" panose="020B0604030504040204" pitchFamily="34" charset="0"/>
                <a:ea typeface="Verdana" panose="020B0604030504040204" pitchFamily="34" charset="0"/>
              </a:rPr>
              <a:t>Green stormwater infrastructure</a:t>
            </a:r>
          </a:p>
          <a:p>
            <a:pPr lvl="1"/>
            <a:r>
              <a:rPr lang="en-US" dirty="0">
                <a:latin typeface="Verdana" panose="020B0604030504040204" pitchFamily="34" charset="0"/>
                <a:ea typeface="Verdana" panose="020B0604030504040204" pitchFamily="34" charset="0"/>
              </a:rPr>
              <a:t>Low impact development</a:t>
            </a:r>
          </a:p>
          <a:p>
            <a:pPr lvl="1"/>
            <a:r>
              <a:rPr lang="en-US" dirty="0">
                <a:latin typeface="Verdana" panose="020B0604030504040204" pitchFamily="34" charset="0"/>
                <a:ea typeface="Verdana" panose="020B0604030504040204" pitchFamily="34" charset="0"/>
              </a:rPr>
              <a:t>Low Impact Development Guidance Manual</a:t>
            </a:r>
          </a:p>
          <a:p>
            <a:pPr lvl="1"/>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Revises substandard lot definition (any lot less than 5,000 square feet or 50 feet of width) to clarify that approved low impact development subdivision lots shall not be considered substandard.</a:t>
            </a:r>
          </a:p>
        </p:txBody>
      </p:sp>
      <p:sp>
        <p:nvSpPr>
          <p:cNvPr id="7" name="Rectangle 6">
            <a:extLst>
              <a:ext uri="{FF2B5EF4-FFF2-40B4-BE49-F238E27FC236}">
                <a16:creationId xmlns:a16="http://schemas.microsoft.com/office/drawing/2014/main" id="{89432FE3-0B4D-20D4-DC07-FCA0D218B49E}"/>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416449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Permits LID lots to be smaller in size and width than permitted by the zoning classification.</a:t>
            </a:r>
          </a:p>
          <a:p>
            <a:pPr lvl="1"/>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LID incentives, such as building height and reduced setbacks, to be permitted by right and not require a variance or waiver from the Zoning Enforcement Official.</a:t>
            </a:r>
          </a:p>
        </p:txBody>
      </p:sp>
      <p:sp>
        <p:nvSpPr>
          <p:cNvPr id="7" name="Rectangle 6">
            <a:extLst>
              <a:ext uri="{FF2B5EF4-FFF2-40B4-BE49-F238E27FC236}">
                <a16:creationId xmlns:a16="http://schemas.microsoft.com/office/drawing/2014/main" id="{9223DA11-404F-DC1E-9AAF-9EE7FF554D49}"/>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2001853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A continuous non-mountable six-inch high concrete curb is required around all landscaped areas.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 protection measure is required around all landscaped areas and may be designed to facilitate the use of LID for stormwater management purposes.</a:t>
            </a:r>
          </a:p>
          <a:p>
            <a:pPr lvl="1"/>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54175A4D-01FB-C962-E79D-F899B46E5C90}"/>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81360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included specifications for landscaping within an interior landscaped area.</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allows flexibility when interior landscaped area is being used for LID stormwater management purposes.</a:t>
            </a:r>
          </a:p>
          <a:p>
            <a:pPr lvl="1"/>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DCC8CC3F-D9F6-9CEF-A106-53C26991BF7B}"/>
              </a:ext>
            </a:extLst>
          </p:cNvPr>
          <p:cNvSpPr/>
          <p:nvPr/>
        </p:nvSpPr>
        <p:spPr>
          <a:xfrm>
            <a:off x="3555087" y="810557"/>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4002841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7" name="Rectangle 6">
            <a:extLst>
              <a:ext uri="{FF2B5EF4-FFF2-40B4-BE49-F238E27FC236}">
                <a16:creationId xmlns:a16="http://schemas.microsoft.com/office/drawing/2014/main" id="{69A8061A-11FE-16BB-98F5-1DFE409E19ED}"/>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9/6/24</a:t>
            </a:r>
          </a:p>
        </p:txBody>
      </p:sp>
      <p:sp>
        <p:nvSpPr>
          <p:cNvPr id="11" name="Content Placeholder 4">
            <a:extLst>
              <a:ext uri="{FF2B5EF4-FFF2-40B4-BE49-F238E27FC236}">
                <a16:creationId xmlns:a16="http://schemas.microsoft.com/office/drawing/2014/main" id="{1BD2A0D8-92DF-071B-884E-5C7CD875ACD5}"/>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Required approval from the Zoning Enforcement Official for alternative irrigation methods.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Allows alternative irrigation methods with flexibility of design by right (including dual LID stormwater/landscaped areas) and promotes water conservation.</a:t>
            </a:r>
          </a:p>
          <a:p>
            <a:pPr lvl="1"/>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92679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Adds fire service facilities to concurrency requirements.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only allowed conservation subdivisions within or directly adjacent to the Environmental Core Overlay.</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also allows conservation subdivisions within urban residential land use designations.</a:t>
            </a:r>
          </a:p>
          <a:p>
            <a:pPr lvl="1"/>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7320B9CB-9A0D-7721-5D1A-5A94714E932A}"/>
              </a:ext>
            </a:extLst>
          </p:cNvPr>
          <p:cNvSpPr/>
          <p:nvPr/>
        </p:nvSpPr>
        <p:spPr>
          <a:xfrm>
            <a:off x="5971716" y="809579"/>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2571262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Adds new Division 19 – Low Impact Development</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specific LID regulations are within the LID Guidance Manual.</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Clarifies conservation subdivisions can use LID practices and gain incentives but cannot gain additional density bonuses.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States LID subdivisions and site plans must follow existing procedures in the Land Development Regulations.</a:t>
            </a:r>
          </a:p>
        </p:txBody>
      </p:sp>
      <p:sp>
        <p:nvSpPr>
          <p:cNvPr id="8" name="Rectangle 7">
            <a:extLst>
              <a:ext uri="{FF2B5EF4-FFF2-40B4-BE49-F238E27FC236}">
                <a16:creationId xmlns:a16="http://schemas.microsoft.com/office/drawing/2014/main" id="{EEED28A6-FAFE-29CE-1D55-FCC40457892E}"/>
              </a:ext>
            </a:extLst>
          </p:cNvPr>
          <p:cNvSpPr/>
          <p:nvPr/>
        </p:nvSpPr>
        <p:spPr>
          <a:xfrm>
            <a:off x="5971716" y="809579"/>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1570596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Division 19 – Low Impact Development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Requires submittal of an Environmental Impact Assessment.</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waivers/modifications to the Manual are permitted by the Development Review Committee (DRC).</a:t>
            </a:r>
          </a:p>
        </p:txBody>
      </p:sp>
      <p:sp>
        <p:nvSpPr>
          <p:cNvPr id="7" name="Rectangle 6">
            <a:extLst>
              <a:ext uri="{FF2B5EF4-FFF2-40B4-BE49-F238E27FC236}">
                <a16:creationId xmlns:a16="http://schemas.microsoft.com/office/drawing/2014/main" id="{D0A386D5-818B-05CC-0C13-2B22079F5081}"/>
              </a:ext>
            </a:extLst>
          </p:cNvPr>
          <p:cNvSpPr/>
          <p:nvPr/>
        </p:nvSpPr>
        <p:spPr>
          <a:xfrm>
            <a:off x="5971716" y="809579"/>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415956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a:bodyPr>
          <a:lstStyle/>
          <a:p>
            <a:r>
              <a:rPr lang="en-US" dirty="0">
                <a:latin typeface="Verdana" panose="020B0604030504040204" pitchFamily="34" charset="0"/>
                <a:ea typeface="Verdana" panose="020B0604030504040204" pitchFamily="34" charset="0"/>
              </a:rPr>
              <a:t>Division 19 – Low Impact Development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process of appeal to the county council.</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Specifies that requirements for construction and maintenance of LID best management practices (BMPs) are a condition of approval of a Development Order.</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that failure to maintain or removal of LID BMPs will result in code compliance action.</a:t>
            </a:r>
          </a:p>
        </p:txBody>
      </p:sp>
      <p:sp>
        <p:nvSpPr>
          <p:cNvPr id="7" name="Rectangle 6">
            <a:extLst>
              <a:ext uri="{FF2B5EF4-FFF2-40B4-BE49-F238E27FC236}">
                <a16:creationId xmlns:a16="http://schemas.microsoft.com/office/drawing/2014/main" id="{B9F3E62B-9882-8F1A-14EF-939D352336F9}"/>
              </a:ext>
            </a:extLst>
          </p:cNvPr>
          <p:cNvSpPr/>
          <p:nvPr/>
        </p:nvSpPr>
        <p:spPr>
          <a:xfrm>
            <a:off x="5971716" y="809579"/>
            <a:ext cx="5081826"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9/6/24</a:t>
            </a:r>
          </a:p>
        </p:txBody>
      </p:sp>
    </p:spTree>
    <p:extLst>
      <p:ext uri="{BB962C8B-B14F-4D97-AF65-F5344CB8AC3E}">
        <p14:creationId xmlns:p14="http://schemas.microsoft.com/office/powerpoint/2010/main" val="3259482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Education, Regulations, Incentives and Maintenance.</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Chapter 1 – Introduction</a:t>
            </a:r>
          </a:p>
          <a:p>
            <a:r>
              <a:rPr lang="en-US" dirty="0">
                <a:latin typeface="Verdana" panose="020B0604030504040204" pitchFamily="34" charset="0"/>
                <a:ea typeface="Verdana" panose="020B0604030504040204" pitchFamily="34" charset="0"/>
              </a:rPr>
              <a:t>Chapter 2 – Standards</a:t>
            </a:r>
          </a:p>
          <a:p>
            <a:r>
              <a:rPr lang="en-US" dirty="0">
                <a:latin typeface="Verdana" panose="020B0604030504040204" pitchFamily="34" charset="0"/>
                <a:ea typeface="Verdana" panose="020B0604030504040204" pitchFamily="34" charset="0"/>
              </a:rPr>
              <a:t>Chapter 3 – Evaluating Your Site</a:t>
            </a:r>
          </a:p>
          <a:p>
            <a:r>
              <a:rPr lang="en-US" dirty="0">
                <a:latin typeface="Verdana" panose="020B0604030504040204" pitchFamily="34" charset="0"/>
                <a:ea typeface="Verdana" panose="020B0604030504040204" pitchFamily="34" charset="0"/>
              </a:rPr>
              <a:t>Chapter 4 – Catalog of Stormwater Best Management Practices</a:t>
            </a:r>
          </a:p>
          <a:p>
            <a:r>
              <a:rPr lang="en-US" dirty="0">
                <a:latin typeface="Verdana" panose="020B0604030504040204" pitchFamily="34" charset="0"/>
                <a:ea typeface="Verdana" panose="020B0604030504040204" pitchFamily="34" charset="0"/>
              </a:rPr>
              <a:t>Chapter 5 – Maintenance of LID Practices</a:t>
            </a:r>
          </a:p>
        </p:txBody>
      </p:sp>
    </p:spTree>
    <p:extLst>
      <p:ext uri="{BB962C8B-B14F-4D97-AF65-F5344CB8AC3E}">
        <p14:creationId xmlns:p14="http://schemas.microsoft.com/office/powerpoint/2010/main" val="1723868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Pre-application meeting with Land Development recommended.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Minimum 4 site design BMPs &amp; 2 stormwater storage, treatment, and conveyance BMPs required.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Specific submittal requirements – cover letter and environmental impact assessment.</a:t>
            </a:r>
          </a:p>
        </p:txBody>
      </p:sp>
    </p:spTree>
    <p:extLst>
      <p:ext uri="{BB962C8B-B14F-4D97-AF65-F5344CB8AC3E}">
        <p14:creationId xmlns:p14="http://schemas.microsoft.com/office/powerpoint/2010/main" val="2186686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Flexible lot sizes</a:t>
            </a:r>
          </a:p>
          <a:p>
            <a:pPr lvl="2"/>
            <a:r>
              <a:rPr lang="en-US" dirty="0">
                <a:latin typeface="Verdana" panose="020B0604030504040204" pitchFamily="34" charset="0"/>
                <a:ea typeface="Verdana" panose="020B0604030504040204" pitchFamily="34" charset="0"/>
              </a:rPr>
              <a:t>The developer may create the preferred minimum lot size for the subdivision development.</a:t>
            </a:r>
          </a:p>
        </p:txBody>
      </p:sp>
    </p:spTree>
    <p:extLst>
      <p:ext uri="{BB962C8B-B14F-4D97-AF65-F5344CB8AC3E}">
        <p14:creationId xmlns:p14="http://schemas.microsoft.com/office/powerpoint/2010/main" val="673622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r>
              <a:rPr lang="en-US" dirty="0">
                <a:latin typeface="Verdana" panose="020B0604030504040204" pitchFamily="34" charset="0"/>
                <a:ea typeface="Verdana" panose="020B0604030504040204" pitchFamily="34" charset="0"/>
              </a:rPr>
              <a: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Flexible Building Setbacks</a:t>
            </a:r>
          </a:p>
          <a:p>
            <a:pPr lvl="2"/>
            <a:r>
              <a:rPr lang="en-US" dirty="0">
                <a:latin typeface="Verdana" panose="020B0604030504040204" pitchFamily="34" charset="0"/>
                <a:ea typeface="Verdana" panose="020B0604030504040204" pitchFamily="34" charset="0"/>
              </a:rPr>
              <a:t>The developer may identify the preferred minimum building setbacks for any primary or secondary structure within </a:t>
            </a:r>
            <a:r>
              <a:rPr lang="en-US" b="1" u="sng" dirty="0">
                <a:solidFill>
                  <a:srgbClr val="FF0000"/>
                </a:solidFill>
                <a:latin typeface="Verdana" panose="020B0604030504040204" pitchFamily="34" charset="0"/>
                <a:ea typeface="Verdana" panose="020B0604030504040204" pitchFamily="34" charset="0"/>
              </a:rPr>
              <a:t>an interior lot in </a:t>
            </a:r>
            <a:r>
              <a:rPr lang="en-US" dirty="0">
                <a:latin typeface="Verdana" panose="020B0604030504040204" pitchFamily="34" charset="0"/>
                <a:ea typeface="Verdana" panose="020B0604030504040204" pitchFamily="34" charset="0"/>
              </a:rPr>
              <a:t>the development. </a:t>
            </a:r>
            <a:r>
              <a:rPr lang="en-US" b="1" u="sng" dirty="0">
                <a:solidFill>
                  <a:srgbClr val="FF0000"/>
                </a:solidFill>
                <a:latin typeface="Verdana" panose="020B0604030504040204" pitchFamily="34" charset="0"/>
                <a:ea typeface="Verdana" panose="020B0604030504040204" pitchFamily="34" charset="0"/>
              </a:rPr>
              <a:t>However, on a project’s perimeter lots, boundaries, or tracts, primary or secondary structures must comply with the minimum principal or accessory use yard requirements of the property’s zoning classification.</a:t>
            </a:r>
            <a:endParaRPr lang="en-US"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2A6E1F52-8578-B591-BE7E-CAFCE5644F35}"/>
              </a:ext>
            </a:extLst>
          </p:cNvPr>
          <p:cNvSpPr/>
          <p:nvPr/>
        </p:nvSpPr>
        <p:spPr>
          <a:xfrm>
            <a:off x="2605245" y="810557"/>
            <a:ext cx="6981509" cy="461665"/>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Recommended for Approval as Amended 9/6/24</a:t>
            </a:r>
          </a:p>
        </p:txBody>
      </p:sp>
    </p:spTree>
    <p:extLst>
      <p:ext uri="{BB962C8B-B14F-4D97-AF65-F5344CB8AC3E}">
        <p14:creationId xmlns:p14="http://schemas.microsoft.com/office/powerpoint/2010/main" val="4130450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 </a:t>
            </a:r>
            <a:r>
              <a:rPr lang="en-US" dirty="0">
                <a:latin typeface="Verdana" panose="020B0604030504040204" pitchFamily="34" charset="0"/>
                <a:ea typeface="Verdana" panose="020B0604030504040204" pitchFamily="34" charset="0"/>
              </a:rPr>
              <a:t>(continued)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Density</a:t>
            </a:r>
          </a:p>
          <a:p>
            <a:pPr lvl="2"/>
            <a:r>
              <a:rPr lang="en-US" dirty="0">
                <a:latin typeface="Verdana" panose="020B0604030504040204" pitchFamily="34" charset="0"/>
                <a:ea typeface="Verdana" panose="020B0604030504040204" pitchFamily="34" charset="0"/>
              </a:rPr>
              <a:t>The developer may increase the density in urban residential zoning classifications within Urban Low Intensity to 8 dwelling units per acre and increase to 16 dwelling units per acre within Urban Medium Intensity.</a:t>
            </a:r>
          </a:p>
          <a:p>
            <a:pPr lvl="2"/>
            <a:r>
              <a:rPr lang="en-US" dirty="0">
                <a:latin typeface="Verdana" panose="020B0604030504040204" pitchFamily="34" charset="0"/>
                <a:ea typeface="Verdana" panose="020B0604030504040204" pitchFamily="34" charset="0"/>
              </a:rPr>
              <a:t>Increased density is not permitted within rural land use designations. </a:t>
            </a:r>
          </a:p>
          <a:p>
            <a:pPr lvl="2"/>
            <a:r>
              <a:rPr lang="en-US" dirty="0">
                <a:latin typeface="Verdana" panose="020B0604030504040204" pitchFamily="34" charset="0"/>
                <a:ea typeface="Verdana" panose="020B0604030504040204" pitchFamily="34" charset="0"/>
              </a:rPr>
              <a:t>Conservation subdivisions cannot gain additional density bonuses for implementing LID BMPs.</a:t>
            </a:r>
          </a:p>
        </p:txBody>
      </p:sp>
    </p:spTree>
    <p:extLst>
      <p:ext uri="{BB962C8B-B14F-4D97-AF65-F5344CB8AC3E}">
        <p14:creationId xmlns:p14="http://schemas.microsoft.com/office/powerpoint/2010/main" val="1085347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Lot Development Incentives</a:t>
            </a:r>
            <a:r>
              <a:rPr lang="en-US" dirty="0">
                <a:latin typeface="Verdana" panose="020B0604030504040204" pitchFamily="34" charset="0"/>
                <a:ea typeface="Verdana" panose="020B0604030504040204" pitchFamily="34" charset="0"/>
              </a:rPr>
              <a: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Floor Area Ratio</a:t>
            </a:r>
          </a:p>
          <a:p>
            <a:pPr lvl="2"/>
            <a:r>
              <a:rPr lang="en-US" dirty="0">
                <a:latin typeface="Verdana" panose="020B0604030504040204" pitchFamily="34" charset="0"/>
                <a:ea typeface="Verdana" panose="020B0604030504040204" pitchFamily="34" charset="0"/>
              </a:rPr>
              <a:t>The developer may increase the floor area ratio by 10% of the maximum within Urban Low Intensity, Urban Medium Intensity, Urban High Intensity, Commercial, and Industrial land use classifications.</a:t>
            </a:r>
          </a:p>
        </p:txBody>
      </p:sp>
    </p:spTree>
    <p:extLst>
      <p:ext uri="{BB962C8B-B14F-4D97-AF65-F5344CB8AC3E}">
        <p14:creationId xmlns:p14="http://schemas.microsoft.com/office/powerpoint/2010/main" val="3797008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Maximum Height</a:t>
            </a:r>
          </a:p>
          <a:p>
            <a:pPr lvl="2"/>
            <a:r>
              <a:rPr lang="en-US" dirty="0">
                <a:latin typeface="Verdana" panose="020B0604030504040204" pitchFamily="34" charset="0"/>
                <a:ea typeface="Verdana" panose="020B0604030504040204" pitchFamily="34" charset="0"/>
              </a:rPr>
              <a:t>The maximum height permitted within Section 72-241, of the Zoning Ordinance, may be increased by 30 feet within multifamily, commercial and industrial zoning classifications.</a:t>
            </a:r>
          </a:p>
        </p:txBody>
      </p:sp>
    </p:spTree>
    <p:extLst>
      <p:ext uri="{BB962C8B-B14F-4D97-AF65-F5344CB8AC3E}">
        <p14:creationId xmlns:p14="http://schemas.microsoft.com/office/powerpoint/2010/main" val="2017708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Permitted within Landscape Buffers and Setbacks</a:t>
            </a:r>
          </a:p>
          <a:p>
            <a:pPr lvl="2"/>
            <a:r>
              <a:rPr lang="en-US" dirty="0">
                <a:latin typeface="Verdana" panose="020B0604030504040204" pitchFamily="34" charset="0"/>
                <a:ea typeface="Verdana" panose="020B0604030504040204" pitchFamily="34" charset="0"/>
              </a:rPr>
              <a:t>The engineer does not have to abide by the prohibitions related to stormwater within Section 72-284, of the Zoning Ordinance.</a:t>
            </a:r>
          </a:p>
        </p:txBody>
      </p:sp>
    </p:spTree>
    <p:extLst>
      <p:ext uri="{BB962C8B-B14F-4D97-AF65-F5344CB8AC3E}">
        <p14:creationId xmlns:p14="http://schemas.microsoft.com/office/powerpoint/2010/main" val="288736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Permitted within Landscape Islands and Row-Ends</a:t>
            </a:r>
          </a:p>
          <a:p>
            <a:pPr lvl="2"/>
            <a:r>
              <a:rPr lang="en-US" dirty="0">
                <a:latin typeface="Verdana" panose="020B0604030504040204" pitchFamily="34" charset="0"/>
                <a:ea typeface="Verdana" panose="020B0604030504040204" pitchFamily="34" charset="0"/>
              </a:rPr>
              <a:t>The engineer does not have to abide by the prohibitions related to stormwater within Section 72-284, of the Zoning Ordinance.</a:t>
            </a:r>
          </a:p>
        </p:txBody>
      </p:sp>
    </p:spTree>
    <p:extLst>
      <p:ext uri="{BB962C8B-B14F-4D97-AF65-F5344CB8AC3E}">
        <p14:creationId xmlns:p14="http://schemas.microsoft.com/office/powerpoint/2010/main" val="3067748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Credited as Landscaping</a:t>
            </a:r>
          </a:p>
          <a:p>
            <a:pPr lvl="2"/>
            <a:r>
              <a:rPr lang="en-US" dirty="0">
                <a:latin typeface="Verdana" panose="020B0604030504040204" pitchFamily="34" charset="0"/>
                <a:ea typeface="Verdana" panose="020B0604030504040204" pitchFamily="34" charset="0"/>
              </a:rPr>
              <a:t>The engineer does not have to abide by the specific planting requirements of Section 72-284, of the Zoning Ordinance, but may propose an alternative native planting plan with the Zoning Enforcement Official.</a:t>
            </a:r>
          </a:p>
        </p:txBody>
      </p:sp>
    </p:spTree>
    <p:extLst>
      <p:ext uri="{BB962C8B-B14F-4D97-AF65-F5344CB8AC3E}">
        <p14:creationId xmlns:p14="http://schemas.microsoft.com/office/powerpoint/2010/main" val="676507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Credited as Common Open Space</a:t>
            </a:r>
          </a:p>
          <a:p>
            <a:pPr lvl="2"/>
            <a:r>
              <a:rPr lang="en-US" dirty="0">
                <a:latin typeface="Verdana" panose="020B0604030504040204" pitchFamily="34" charset="0"/>
                <a:ea typeface="Verdana" panose="020B0604030504040204" pitchFamily="34" charset="0"/>
              </a:rPr>
              <a:t>The specific Site Design or Stormwater Storage, Treatment and Conveyance BMP is permitted within and counts toward common open space areas.</a:t>
            </a:r>
          </a:p>
          <a:p>
            <a:pPr lvl="2"/>
            <a:r>
              <a:rPr lang="en-US" dirty="0">
                <a:latin typeface="Verdana" panose="020B0604030504040204" pitchFamily="34" charset="0"/>
                <a:ea typeface="Verdana" panose="020B0604030504040204" pitchFamily="34" charset="0"/>
              </a:rPr>
              <a:t>A maximum of 50% of the pond area can be used as common open space.</a:t>
            </a:r>
          </a:p>
        </p:txBody>
      </p:sp>
    </p:spTree>
    <p:extLst>
      <p:ext uri="{BB962C8B-B14F-4D97-AF65-F5344CB8AC3E}">
        <p14:creationId xmlns:p14="http://schemas.microsoft.com/office/powerpoint/2010/main" val="1305476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Off-Street Parking Flexibility</a:t>
            </a:r>
          </a:p>
          <a:p>
            <a:pPr lvl="2"/>
            <a:r>
              <a:rPr lang="en-US" dirty="0">
                <a:latin typeface="Verdana" panose="020B0604030504040204" pitchFamily="34" charset="0"/>
                <a:ea typeface="Verdana" panose="020B0604030504040204" pitchFamily="34" charset="0"/>
              </a:rPr>
              <a:t>The minimum and maximum number of off-street parking spaces, required within Section 72-286, of the Zoning Ordinance, may be increased or decreased by 25%.</a:t>
            </a:r>
          </a:p>
          <a:p>
            <a:pPr lvl="2"/>
            <a:r>
              <a:rPr lang="en-US" dirty="0">
                <a:latin typeface="Verdana" panose="020B0604030504040204" pitchFamily="34" charset="0"/>
                <a:ea typeface="Verdana" panose="020B0604030504040204" pitchFamily="34" charset="0"/>
              </a:rPr>
              <a:t>This does not apply to single-family dwellings.</a:t>
            </a:r>
          </a:p>
        </p:txBody>
      </p:sp>
    </p:spTree>
    <p:extLst>
      <p:ext uri="{BB962C8B-B14F-4D97-AF65-F5344CB8AC3E}">
        <p14:creationId xmlns:p14="http://schemas.microsoft.com/office/powerpoint/2010/main" val="952551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Zoning Incentives</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Increased Lot Coverage</a:t>
            </a:r>
          </a:p>
          <a:p>
            <a:pPr lvl="2"/>
            <a:r>
              <a:rPr lang="en-US" dirty="0">
                <a:latin typeface="Verdana" panose="020B0604030504040204" pitchFamily="34" charset="0"/>
                <a:ea typeface="Verdana" panose="020B0604030504040204" pitchFamily="34" charset="0"/>
              </a:rPr>
              <a:t>The maximum lot coverage consisting of principal and accessory buildings and structures permitted within Section 72-241, of the Zoning Ordinance, may be increased by 5%.</a:t>
            </a:r>
          </a:p>
        </p:txBody>
      </p:sp>
    </p:spTree>
    <p:extLst>
      <p:ext uri="{BB962C8B-B14F-4D97-AF65-F5344CB8AC3E}">
        <p14:creationId xmlns:p14="http://schemas.microsoft.com/office/powerpoint/2010/main" val="3194542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Environmental Incentives</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Reduction in Tree Replacement Requirements</a:t>
            </a:r>
          </a:p>
          <a:p>
            <a:pPr lvl="2"/>
            <a:r>
              <a:rPr lang="en-US" dirty="0">
                <a:latin typeface="Verdana" panose="020B0604030504040204" pitchFamily="34" charset="0"/>
                <a:ea typeface="Verdana" panose="020B0604030504040204" pitchFamily="34" charset="0"/>
              </a:rPr>
              <a:t>Allows for a 5% reduction in tree replacement required by Section 72-842(a), of the Land Development Code. </a:t>
            </a:r>
          </a:p>
          <a:p>
            <a:pPr lvl="2"/>
            <a:r>
              <a:rPr lang="en-US" dirty="0">
                <a:latin typeface="Verdana" panose="020B0604030504040204" pitchFamily="34" charset="0"/>
                <a:ea typeface="Verdana" panose="020B0604030504040204" pitchFamily="34" charset="0"/>
              </a:rPr>
              <a:t>Therefore, tree replacement is based on the replacement of 10% of the total cross-sectional area of the trunk of the tree removed.</a:t>
            </a:r>
          </a:p>
        </p:txBody>
      </p:sp>
    </p:spTree>
    <p:extLst>
      <p:ext uri="{BB962C8B-B14F-4D97-AF65-F5344CB8AC3E}">
        <p14:creationId xmlns:p14="http://schemas.microsoft.com/office/powerpoint/2010/main" val="4092203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Fee Incentives</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Reduced Building Permit Fees</a:t>
            </a:r>
          </a:p>
          <a:p>
            <a:pPr lvl="2"/>
            <a:r>
              <a:rPr lang="en-US" dirty="0">
                <a:latin typeface="Verdana" panose="020B0604030504040204" pitchFamily="34" charset="0"/>
                <a:ea typeface="Verdana" panose="020B0604030504040204" pitchFamily="34" charset="0"/>
              </a:rPr>
              <a:t>Building permit application fees for residential (RES) and commercial (COM) structures may be reduced by 10%.</a:t>
            </a:r>
          </a:p>
          <a:p>
            <a:pPr lvl="2"/>
            <a:r>
              <a:rPr lang="en-US" dirty="0">
                <a:latin typeface="Verdana" panose="020B0604030504040204" pitchFamily="34" charset="0"/>
                <a:ea typeface="Verdana" panose="020B0604030504040204" pitchFamily="34" charset="0"/>
              </a:rPr>
              <a:t>This does not include accessory structures or ancillary permit application fees.</a:t>
            </a:r>
          </a:p>
        </p:txBody>
      </p:sp>
    </p:spTree>
    <p:extLst>
      <p:ext uri="{BB962C8B-B14F-4D97-AF65-F5344CB8AC3E}">
        <p14:creationId xmlns:p14="http://schemas.microsoft.com/office/powerpoint/2010/main" val="3190296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Fee Incentives </a:t>
            </a:r>
            <a:r>
              <a:rPr lang="en-US" dirty="0">
                <a:latin typeface="Verdana" panose="020B0604030504040204" pitchFamily="34" charset="0"/>
                <a:ea typeface="Verdana" panose="020B0604030504040204" pitchFamily="34" charset="0"/>
              </a:rPr>
              <a:t>(continued)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Reduced Land Development Fees</a:t>
            </a:r>
          </a:p>
          <a:p>
            <a:pPr lvl="2"/>
            <a:r>
              <a:rPr lang="en-US" dirty="0">
                <a:latin typeface="Verdana" panose="020B0604030504040204" pitchFamily="34" charset="0"/>
                <a:ea typeface="Verdana" panose="020B0604030504040204" pitchFamily="34" charset="0"/>
              </a:rPr>
              <a:t>The following initial application fees may be reduced by 10%:</a:t>
            </a:r>
          </a:p>
          <a:p>
            <a:pPr lvl="3"/>
            <a:endParaRPr lang="en-US" dirty="0">
              <a:latin typeface="Verdana" panose="020B0604030504040204" pitchFamily="34" charset="0"/>
              <a:ea typeface="Verdana" panose="020B0604030504040204" pitchFamily="34" charset="0"/>
            </a:endParaRPr>
          </a:p>
          <a:p>
            <a:pPr lvl="3"/>
            <a:r>
              <a:rPr lang="en-US" dirty="0">
                <a:latin typeface="Verdana" panose="020B0604030504040204" pitchFamily="34" charset="0"/>
                <a:ea typeface="Verdana" panose="020B0604030504040204" pitchFamily="34" charset="0"/>
              </a:rPr>
              <a:t>Subdivision Review Fees – Overall Development Plan, Preliminary Plat, and Final Plat</a:t>
            </a:r>
          </a:p>
          <a:p>
            <a:pPr lvl="3"/>
            <a:endParaRPr lang="en-US" dirty="0">
              <a:latin typeface="Verdana" panose="020B0604030504040204" pitchFamily="34" charset="0"/>
              <a:ea typeface="Verdana" panose="020B0604030504040204" pitchFamily="34" charset="0"/>
            </a:endParaRPr>
          </a:p>
          <a:p>
            <a:pPr lvl="3"/>
            <a:r>
              <a:rPr lang="en-US" dirty="0">
                <a:latin typeface="Verdana" panose="020B0604030504040204" pitchFamily="34" charset="0"/>
                <a:ea typeface="Verdana" panose="020B0604030504040204" pitchFamily="34" charset="0"/>
              </a:rPr>
              <a:t>Site Plan Review Fees – Final Site Plan</a:t>
            </a:r>
          </a:p>
        </p:txBody>
      </p:sp>
    </p:spTree>
    <p:extLst>
      <p:ext uri="{BB962C8B-B14F-4D97-AF65-F5344CB8AC3E}">
        <p14:creationId xmlns:p14="http://schemas.microsoft.com/office/powerpoint/2010/main" val="4039276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 </a:t>
            </a:r>
            <a:r>
              <a:rPr lang="en-US" b="1" dirty="0">
                <a:latin typeface="Verdana" panose="020B0604030504040204" pitchFamily="34" charset="0"/>
                <a:ea typeface="Verdana" panose="020B0604030504040204" pitchFamily="34" charset="0"/>
              </a:rPr>
              <a:t>Other</a:t>
            </a:r>
            <a:endParaRPr lang="en-US" dirty="0">
              <a:latin typeface="Verdana" panose="020B0604030504040204" pitchFamily="34" charset="0"/>
              <a:ea typeface="Verdana" panose="020B0604030504040204" pitchFamily="34" charset="0"/>
            </a:endParaRP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Variance and/or Waiver Not Required</a:t>
            </a:r>
          </a:p>
          <a:p>
            <a:pPr lvl="2"/>
            <a:r>
              <a:rPr lang="en-US" dirty="0">
                <a:latin typeface="Verdana" panose="020B0604030504040204" pitchFamily="34" charset="0"/>
                <a:ea typeface="Verdana" panose="020B0604030504040204" pitchFamily="34" charset="0"/>
              </a:rPr>
              <a:t>The BMP and associated incentive are permitted by right, unless otherwise stated within the Comprehensive Plan.</a:t>
            </a:r>
          </a:p>
        </p:txBody>
      </p:sp>
    </p:spTree>
    <p:extLst>
      <p:ext uri="{BB962C8B-B14F-4D97-AF65-F5344CB8AC3E}">
        <p14:creationId xmlns:p14="http://schemas.microsoft.com/office/powerpoint/2010/main" val="1051700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76646" y="1845365"/>
            <a:ext cx="3446168"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Incentive Matrix</a:t>
            </a:r>
          </a:p>
          <a:p>
            <a:pPr lvl="2"/>
            <a:r>
              <a:rPr lang="en-US" dirty="0">
                <a:latin typeface="Verdana" panose="020B0604030504040204" pitchFamily="34" charset="0"/>
                <a:ea typeface="Verdana" panose="020B0604030504040204" pitchFamily="34" charset="0"/>
              </a:rPr>
              <a:t>Quick guide to identify BMP and associated incentive.</a:t>
            </a:r>
          </a:p>
          <a:p>
            <a:pPr lvl="1"/>
            <a:endParaRPr lang="en-US" dirty="0">
              <a:latin typeface="Verdana" panose="020B0604030504040204" pitchFamily="34" charset="0"/>
              <a:ea typeface="Verdana" panose="020B0604030504040204" pitchFamily="34" charset="0"/>
            </a:endParaRPr>
          </a:p>
          <a:p>
            <a:pPr marL="365760" lvl="1" indent="0">
              <a:buNone/>
            </a:pPr>
            <a:endParaRPr lang="en-US" dirty="0">
              <a:latin typeface="Verdana" panose="020B0604030504040204" pitchFamily="34" charset="0"/>
              <a:ea typeface="Verdana" panose="020B0604030504040204" pitchFamily="34" charset="0"/>
            </a:endParaRPr>
          </a:p>
        </p:txBody>
      </p:sp>
      <p:pic>
        <p:nvPicPr>
          <p:cNvPr id="9" name="Picture 8" descr="BMP Incentive Matrix">
            <a:extLst>
              <a:ext uri="{FF2B5EF4-FFF2-40B4-BE49-F238E27FC236}">
                <a16:creationId xmlns:a16="http://schemas.microsoft.com/office/drawing/2014/main" id="{51B01E0A-B6C6-EECE-C4A7-863420EAF52E}"/>
              </a:ext>
            </a:extLst>
          </p:cNvPr>
          <p:cNvPicPr>
            <a:picLocks noChangeAspect="1"/>
          </p:cNvPicPr>
          <p:nvPr/>
        </p:nvPicPr>
        <p:blipFill>
          <a:blip r:embed="rId2"/>
          <a:stretch>
            <a:fillRect/>
          </a:stretch>
        </p:blipFill>
        <p:spPr>
          <a:xfrm>
            <a:off x="3501736" y="1516698"/>
            <a:ext cx="8364682" cy="5135720"/>
          </a:xfrm>
          <a:prstGeom prst="rect">
            <a:avLst/>
          </a:prstGeom>
        </p:spPr>
      </p:pic>
    </p:spTree>
    <p:extLst>
      <p:ext uri="{BB962C8B-B14F-4D97-AF65-F5344CB8AC3E}">
        <p14:creationId xmlns:p14="http://schemas.microsoft.com/office/powerpoint/2010/main" val="877370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0" y="1846118"/>
            <a:ext cx="4350629"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marL="365760" lvl="1" indent="0">
              <a:buNone/>
            </a:pP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Table</a:t>
            </a:r>
          </a:p>
          <a:p>
            <a:pPr lvl="2"/>
            <a:r>
              <a:rPr lang="en-US" dirty="0">
                <a:latin typeface="Verdana" panose="020B0604030504040204" pitchFamily="34" charset="0"/>
                <a:ea typeface="Verdana" panose="020B0604030504040204" pitchFamily="34" charset="0"/>
              </a:rPr>
              <a:t>In-depth table providing a brief definition, examples, incentives, requirements, and reviewing entity.</a:t>
            </a:r>
          </a:p>
        </p:txBody>
      </p:sp>
      <p:pic>
        <p:nvPicPr>
          <p:cNvPr id="7" name="Picture 6" descr="BMP Table.">
            <a:extLst>
              <a:ext uri="{FF2B5EF4-FFF2-40B4-BE49-F238E27FC236}">
                <a16:creationId xmlns:a16="http://schemas.microsoft.com/office/drawing/2014/main" id="{B1BA563A-FF8C-CD01-D4B0-EF3EC2225FE8}"/>
              </a:ext>
            </a:extLst>
          </p:cNvPr>
          <p:cNvPicPr>
            <a:picLocks noChangeAspect="1"/>
          </p:cNvPicPr>
          <p:nvPr/>
        </p:nvPicPr>
        <p:blipFill>
          <a:blip r:embed="rId2"/>
          <a:stretch>
            <a:fillRect/>
          </a:stretch>
        </p:blipFill>
        <p:spPr>
          <a:xfrm>
            <a:off x="4150435" y="1658631"/>
            <a:ext cx="8041565" cy="4492787"/>
          </a:xfrm>
          <a:prstGeom prst="rect">
            <a:avLst/>
          </a:prstGeom>
        </p:spPr>
      </p:pic>
    </p:spTree>
    <p:extLst>
      <p:ext uri="{BB962C8B-B14F-4D97-AF65-F5344CB8AC3E}">
        <p14:creationId xmlns:p14="http://schemas.microsoft.com/office/powerpoint/2010/main" val="2070226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3 – Evaluating Your Site</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Education on what to look for in hydrology, topography, soils, and vegetation when planning out site design.</a:t>
            </a:r>
          </a:p>
        </p:txBody>
      </p:sp>
    </p:spTree>
    <p:extLst>
      <p:ext uri="{BB962C8B-B14F-4D97-AF65-F5344CB8AC3E}">
        <p14:creationId xmlns:p14="http://schemas.microsoft.com/office/powerpoint/2010/main" val="3786785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3 – Catalog of Stormwater Best Management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Describes all 25 BMPs, examples, incentives, and requirements.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BMPs are broken down into two groups – Site Design and Stormwater Storage, Treatment, and Conveyance.</a:t>
            </a:r>
          </a:p>
        </p:txBody>
      </p:sp>
    </p:spTree>
    <p:extLst>
      <p:ext uri="{BB962C8B-B14F-4D97-AF65-F5344CB8AC3E}">
        <p14:creationId xmlns:p14="http://schemas.microsoft.com/office/powerpoint/2010/main" val="1235676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Maintain Natural Topography</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Maintain natural topography for 30% of the site. The area must be contiguous and preserved with a conservation easement dedicated to Volusia County, severing all development rights. </a:t>
            </a:r>
          </a:p>
          <a:p>
            <a:pPr lvl="1"/>
            <a:r>
              <a:rPr lang="en-US" sz="2300" dirty="0">
                <a:latin typeface="Verdana" panose="020B0604030504040204" pitchFamily="34" charset="0"/>
                <a:ea typeface="Verdana" panose="020B0604030504040204" pitchFamily="34" charset="0"/>
              </a:rPr>
              <a:t>The submitted Final Site Plan or Overall Development Plan and Preliminary Plat must identify the square-footage/acreage of these areas.</a:t>
            </a:r>
          </a:p>
        </p:txBody>
      </p:sp>
    </p:spTree>
    <p:extLst>
      <p:ext uri="{BB962C8B-B14F-4D97-AF65-F5344CB8AC3E}">
        <p14:creationId xmlns:p14="http://schemas.microsoft.com/office/powerpoint/2010/main" val="1068946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Maintain Natural Topography </a:t>
            </a:r>
            <a:r>
              <a:rPr lang="en-US" dirty="0">
                <a:latin typeface="Verdana" panose="020B0604030504040204" pitchFamily="34" charset="0"/>
                <a:ea typeface="Verdana" panose="020B0604030504040204" pitchFamily="34" charset="0"/>
              </a:rPr>
              <a:t>(continued)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The notes on a Final Plat or Final Site Plan must state stem-wall construction is required for all primary structures. If a subdivision, this must also be stated within the Declaration of Covenants, Conditions and Restrictions (DCCRs).</a:t>
            </a:r>
          </a:p>
          <a:p>
            <a:pPr lvl="1"/>
            <a:r>
              <a:rPr lang="en-US" sz="2300" dirty="0">
                <a:latin typeface="Verdana" panose="020B0604030504040204" pitchFamily="34" charset="0"/>
                <a:ea typeface="Verdana" panose="020B0604030504040204" pitchFamily="34" charset="0"/>
              </a:rPr>
              <a:t>Fill/grading is limited to the footprint of the building and the upstream side of the structure to route water around as necessary. This must be depicted within the engineered drawings on the Final Stie Plan or Preliminary Plat application.</a:t>
            </a:r>
          </a:p>
        </p:txBody>
      </p:sp>
    </p:spTree>
    <p:extLst>
      <p:ext uri="{BB962C8B-B14F-4D97-AF65-F5344CB8AC3E}">
        <p14:creationId xmlns:p14="http://schemas.microsoft.com/office/powerpoint/2010/main" val="8788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Preserving Floodplain</a:t>
            </a:r>
          </a:p>
          <a:p>
            <a:pPr lvl="1"/>
            <a:r>
              <a:rPr lang="en-US" sz="2300" dirty="0">
                <a:latin typeface="Verdana" panose="020B0604030504040204" pitchFamily="34" charset="0"/>
                <a:ea typeface="Verdana" panose="020B0604030504040204" pitchFamily="34" charset="0"/>
              </a:rPr>
              <a:t>100% of the FEMA Flood Hazard Areas identified at the time of application are protected through a conservation easement dedicated to Volusia County, severing all development rights, when they encompass 30% or more of the site.</a:t>
            </a:r>
          </a:p>
          <a:p>
            <a:pPr lvl="1"/>
            <a:r>
              <a:rPr lang="en-US" sz="2300" dirty="0">
                <a:latin typeface="Verdana" panose="020B0604030504040204" pitchFamily="34" charset="0"/>
                <a:ea typeface="Verdana" panose="020B0604030504040204" pitchFamily="34" charset="0"/>
              </a:rPr>
              <a:t>This can include the tree preservation area required by Section 72-837, of the LDC.</a:t>
            </a:r>
          </a:p>
        </p:txBody>
      </p:sp>
    </p:spTree>
    <p:extLst>
      <p:ext uri="{BB962C8B-B14F-4D97-AF65-F5344CB8AC3E}">
        <p14:creationId xmlns:p14="http://schemas.microsoft.com/office/powerpoint/2010/main" val="855694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Retaining Tree Canopy and Native Vegetation</a:t>
            </a:r>
          </a:p>
          <a:p>
            <a:pPr lvl="1"/>
            <a:r>
              <a:rPr lang="en-US" sz="2300" dirty="0">
                <a:latin typeface="Verdana" panose="020B0604030504040204" pitchFamily="34" charset="0"/>
                <a:ea typeface="Verdana" panose="020B0604030504040204" pitchFamily="34" charset="0"/>
              </a:rPr>
              <a:t>Retain an additional 5% of the square footage of any development for the preservation of existing trees beyond the minimum requirements of Section 72-837, of the LDC.</a:t>
            </a:r>
          </a:p>
          <a:p>
            <a:pPr lvl="1"/>
            <a:r>
              <a:rPr lang="en-US" sz="2300" dirty="0">
                <a:latin typeface="Verdana" panose="020B0604030504040204" pitchFamily="34" charset="0"/>
                <a:ea typeface="Verdana" panose="020B0604030504040204" pitchFamily="34" charset="0"/>
              </a:rPr>
              <a:t>A conservation easement dedicated to Volusia County, severing all development rights, is required.</a:t>
            </a:r>
          </a:p>
        </p:txBody>
      </p:sp>
    </p:spTree>
    <p:extLst>
      <p:ext uri="{BB962C8B-B14F-4D97-AF65-F5344CB8AC3E}">
        <p14:creationId xmlns:p14="http://schemas.microsoft.com/office/powerpoint/2010/main" val="1993069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Retaining Large Riparian or Vegetated Natural Buffers</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Retain a 20% greater buffer than the minimum required by Division 11, of the LDC, adjacent to all wetland/surface waters on 100% of the site.</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Retain a 20% greater natural landscape buffer than the minimum required by Section 72-284, or the Zoning Ordinance, along all property boundaries.</a:t>
            </a:r>
          </a:p>
        </p:txBody>
      </p:sp>
    </p:spTree>
    <p:extLst>
      <p:ext uri="{BB962C8B-B14F-4D97-AF65-F5344CB8AC3E}">
        <p14:creationId xmlns:p14="http://schemas.microsoft.com/office/powerpoint/2010/main" val="4083791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Cluster Subdivisions</a:t>
            </a:r>
          </a:p>
          <a:p>
            <a:pPr lvl="1"/>
            <a:r>
              <a:rPr lang="en-US" sz="2300" dirty="0">
                <a:latin typeface="Verdana" panose="020B0604030504040204" pitchFamily="34" charset="0"/>
                <a:ea typeface="Verdana" panose="020B0604030504040204" pitchFamily="34" charset="0"/>
              </a:rPr>
              <a:t>Must follow the provisions of Section 72-304, of the Zoning Ordinance.</a:t>
            </a:r>
          </a:p>
          <a:p>
            <a:endParaRPr lang="en-US" b="1" dirty="0">
              <a:latin typeface="Verdana" panose="020B0604030504040204" pitchFamily="34" charset="0"/>
              <a:ea typeface="Verdana" panose="020B0604030504040204" pitchFamily="34" charset="0"/>
            </a:endParaRPr>
          </a:p>
          <a:p>
            <a:r>
              <a:rPr lang="en-US" b="1" dirty="0">
                <a:latin typeface="Verdana" panose="020B0604030504040204" pitchFamily="34" charset="0"/>
                <a:ea typeface="Verdana" panose="020B0604030504040204" pitchFamily="34" charset="0"/>
              </a:rPr>
              <a:t>Conservation Subdivisions</a:t>
            </a:r>
          </a:p>
          <a:p>
            <a:pPr lvl="1"/>
            <a:r>
              <a:rPr lang="en-US" sz="2300" dirty="0">
                <a:latin typeface="Verdana" panose="020B0604030504040204" pitchFamily="34" charset="0"/>
                <a:ea typeface="Verdana" panose="020B0604030504040204" pitchFamily="34" charset="0"/>
              </a:rPr>
              <a:t>Must follow the provisions of Section 72-547, of the Land Development Code.</a:t>
            </a:r>
          </a:p>
          <a:p>
            <a:pPr lvl="1"/>
            <a:endParaRPr lang="en-US" sz="23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90994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Common Open Space</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Provide an additional 5% common open space beyond the minimum required. This cannot include the minimum tree preservation area required by Section 72-837, of the LDC.</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Where no minimum common open space is required, provide a minimum 15% common open space. This cannot include the minimum tree preservation area required by Section 72-837, of the LDC.</a:t>
            </a:r>
          </a:p>
        </p:txBody>
      </p:sp>
    </p:spTree>
    <p:extLst>
      <p:ext uri="{BB962C8B-B14F-4D97-AF65-F5344CB8AC3E}">
        <p14:creationId xmlns:p14="http://schemas.microsoft.com/office/powerpoint/2010/main" val="1744972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Corridor Protection</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Preserve natural land which provides a connection to (or is within) the Florida Wildlife Corridor and continues through the development project to allow future connection and expansion of the corridor.</a:t>
            </a:r>
          </a:p>
          <a:p>
            <a:pPr lvl="1"/>
            <a:r>
              <a:rPr lang="en-US" sz="2300" dirty="0">
                <a:latin typeface="Verdana" panose="020B0604030504040204" pitchFamily="34" charset="0"/>
                <a:ea typeface="Verdana" panose="020B0604030504040204" pitchFamily="34" charset="0"/>
              </a:rPr>
              <a:t>This area must be at least 30 feet wide and can count toward the required 15% tree preservation area. </a:t>
            </a:r>
          </a:p>
          <a:p>
            <a:pPr lvl="1"/>
            <a:r>
              <a:rPr lang="en-US" sz="2300" dirty="0">
                <a:latin typeface="Verdana" panose="020B0604030504040204" pitchFamily="34" charset="0"/>
                <a:ea typeface="Verdana" panose="020B0604030504040204" pitchFamily="34" charset="0"/>
              </a:rPr>
              <a:t>A conservation easement dedicated to Volusia County, severing all development rights, is required.</a:t>
            </a:r>
          </a:p>
        </p:txBody>
      </p:sp>
    </p:spTree>
    <p:extLst>
      <p:ext uri="{BB962C8B-B14F-4D97-AF65-F5344CB8AC3E}">
        <p14:creationId xmlns:p14="http://schemas.microsoft.com/office/powerpoint/2010/main" val="340920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Corridor Protection </a:t>
            </a:r>
            <a:r>
              <a:rPr lang="en-US" dirty="0">
                <a:latin typeface="Verdana" panose="020B0604030504040204" pitchFamily="34" charset="0"/>
                <a:ea typeface="Verdana" panose="020B0604030504040204" pitchFamily="34" charset="0"/>
              </a:rPr>
              <a:t>(continued)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Creation of an internal vegetated multi-use trail of pervious material that connects to a larger pedestrian/bicycle network.</a:t>
            </a:r>
          </a:p>
          <a:p>
            <a:pPr lvl="1"/>
            <a:r>
              <a:rPr lang="en-US" sz="2300" dirty="0">
                <a:latin typeface="Verdana" panose="020B0604030504040204" pitchFamily="34" charset="0"/>
                <a:ea typeface="Verdana" panose="020B0604030504040204" pitchFamily="34" charset="0"/>
              </a:rPr>
              <a:t>The area dedicated to this use must include existing or planted native shade tree species and native understory vegetation.</a:t>
            </a:r>
          </a:p>
          <a:p>
            <a:pPr lvl="1"/>
            <a:r>
              <a:rPr lang="en-US" sz="2300" dirty="0">
                <a:latin typeface="Verdana" panose="020B0604030504040204" pitchFamily="34" charset="0"/>
                <a:ea typeface="Verdana" panose="020B0604030504040204" pitchFamily="34" charset="0"/>
              </a:rPr>
              <a:t>Tree species chosen must have enough space from the trail to ensure survival, as approved by the County Forester.</a:t>
            </a:r>
          </a:p>
        </p:txBody>
      </p:sp>
    </p:spTree>
    <p:extLst>
      <p:ext uri="{BB962C8B-B14F-4D97-AF65-F5344CB8AC3E}">
        <p14:creationId xmlns:p14="http://schemas.microsoft.com/office/powerpoint/2010/main" val="2204989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47</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Native Landscape, Fertilizers and Irrigation</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All planted vegetation within a commercial site is 100% Florida native species (including grasses). Smart Irrigation Controllers are required for the irrigation system. Educational signage describing the benefits of native plants and Be Floridian Now fertilizer principles are placed throughout public spaces.</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The subdivision common areas/landscape buffers must have 100% Florida native vegetation (including grasses – non-native turfgrass is not permitted), Smart Irrigation Controllers for the irrigation system, and educational signage describing the benefits of native plants and Be Floridian Now fertilizer principles placed throughout the common areas.</a:t>
            </a:r>
          </a:p>
          <a:p>
            <a:pPr lvl="1"/>
            <a:endParaRPr lang="en-US" sz="23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018891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Native Landscape, Fertilizers and Irrigation</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(continued): In addition, 20% of the square-footage of each residential lot must be planted with and maintain native vegetation.</a:t>
            </a:r>
          </a:p>
          <a:p>
            <a:pPr lvl="1"/>
            <a:r>
              <a:rPr lang="en-US" sz="2300" dirty="0">
                <a:latin typeface="Verdana" panose="020B0604030504040204" pitchFamily="34" charset="0"/>
                <a:ea typeface="Verdana" panose="020B0604030504040204" pitchFamily="34" charset="0"/>
              </a:rPr>
              <a:t>Irrigation systems for the individual lots must have Smart Irrigation Controllers.</a:t>
            </a:r>
          </a:p>
          <a:p>
            <a:pPr lvl="1"/>
            <a:r>
              <a:rPr lang="en-US" sz="2300" dirty="0">
                <a:latin typeface="Verdana" panose="020B0604030504040204" pitchFamily="34" charset="0"/>
                <a:ea typeface="Verdana" panose="020B0604030504040204" pitchFamily="34" charset="0"/>
              </a:rPr>
              <a:t>The plat notes and DCCRs must identify the individual lot requirements. A typical planting detail is required to be provided with the Preliminary Plat application.</a:t>
            </a:r>
          </a:p>
        </p:txBody>
      </p:sp>
    </p:spTree>
    <p:extLst>
      <p:ext uri="{BB962C8B-B14F-4D97-AF65-F5344CB8AC3E}">
        <p14:creationId xmlns:p14="http://schemas.microsoft.com/office/powerpoint/2010/main" val="3713899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Habitat Management</a:t>
            </a:r>
          </a:p>
          <a:p>
            <a:pPr lvl="1"/>
            <a:r>
              <a:rPr lang="en-US" sz="2300" dirty="0">
                <a:latin typeface="Verdana" panose="020B0604030504040204" pitchFamily="34" charset="0"/>
                <a:ea typeface="Verdana" panose="020B0604030504040204" pitchFamily="34" charset="0"/>
              </a:rPr>
              <a:t>Preserve 10 acres or more of contiguous undeveloped area, with a conservation easement dedicated to Volusia County, severing all development rights.</a:t>
            </a:r>
          </a:p>
          <a:p>
            <a:pPr lvl="1"/>
            <a:r>
              <a:rPr lang="en-US" sz="2300" dirty="0">
                <a:latin typeface="Verdana" panose="020B0604030504040204" pitchFamily="34" charset="0"/>
                <a:ea typeface="Verdana" panose="020B0604030504040204" pitchFamily="34" charset="0"/>
              </a:rPr>
              <a:t>This can include the tree preservation area required by Section 72-837, of the LDC.</a:t>
            </a:r>
          </a:p>
          <a:p>
            <a:pPr lvl="1"/>
            <a:r>
              <a:rPr lang="en-US" sz="2300" dirty="0">
                <a:latin typeface="Verdana" panose="020B0604030504040204" pitchFamily="34" charset="0"/>
                <a:ea typeface="Verdana" panose="020B0604030504040204" pitchFamily="34" charset="0"/>
              </a:rPr>
              <a:t>Annual reports must be submitted to the Land Development Office.</a:t>
            </a:r>
          </a:p>
        </p:txBody>
      </p:sp>
    </p:spTree>
    <p:extLst>
      <p:ext uri="{BB962C8B-B14F-4D97-AF65-F5344CB8AC3E}">
        <p14:creationId xmlns:p14="http://schemas.microsoft.com/office/powerpoint/2010/main" val="3191532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Alternative Surface Material</a:t>
            </a:r>
          </a:p>
          <a:p>
            <a:pPr lvl="1"/>
            <a:r>
              <a:rPr lang="en-US" sz="2300" dirty="0">
                <a:latin typeface="Verdana" panose="020B0604030504040204" pitchFamily="34" charset="0"/>
                <a:ea typeface="Verdana" panose="020B0604030504040204" pitchFamily="34" charset="0"/>
              </a:rPr>
              <a:t>A minimum 50% of the off-street parking spaces (excluding ADA parking spaces) and 100% of the sidewalks must be an alternative surface material (permeable pavers, grass pavers, pervious concrete, or porous asphalt).</a:t>
            </a:r>
          </a:p>
          <a:p>
            <a:pPr lvl="1"/>
            <a:r>
              <a:rPr lang="en-US" sz="2300" dirty="0">
                <a:latin typeface="Verdana" panose="020B0604030504040204" pitchFamily="34" charset="0"/>
                <a:ea typeface="Verdana" panose="020B0604030504040204" pitchFamily="34" charset="0"/>
              </a:rPr>
              <a:t>The pervious surface type must be identified on the civil plans.</a:t>
            </a:r>
          </a:p>
        </p:txBody>
      </p:sp>
    </p:spTree>
    <p:extLst>
      <p:ext uri="{BB962C8B-B14F-4D97-AF65-F5344CB8AC3E}">
        <p14:creationId xmlns:p14="http://schemas.microsoft.com/office/powerpoint/2010/main" val="2497828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Concentrated Landscape Parking Islands/Row-Ends</a:t>
            </a:r>
          </a:p>
          <a:p>
            <a:pPr lvl="1"/>
            <a:r>
              <a:rPr lang="en-US" sz="2300" dirty="0">
                <a:latin typeface="Verdana" panose="020B0604030504040204" pitchFamily="34" charset="0"/>
                <a:ea typeface="Verdana" panose="020B0604030504040204" pitchFamily="34" charset="0"/>
              </a:rPr>
              <a:t>A minimum 50% of the off-street parking spaces (excluding ADA parking spaces) and 100% of the sidewalks must be an alternative surface material (permeable pavers, grass pavers, pervious concrete, or porous asphalt).</a:t>
            </a:r>
          </a:p>
          <a:p>
            <a:pPr lvl="1"/>
            <a:r>
              <a:rPr lang="en-US" sz="2300" dirty="0">
                <a:latin typeface="Verdana" panose="020B0604030504040204" pitchFamily="34" charset="0"/>
                <a:ea typeface="Verdana" panose="020B0604030504040204" pitchFamily="34" charset="0"/>
              </a:rPr>
              <a:t>The pervious surface type must be identified on the civil plans.</a:t>
            </a:r>
          </a:p>
        </p:txBody>
      </p:sp>
    </p:spTree>
    <p:extLst>
      <p:ext uri="{BB962C8B-B14F-4D97-AF65-F5344CB8AC3E}">
        <p14:creationId xmlns:p14="http://schemas.microsoft.com/office/powerpoint/2010/main" val="1056928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Minimize Building Construction Footprint</a:t>
            </a:r>
          </a:p>
          <a:p>
            <a:pPr lvl="1"/>
            <a:r>
              <a:rPr lang="en-US" sz="2300" dirty="0">
                <a:latin typeface="Verdana" panose="020B0604030504040204" pitchFamily="34" charset="0"/>
                <a:ea typeface="Verdana" panose="020B0604030504040204" pitchFamily="34" charset="0"/>
              </a:rPr>
              <a:t>Utilize multistory construction to reduce building lot coverage by at least 25% of the maximum building lot coverage permitted within Section 72-241, of the Zoning Ordinance.</a:t>
            </a:r>
          </a:p>
          <a:p>
            <a:pPr lvl="1"/>
            <a:r>
              <a:rPr lang="en-US" sz="2300" dirty="0">
                <a:latin typeface="Verdana" panose="020B0604030504040204" pitchFamily="34" charset="0"/>
                <a:ea typeface="Verdana" panose="020B0604030504040204" pitchFamily="34" charset="0"/>
              </a:rPr>
              <a:t>This is only permitted within commercial and industrial zoning classifications.</a:t>
            </a:r>
          </a:p>
        </p:txBody>
      </p:sp>
    </p:spTree>
    <p:extLst>
      <p:ext uri="{BB962C8B-B14F-4D97-AF65-F5344CB8AC3E}">
        <p14:creationId xmlns:p14="http://schemas.microsoft.com/office/powerpoint/2010/main" val="1845962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Total Impervious Area</a:t>
            </a: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Reduce the maximum impervious area within a commercial or industrial site to 50%. The notes on the Final Site Plan must state this maximum.</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Design the stormwater system to account for 10% mor than the allowable lot coverage permitted within Section 72-241, of the Zoning Ordinance, for each individual lot within a residential development.</a:t>
            </a:r>
          </a:p>
          <a:p>
            <a:pPr lvl="3"/>
            <a:r>
              <a:rPr lang="en-US" dirty="0">
                <a:latin typeface="Verdana" panose="020B0604030504040204" pitchFamily="34" charset="0"/>
                <a:ea typeface="Verdana" panose="020B0604030504040204" pitchFamily="34" charset="0"/>
              </a:rPr>
              <a:t>The notes on a Final Plat or Final Site Plan must state this maximum. If a subdivision, this must also be stated within the DCCRs.</a:t>
            </a:r>
          </a:p>
        </p:txBody>
      </p:sp>
    </p:spTree>
    <p:extLst>
      <p:ext uri="{BB962C8B-B14F-4D97-AF65-F5344CB8AC3E}">
        <p14:creationId xmlns:p14="http://schemas.microsoft.com/office/powerpoint/2010/main" val="37484602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Site Design</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Minimize Directly Connected Impervious Areas</a:t>
            </a:r>
          </a:p>
          <a:p>
            <a:pPr lvl="1"/>
            <a:r>
              <a:rPr lang="en-US" sz="2300" dirty="0">
                <a:latin typeface="Verdana" panose="020B0604030504040204" pitchFamily="34" charset="0"/>
                <a:ea typeface="Verdana" panose="020B0604030504040204" pitchFamily="34" charset="0"/>
              </a:rPr>
              <a:t>All roof stormwater runoff must be directed into a pervious area (i.e. rain garden, swale, etc.).</a:t>
            </a:r>
          </a:p>
          <a:p>
            <a:pPr lvl="1"/>
            <a:r>
              <a:rPr lang="en-US" sz="2300" dirty="0">
                <a:latin typeface="Verdana" panose="020B0604030504040204" pitchFamily="34" charset="0"/>
                <a:ea typeface="Verdana" panose="020B0604030504040204" pitchFamily="34" charset="0"/>
              </a:rPr>
              <a:t>The disconnect area must be identified on the civil plans and within a table.</a:t>
            </a:r>
          </a:p>
        </p:txBody>
      </p:sp>
    </p:spTree>
    <p:extLst>
      <p:ext uri="{BB962C8B-B14F-4D97-AF65-F5344CB8AC3E}">
        <p14:creationId xmlns:p14="http://schemas.microsoft.com/office/powerpoint/2010/main" val="2319183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lnSpcReduction="10000"/>
          </a:bodyPr>
          <a:lstStyle/>
          <a:p>
            <a:r>
              <a:rPr lang="en-US" b="1" dirty="0">
                <a:latin typeface="Verdana" panose="020B0604030504040204" pitchFamily="34" charset="0"/>
                <a:ea typeface="Verdana" panose="020B0604030504040204" pitchFamily="34" charset="0"/>
              </a:rPr>
              <a:t>Stormwater Treatment Park</a:t>
            </a:r>
          </a:p>
          <a:p>
            <a:pPr lvl="1"/>
            <a:r>
              <a:rPr lang="en-US" sz="2300" dirty="0">
                <a:latin typeface="Verdana" panose="020B0604030504040204" pitchFamily="34" charset="0"/>
                <a:ea typeface="Verdana" panose="020B0604030504040204" pitchFamily="34" charset="0"/>
              </a:rPr>
              <a:t>Create a passive/active recreational stormwater treatment park with educational signage, one or more clearly defined, visible entrances connecting to other internal sidewalks, a sidewalk surrounding the pond with pedestrian scale lighting, with no fewer than three of the following:</a:t>
            </a:r>
          </a:p>
          <a:p>
            <a:pPr lvl="2"/>
            <a:r>
              <a:rPr lang="en-US" sz="2000" dirty="0">
                <a:latin typeface="Verdana" panose="020B0604030504040204" pitchFamily="34" charset="0"/>
                <a:ea typeface="Verdana" panose="020B0604030504040204" pitchFamily="34" charset="0"/>
              </a:rPr>
              <a:t>Playground meeting the Consumer Product Safety Commission playground safety guidelines for public use,</a:t>
            </a:r>
          </a:p>
          <a:p>
            <a:pPr lvl="2"/>
            <a:r>
              <a:rPr lang="en-US" sz="2000" dirty="0">
                <a:latin typeface="Verdana" panose="020B0604030504040204" pitchFamily="34" charset="0"/>
                <a:ea typeface="Verdana" panose="020B0604030504040204" pitchFamily="34" charset="0"/>
              </a:rPr>
              <a:t>Two 15’ x 20’ picnic shelters with a minimum of 2 picnic tables each,</a:t>
            </a:r>
          </a:p>
          <a:p>
            <a:pPr lvl="2"/>
            <a:r>
              <a:rPr lang="en-US" sz="2000" dirty="0">
                <a:latin typeface="Verdana" panose="020B0604030504040204" pitchFamily="34" charset="0"/>
                <a:ea typeface="Verdana" panose="020B0604030504040204" pitchFamily="34" charset="0"/>
              </a:rPr>
              <a:t>One 20’ x 30’ covered pavilion or shelter with a minimum of 5 picnic tables each,</a:t>
            </a:r>
          </a:p>
          <a:p>
            <a:pPr lvl="2"/>
            <a:r>
              <a:rPr lang="en-US" sz="2000" dirty="0">
                <a:latin typeface="Verdana" panose="020B0604030504040204" pitchFamily="34" charset="0"/>
                <a:ea typeface="Verdana" panose="020B0604030504040204" pitchFamily="34" charset="0"/>
              </a:rPr>
              <a:t>Five standalone picnic tables,</a:t>
            </a:r>
          </a:p>
          <a:p>
            <a:pPr lvl="2"/>
            <a:r>
              <a:rPr lang="en-US" sz="2000" dirty="0">
                <a:latin typeface="Verdana" panose="020B0604030504040204" pitchFamily="34" charset="0"/>
                <a:ea typeface="Verdana" panose="020B0604030504040204" pitchFamily="34" charset="0"/>
              </a:rPr>
              <a:t>Open “free play” areas,</a:t>
            </a:r>
          </a:p>
          <a:p>
            <a:pPr lvl="2"/>
            <a:r>
              <a:rPr lang="en-US" sz="2000" dirty="0">
                <a:latin typeface="Verdana" panose="020B0604030504040204" pitchFamily="34" charset="0"/>
                <a:ea typeface="Verdana" panose="020B0604030504040204" pitchFamily="34" charset="0"/>
              </a:rPr>
              <a:t>Fenced dog par, or</a:t>
            </a:r>
          </a:p>
          <a:p>
            <a:pPr lvl="2"/>
            <a:r>
              <a:rPr lang="en-US" sz="2000" dirty="0">
                <a:latin typeface="Verdana" panose="020B0604030504040204" pitchFamily="34" charset="0"/>
                <a:ea typeface="Verdana" panose="020B0604030504040204" pitchFamily="34" charset="0"/>
              </a:rPr>
              <a:t>Three-piece ASTM F3101 Compliant Outdoor Fitness Site or individual stations</a:t>
            </a:r>
          </a:p>
        </p:txBody>
      </p:sp>
    </p:spTree>
    <p:extLst>
      <p:ext uri="{BB962C8B-B14F-4D97-AF65-F5344CB8AC3E}">
        <p14:creationId xmlns:p14="http://schemas.microsoft.com/office/powerpoint/2010/main" val="2479531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Stormwater Treatment Park</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u="sng" dirty="0">
                <a:latin typeface="Verdana" panose="020B0604030504040204" pitchFamily="34" charset="0"/>
                <a:ea typeface="Verdana" panose="020B0604030504040204" pitchFamily="34" charset="0"/>
              </a:rPr>
              <a:t>Option A</a:t>
            </a:r>
            <a:r>
              <a:rPr lang="en-US" sz="2300" dirty="0">
                <a:latin typeface="Verdana" panose="020B0604030504040204" pitchFamily="34" charset="0"/>
                <a:ea typeface="Verdana" panose="020B0604030504040204" pitchFamily="34" charset="0"/>
              </a:rPr>
              <a:t>: Wet Pond – Must include a littoral zone comprised of native emergent and submerged aquatic </a:t>
            </a:r>
            <a:r>
              <a:rPr lang="en-US" sz="2300" dirty="0" err="1">
                <a:latin typeface="Verdana" panose="020B0604030504040204" pitchFamily="34" charset="0"/>
                <a:ea typeface="Verdana" panose="020B0604030504040204" pitchFamily="34" charset="0"/>
              </a:rPr>
              <a:t>macrophytic</a:t>
            </a:r>
            <a:r>
              <a:rPr lang="en-US" sz="2300" dirty="0">
                <a:latin typeface="Verdana" panose="020B0604030504040204" pitchFamily="34" charset="0"/>
                <a:ea typeface="Verdana" panose="020B0604030504040204" pitchFamily="34" charset="0"/>
              </a:rPr>
              <a:t> vegetation. Biosorption Activated Media (BAM) must be used and can only contain non-petroleum-based products (expanded clay, sawdust, palm fronds, limestone, etc.).</a:t>
            </a:r>
          </a:p>
          <a:p>
            <a:pPr lvl="1"/>
            <a:r>
              <a:rPr lang="en-US" sz="2300" u="sng" dirty="0">
                <a:latin typeface="Verdana" panose="020B0604030504040204" pitchFamily="34" charset="0"/>
                <a:ea typeface="Verdana" panose="020B0604030504040204" pitchFamily="34" charset="0"/>
              </a:rPr>
              <a:t>Option B</a:t>
            </a:r>
            <a:r>
              <a:rPr lang="en-US" sz="2300" dirty="0">
                <a:latin typeface="Verdana" panose="020B0604030504040204" pitchFamily="34" charset="0"/>
                <a:ea typeface="Verdana" panose="020B0604030504040204" pitchFamily="34" charset="0"/>
              </a:rPr>
              <a:t>: Dry Pond – Must include an upland buffer of native trees, shrubs and understory vegetation. Biosorption Activated Media (BAM) must be used and can only contain non-petroleum-based products (expanded clay, sawdust, palm fronds, limestone, etc.).</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802303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57</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Wet Pond</a:t>
            </a:r>
          </a:p>
          <a:p>
            <a:pPr lvl="1"/>
            <a:r>
              <a:rPr lang="en-US" sz="2300" dirty="0">
                <a:latin typeface="Verdana" panose="020B0604030504040204" pitchFamily="34" charset="0"/>
                <a:ea typeface="Verdana" panose="020B0604030504040204" pitchFamily="34" charset="0"/>
              </a:rPr>
              <a:t>A wet pond is designed to capture 15% more rainwater than required by the minimum standards within Division 8, of the LDC. The entirety of the pond must include a littoral zone comprised of native emergent and submerged aquatic </a:t>
            </a:r>
            <a:r>
              <a:rPr lang="en-US" sz="2300" dirty="0" err="1">
                <a:latin typeface="Verdana" panose="020B0604030504040204" pitchFamily="34" charset="0"/>
                <a:ea typeface="Verdana" panose="020B0604030504040204" pitchFamily="34" charset="0"/>
              </a:rPr>
              <a:t>macrophytic</a:t>
            </a:r>
            <a:r>
              <a:rPr lang="en-US" sz="2300" dirty="0">
                <a:latin typeface="Verdana" panose="020B0604030504040204" pitchFamily="34" charset="0"/>
                <a:ea typeface="Verdana" panose="020B0604030504040204" pitchFamily="34" charset="0"/>
              </a:rPr>
              <a:t> vegetation. Biosorption Activated Media (BAM) must be used and can only contain non-petroleum-based products (expanded clay, sawdust, palm fronds, limestone, etc.).</a:t>
            </a:r>
          </a:p>
          <a:p>
            <a:pPr lvl="1"/>
            <a:r>
              <a:rPr lang="en-US" sz="2300" dirty="0">
                <a:latin typeface="Verdana" panose="020B0604030504040204" pitchFamily="34" charset="0"/>
                <a:ea typeface="Verdana" panose="020B0604030504040204" pitchFamily="34" charset="0"/>
              </a:rPr>
              <a:t>The 15% shall not include additional capacity for compensating storage for fill in the floodplain.</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92555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58</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Dry Pond</a:t>
            </a:r>
          </a:p>
          <a:p>
            <a:pPr lvl="1"/>
            <a:r>
              <a:rPr lang="en-US" sz="2300" dirty="0">
                <a:latin typeface="Verdana" panose="020B0604030504040204" pitchFamily="34" charset="0"/>
                <a:ea typeface="Verdana" panose="020B0604030504040204" pitchFamily="34" charset="0"/>
              </a:rPr>
              <a:t>A dry pond is designed to capture 15% more rainwater than required by the minimum standards within Division 8, of the LDC. The entirety of the pond must include an upland buffer of native trees, shrubs and understory vegetation. Biosorption Activated Media (BAM) must be used and can only contain non-petroleum-based products (expanded clay, sawdust, palm fronds, limestone, etc.).</a:t>
            </a:r>
          </a:p>
          <a:p>
            <a:pPr lvl="1"/>
            <a:r>
              <a:rPr lang="en-US" sz="2300" dirty="0">
                <a:latin typeface="Verdana" panose="020B0604030504040204" pitchFamily="34" charset="0"/>
                <a:ea typeface="Verdana" panose="020B0604030504040204" pitchFamily="34" charset="0"/>
              </a:rPr>
              <a:t>The 15% shall not include additional capacity for compensating storage for fill in the floodplain.</a:t>
            </a:r>
          </a:p>
          <a:p>
            <a:pPr lvl="1"/>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12771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Underground Retention and Detention Systems</a:t>
            </a:r>
          </a:p>
          <a:p>
            <a:pPr lvl="1"/>
            <a:r>
              <a:rPr lang="en-US" sz="2300" dirty="0">
                <a:latin typeface="Verdana" panose="020B0604030504040204" pitchFamily="34" charset="0"/>
                <a:ea typeface="Verdana" panose="020B0604030504040204" pitchFamily="34" charset="0"/>
              </a:rPr>
              <a:t>An underground storage system is installed to minimize impact of 10% of natural areas on-site within a commercial or multifamily site. The water table must be appropriate for use of this BMP.</a:t>
            </a:r>
          </a:p>
          <a:p>
            <a:pPr lvl="1"/>
            <a:r>
              <a:rPr lang="en-US" sz="2300" dirty="0">
                <a:latin typeface="Verdana" panose="020B0604030504040204" pitchFamily="34" charset="0"/>
                <a:ea typeface="Verdana" panose="020B0604030504040204" pitchFamily="34" charset="0"/>
              </a:rPr>
              <a:t>The applicant cannot gain an incentive if this is the only option to meet minimum stormwater management requirements of Division 8 on-site (i.e. the site is constrained).</a:t>
            </a:r>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54721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Infiltration &amp; Exfiltration Trenches</a:t>
            </a:r>
          </a:p>
          <a:p>
            <a:pPr lvl="1"/>
            <a:r>
              <a:rPr lang="en-US" sz="2300" dirty="0">
                <a:latin typeface="Verdana" panose="020B0604030504040204" pitchFamily="34" charset="0"/>
                <a:ea typeface="Verdana" panose="020B0604030504040204" pitchFamily="34" charset="0"/>
              </a:rPr>
              <a:t>The infiltration/exfiltration trench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This BMP can only be utilized in a commercial site, private streets, or outside the public right-of-way. The water table must be appropriate for the use of this BMP.</a:t>
            </a:r>
          </a:p>
        </p:txBody>
      </p:sp>
    </p:spTree>
    <p:extLst>
      <p:ext uri="{BB962C8B-B14F-4D97-AF65-F5344CB8AC3E}">
        <p14:creationId xmlns:p14="http://schemas.microsoft.com/office/powerpoint/2010/main" val="33233530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61</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Rainwater Harvesting</a:t>
            </a:r>
          </a:p>
          <a:p>
            <a:pPr lvl="1"/>
            <a:r>
              <a:rPr lang="en-US" sz="2300" dirty="0">
                <a:latin typeface="Verdana" panose="020B0604030504040204" pitchFamily="34" charset="0"/>
                <a:ea typeface="Verdana" panose="020B0604030504040204" pitchFamily="34" charset="0"/>
              </a:rPr>
              <a:t>A rainwater harvesting method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The proposed rainwater harvesting vessel (pond, cistern, etc.) and all related piping, etc. and the reuse activity must be demonstrated on the Final Site Plan construction plans. </a:t>
            </a:r>
          </a:p>
          <a:p>
            <a:pPr lvl="1"/>
            <a:r>
              <a:rPr lang="en-US" sz="2300" dirty="0">
                <a:latin typeface="Verdana" panose="020B0604030504040204" pitchFamily="34" charset="0"/>
                <a:ea typeface="Verdana" panose="020B0604030504040204" pitchFamily="34" charset="0"/>
              </a:rPr>
              <a:t>This is only permitted within multifamily, commercial, and industrial zoning classifications.</a:t>
            </a:r>
          </a:p>
        </p:txBody>
      </p:sp>
    </p:spTree>
    <p:extLst>
      <p:ext uri="{BB962C8B-B14F-4D97-AF65-F5344CB8AC3E}">
        <p14:creationId xmlns:p14="http://schemas.microsoft.com/office/powerpoint/2010/main" val="37873706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62</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Rainwater Harvesting</a:t>
            </a:r>
            <a:r>
              <a:rPr lang="en-US" dirty="0">
                <a:latin typeface="Verdana" panose="020B0604030504040204" pitchFamily="34" charset="0"/>
                <a:ea typeface="Verdana" panose="020B0604030504040204" pitchFamily="34" charset="0"/>
              </a:rPr>
              <a:t> (continued)</a:t>
            </a:r>
            <a:endParaRPr lang="en-US" b="1" dirty="0">
              <a:latin typeface="Verdana" panose="020B0604030504040204" pitchFamily="34" charset="0"/>
              <a:ea typeface="Verdana" panose="020B0604030504040204" pitchFamily="34" charset="0"/>
            </a:endParaRPr>
          </a:p>
          <a:p>
            <a:pPr lvl="1"/>
            <a:r>
              <a:rPr lang="en-US" sz="2300" dirty="0">
                <a:latin typeface="Verdana" panose="020B0604030504040204" pitchFamily="34" charset="0"/>
                <a:ea typeface="Verdana" panose="020B0604030504040204" pitchFamily="34" charset="0"/>
              </a:rPr>
              <a:t>Harvested rainwater for non-potable uses must be approved by the Florida Department of Health.</a:t>
            </a:r>
          </a:p>
          <a:p>
            <a:pPr lvl="1"/>
            <a:r>
              <a:rPr lang="en-US" sz="2300" dirty="0">
                <a:latin typeface="Verdana" panose="020B0604030504040204" pitchFamily="34" charset="0"/>
                <a:ea typeface="Verdana" panose="020B0604030504040204" pitchFamily="34" charset="0"/>
              </a:rPr>
              <a:t>A cistern must be designed to eliminate openings for mosquitos and protected from sunlight.</a:t>
            </a:r>
          </a:p>
          <a:p>
            <a:pPr lvl="1"/>
            <a:r>
              <a:rPr lang="en-US" sz="2300" dirty="0">
                <a:latin typeface="Verdana" panose="020B0604030504040204" pitchFamily="34" charset="0"/>
                <a:ea typeface="Verdana" panose="020B0604030504040204" pitchFamily="34" charset="0"/>
              </a:rPr>
              <a:t>Incentives cannot be gained by using a water harvesting park to meet minimum fire water requirements required by the Florida Fire Prevention Code, only. An additional non-potable use must be included.</a:t>
            </a:r>
          </a:p>
        </p:txBody>
      </p:sp>
    </p:spTree>
    <p:extLst>
      <p:ext uri="{BB962C8B-B14F-4D97-AF65-F5344CB8AC3E}">
        <p14:creationId xmlns:p14="http://schemas.microsoft.com/office/powerpoint/2010/main" val="3439699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63</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Vegetated Swale</a:t>
            </a:r>
          </a:p>
          <a:p>
            <a:pPr lvl="1"/>
            <a:r>
              <a:rPr lang="en-US" sz="2300" dirty="0">
                <a:latin typeface="Verdana" panose="020B0604030504040204" pitchFamily="34" charset="0"/>
                <a:ea typeface="Verdana" panose="020B0604030504040204" pitchFamily="34" charset="0"/>
              </a:rPr>
              <a:t>A vegetated swale must be used on-site and may be used to meet total stormwater volume required by Division 8, of the Land Development Code. This must be demonstrated in the stormwater calculations.</a:t>
            </a:r>
          </a:p>
        </p:txBody>
      </p:sp>
    </p:spTree>
    <p:extLst>
      <p:ext uri="{BB962C8B-B14F-4D97-AF65-F5344CB8AC3E}">
        <p14:creationId xmlns:p14="http://schemas.microsoft.com/office/powerpoint/2010/main" val="24463413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Rain Garden</a:t>
            </a:r>
          </a:p>
          <a:p>
            <a:pPr lvl="1"/>
            <a:r>
              <a:rPr lang="en-US" sz="2300" dirty="0">
                <a:latin typeface="Verdana" panose="020B0604030504040204" pitchFamily="34" charset="0"/>
                <a:ea typeface="Verdana" panose="020B0604030504040204" pitchFamily="34" charset="0"/>
              </a:rPr>
              <a:t>A rain garden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The landscape plan must depict native plant species, location, and number, and any landscape rocks, etc. Species do not need to be chosen from the Zoning Landscape Plant List, as they may be aquatic in nature.</a:t>
            </a:r>
          </a:p>
        </p:txBody>
      </p:sp>
    </p:spTree>
    <p:extLst>
      <p:ext uri="{BB962C8B-B14F-4D97-AF65-F5344CB8AC3E}">
        <p14:creationId xmlns:p14="http://schemas.microsoft.com/office/powerpoint/2010/main" val="18325067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Tree Box Filters &amp; Rainfall Interceptor Trees</a:t>
            </a:r>
          </a:p>
          <a:p>
            <a:pPr lvl="1"/>
            <a:r>
              <a:rPr lang="en-US" sz="2300" dirty="0">
                <a:latin typeface="Verdana" panose="020B0604030504040204" pitchFamily="34" charset="0"/>
                <a:ea typeface="Verdana" panose="020B0604030504040204" pitchFamily="34" charset="0"/>
              </a:rPr>
              <a:t>A tree box filter with a Florida native rainfall interceptor tree must be used on-site and may be used to meet total stormwater volume required by Division 8, of the Land Development Code. This must be demonstrated in the stormwater calculations.</a:t>
            </a:r>
          </a:p>
        </p:txBody>
      </p:sp>
    </p:spTree>
    <p:extLst>
      <p:ext uri="{BB962C8B-B14F-4D97-AF65-F5344CB8AC3E}">
        <p14:creationId xmlns:p14="http://schemas.microsoft.com/office/powerpoint/2010/main" val="398973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latin typeface="Verdana" panose="020B0604030504040204" pitchFamily="34" charset="0"/>
                <a:ea typeface="Verdana" panose="020B0604030504040204" pitchFamily="34" charset="0"/>
              </a:rPr>
              <a:t>Chapter 3 – Catalog of Stormwater Best Management Practices: </a:t>
            </a:r>
            <a:r>
              <a:rPr lang="en-US" b="1" dirty="0">
                <a:latin typeface="Verdana" panose="020B0604030504040204" pitchFamily="34" charset="0"/>
                <a:ea typeface="Verdana" panose="020B0604030504040204" pitchFamily="34" charset="0"/>
              </a:rPr>
              <a:t>Stormwater</a:t>
            </a:r>
            <a:endParaRPr lang="en-US" dirty="0"/>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a:bodyPr>
          <a:lstStyle/>
          <a:p>
            <a:r>
              <a:rPr lang="en-US" b="1" dirty="0">
                <a:latin typeface="Verdana" panose="020B0604030504040204" pitchFamily="34" charset="0"/>
                <a:ea typeface="Verdana" panose="020B0604030504040204" pitchFamily="34" charset="0"/>
              </a:rPr>
              <a:t>Vegetated Roofs &amp; Walls</a:t>
            </a:r>
          </a:p>
          <a:p>
            <a:pPr lvl="1"/>
            <a:r>
              <a:rPr lang="en-US" sz="2300" dirty="0">
                <a:latin typeface="Verdana" panose="020B0604030504040204" pitchFamily="34" charset="0"/>
                <a:ea typeface="Verdana" panose="020B0604030504040204" pitchFamily="34" charset="0"/>
              </a:rPr>
              <a:t>A vegetated roof or wall must be used on-site and may be used to meet total stormwater volume required by Division 8, of the Land Development Code. This must be demonstrated in the stormwater calculations.</a:t>
            </a:r>
          </a:p>
          <a:p>
            <a:pPr lvl="1"/>
            <a:r>
              <a:rPr lang="en-US" sz="2300" dirty="0">
                <a:latin typeface="Verdana" panose="020B0604030504040204" pitchFamily="34" charset="0"/>
                <a:ea typeface="Verdana" panose="020B0604030504040204" pitchFamily="34" charset="0"/>
              </a:rPr>
              <a:t>All vegetation must be native and identified within the landscape plans. </a:t>
            </a:r>
          </a:p>
        </p:txBody>
      </p:sp>
    </p:spTree>
    <p:extLst>
      <p:ext uri="{BB962C8B-B14F-4D97-AF65-F5344CB8AC3E}">
        <p14:creationId xmlns:p14="http://schemas.microsoft.com/office/powerpoint/2010/main" val="2395918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4 – Maintenance of LID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maintenance responsibilities for LID BMPs in site plans and subdivisions.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typical maintenance requirements for BMPs.</a:t>
            </a:r>
          </a:p>
        </p:txBody>
      </p:sp>
    </p:spTree>
    <p:extLst>
      <p:ext uri="{BB962C8B-B14F-4D97-AF65-F5344CB8AC3E}">
        <p14:creationId xmlns:p14="http://schemas.microsoft.com/office/powerpoint/2010/main" val="30770940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Other</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To promote creativity in site design, the applicant may present alternative LID BMPs and gain appropriate incentives, as approved by the Development Review Committee.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The Manual must be updated every two years. Updates are not limited to this timeframe and may occur more frequently.</a:t>
            </a:r>
          </a:p>
        </p:txBody>
      </p:sp>
    </p:spTree>
    <p:extLst>
      <p:ext uri="{BB962C8B-B14F-4D97-AF65-F5344CB8AC3E}">
        <p14:creationId xmlns:p14="http://schemas.microsoft.com/office/powerpoint/2010/main" val="528459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EB77-89E8-B366-B74A-D1DC45BC0664}"/>
              </a:ext>
            </a:extLst>
          </p:cNvPr>
          <p:cNvSpPr>
            <a:spLocks noGrp="1"/>
          </p:cNvSpPr>
          <p:nvPr>
            <p:ph type="title"/>
          </p:nvPr>
        </p:nvSpPr>
        <p:spPr/>
        <p:txBody>
          <a:bodyPr/>
          <a:lstStyle/>
          <a:p>
            <a:r>
              <a:rPr lang="en-US" dirty="0"/>
              <a:t>Next Steps</a:t>
            </a:r>
          </a:p>
        </p:txBody>
      </p:sp>
      <p:sp>
        <p:nvSpPr>
          <p:cNvPr id="3" name="Slide Number Placeholder 2">
            <a:extLst>
              <a:ext uri="{FF2B5EF4-FFF2-40B4-BE49-F238E27FC236}">
                <a16:creationId xmlns:a16="http://schemas.microsoft.com/office/drawing/2014/main" id="{3A40104C-AB56-CCEB-267E-59C0559540AC}"/>
              </a:ext>
            </a:extLst>
          </p:cNvPr>
          <p:cNvSpPr>
            <a:spLocks noGrp="1"/>
          </p:cNvSpPr>
          <p:nvPr>
            <p:ph type="sldNum" sz="quarter" idx="12"/>
          </p:nvPr>
        </p:nvSpPr>
        <p:spPr/>
        <p:txBody>
          <a:bodyPr>
            <a:normAutofit fontScale="77500" lnSpcReduction="20000"/>
          </a:bodyPr>
          <a:lstStyle/>
          <a:p>
            <a:fld id="{D5BBC35B-A44B-4119-B8DA-DE9E3DFADA20}" type="slidenum">
              <a:rPr lang="en-US" smtClean="0"/>
              <a:pPr/>
              <a:t>69</a:t>
            </a:fld>
            <a:endParaRPr lang="en-US" dirty="0"/>
          </a:p>
        </p:txBody>
      </p:sp>
      <p:sp>
        <p:nvSpPr>
          <p:cNvPr id="4" name="Text Placeholder 3">
            <a:extLst>
              <a:ext uri="{FF2B5EF4-FFF2-40B4-BE49-F238E27FC236}">
                <a16:creationId xmlns:a16="http://schemas.microsoft.com/office/drawing/2014/main" id="{7BD2B07B-EEE2-13E1-2BC4-958C211A4767}"/>
              </a:ext>
            </a:extLst>
          </p:cNvPr>
          <p:cNvSpPr>
            <a:spLocks noGrp="1"/>
          </p:cNvSpPr>
          <p:nvPr>
            <p:ph type="body" idx="2"/>
          </p:nvPr>
        </p:nvSpPr>
        <p:spPr/>
        <p:txBody>
          <a:bodyPr/>
          <a:lstStyle/>
          <a:p>
            <a:endParaRPr lang="en-US"/>
          </a:p>
        </p:txBody>
      </p:sp>
      <p:sp>
        <p:nvSpPr>
          <p:cNvPr id="5" name="Content Placeholder 4">
            <a:extLst>
              <a:ext uri="{FF2B5EF4-FFF2-40B4-BE49-F238E27FC236}">
                <a16:creationId xmlns:a16="http://schemas.microsoft.com/office/drawing/2014/main" id="{813B4409-8D4E-6120-D8E4-BEA246477F3A}"/>
              </a:ext>
            </a:extLst>
          </p:cNvPr>
          <p:cNvSpPr>
            <a:spLocks noGrp="1"/>
          </p:cNvSpPr>
          <p:nvPr>
            <p:ph sz="quarter" idx="1"/>
          </p:nvPr>
        </p:nvSpPr>
        <p:spPr/>
        <p:txBody>
          <a:bodyPr>
            <a:normAutofit/>
          </a:bodyPr>
          <a:lstStyle/>
          <a:p>
            <a:r>
              <a:rPr lang="en-US" dirty="0"/>
              <a:t>Public comment period</a:t>
            </a:r>
          </a:p>
          <a:p>
            <a:r>
              <a:rPr lang="en-US" dirty="0"/>
              <a:t>Final review and edits</a:t>
            </a:r>
          </a:p>
          <a:p>
            <a:r>
              <a:rPr lang="en-US" dirty="0"/>
              <a:t>Planning and Land Development Review Commission</a:t>
            </a:r>
          </a:p>
          <a:p>
            <a:r>
              <a:rPr lang="en-US" dirty="0"/>
              <a:t>County Council for adoption</a:t>
            </a:r>
          </a:p>
          <a:p>
            <a:endParaRPr lang="en-US" dirty="0"/>
          </a:p>
          <a:p>
            <a:pPr marL="0" indent="0">
              <a:buNone/>
            </a:pPr>
            <a:endParaRPr lang="en-US" dirty="0"/>
          </a:p>
          <a:p>
            <a:pPr marL="0" indent="0">
              <a:buNone/>
            </a:pPr>
            <a:r>
              <a:rPr lang="en-US" dirty="0"/>
              <a:t>Documents can be found at:</a:t>
            </a:r>
          </a:p>
        </p:txBody>
      </p:sp>
      <p:pic>
        <p:nvPicPr>
          <p:cNvPr id="6" name="Picture 5">
            <a:extLst>
              <a:ext uri="{FF2B5EF4-FFF2-40B4-BE49-F238E27FC236}">
                <a16:creationId xmlns:a16="http://schemas.microsoft.com/office/drawing/2014/main" id="{54424A2A-A195-B70B-C556-8C717E07FD7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1582" y="75280"/>
            <a:ext cx="1883064" cy="1068639"/>
          </a:xfrm>
          <a:prstGeom prst="rect">
            <a:avLst/>
          </a:prstGeom>
        </p:spPr>
      </p:pic>
      <p:pic>
        <p:nvPicPr>
          <p:cNvPr id="8" name="Picture 7" descr="A qr code with black squares">
            <a:extLst>
              <a:ext uri="{FF2B5EF4-FFF2-40B4-BE49-F238E27FC236}">
                <a16:creationId xmlns:a16="http://schemas.microsoft.com/office/drawing/2014/main" id="{F7E4D0CA-A947-730A-AECB-BAB0603FC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991" y="3429000"/>
            <a:ext cx="3444009" cy="3444009"/>
          </a:xfrm>
          <a:prstGeom prst="rect">
            <a:avLst/>
          </a:prstGeom>
        </p:spPr>
      </p:pic>
    </p:spTree>
    <p:extLst>
      <p:ext uri="{BB962C8B-B14F-4D97-AF65-F5344CB8AC3E}">
        <p14:creationId xmlns:p14="http://schemas.microsoft.com/office/powerpoint/2010/main" val="35749974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Next steps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70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Questions?</a:t>
            </a:r>
          </a:p>
        </p:txBody>
      </p:sp>
      <p:pic>
        <p:nvPicPr>
          <p:cNvPr id="7" name="Picture 6" descr="A qr code with black squares">
            <a:extLst>
              <a:ext uri="{FF2B5EF4-FFF2-40B4-BE49-F238E27FC236}">
                <a16:creationId xmlns:a16="http://schemas.microsoft.com/office/drawing/2014/main" id="{45C66C6B-9050-25B3-5295-73A22B178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929" y="3600748"/>
            <a:ext cx="3181052" cy="3181052"/>
          </a:xfrm>
          <a:prstGeom prst="rect">
            <a:avLst/>
          </a:prstGeom>
        </p:spPr>
      </p:pic>
    </p:spTree>
    <p:extLst>
      <p:ext uri="{BB962C8B-B14F-4D97-AF65-F5344CB8AC3E}">
        <p14:creationId xmlns:p14="http://schemas.microsoft.com/office/powerpoint/2010/main" val="17602056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C Enviro">
  <a:themeElements>
    <a:clrScheme name="Custom 9">
      <a:dk1>
        <a:sysClr val="windowText" lastClr="000000"/>
      </a:dk1>
      <a:lt1>
        <a:sysClr val="window" lastClr="FFFFFF"/>
      </a:lt1>
      <a:dk2>
        <a:srgbClr val="1F497D"/>
      </a:dk2>
      <a:lt2>
        <a:srgbClr val="EEECE1"/>
      </a:lt2>
      <a:accent1>
        <a:srgbClr val="366092"/>
      </a:accent1>
      <a:accent2>
        <a:srgbClr val="81C843"/>
      </a:accent2>
      <a:accent3>
        <a:srgbClr val="FFFFFF"/>
      </a:accent3>
      <a:accent4>
        <a:srgbClr val="4BACC6"/>
      </a:accent4>
      <a:accent5>
        <a:srgbClr val="C3D69B"/>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59458</TotalTime>
  <Words>4513</Words>
  <Application>Microsoft Office PowerPoint</Application>
  <PresentationFormat>Widescreen</PresentationFormat>
  <Paragraphs>468</Paragraphs>
  <Slides>70</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7" baseType="lpstr">
      <vt:lpstr>Calibri</vt:lpstr>
      <vt:lpstr>Tw Cen MT</vt:lpstr>
      <vt:lpstr>Verdana</vt:lpstr>
      <vt:lpstr>Wingdings</vt:lpstr>
      <vt:lpstr>Wingdings 2</vt:lpstr>
      <vt:lpstr>VC Enviro</vt:lpstr>
      <vt:lpstr>Picture</vt:lpstr>
      <vt:lpstr>Environment and Natural Resources Committee </vt:lpstr>
      <vt:lpstr>Deliverables</vt:lpstr>
      <vt:lpstr>Deliverables – Future Land Use Element Amendment</vt:lpstr>
      <vt:lpstr>Deliverables – Future Land Use Element Amendment</vt:lpstr>
      <vt:lpstr>Deliverables – Future Land Use Element Amendment</vt:lpstr>
      <vt:lpstr>Deliverables – Future Land Use Element Amendment</vt:lpstr>
      <vt:lpstr>Deliverables – Future Land Use Element Amendment</vt:lpstr>
      <vt:lpstr>Deliverables – Chapter 72, Article I Definitions &amp; Interpretation</vt:lpstr>
      <vt:lpstr>Deliverables – Chapter 72, Article II Zoning</vt:lpstr>
      <vt:lpstr>Deliverables – Chapter 72, Article II Zoning</vt:lpstr>
      <vt:lpstr>Deliverables – Chapter 72, Article II Zoning</vt:lpstr>
      <vt:lpstr>Deliverables – Chapter 72, Article II Zoning</vt:lpstr>
      <vt:lpstr>Deliverables – Chapter 72, Article III Land Development Regulations</vt:lpstr>
      <vt:lpstr>Deliverables – Chapter 72, Article III Land Development Regulations</vt:lpstr>
      <vt:lpstr>Deliverables – Chapter 72, Article III Land Development Regulations</vt:lpstr>
      <vt:lpstr>Deliverables – Chapter 72, Article III Land Development Regulations</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Site Design</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Chapter 3 – Catalog of Stormwater Best Management Practices: Stormwater</vt:lpstr>
      <vt:lpstr>Deliverables – LID Guidance Manual</vt:lpstr>
      <vt:lpstr>Deliverables – LID Guidance Manual</vt:lpstr>
      <vt:lpstr>Next Steps</vt:lpstr>
      <vt:lpstr>Next steps</vt:lpstr>
    </vt:vector>
  </TitlesOfParts>
  <Company>County of Volusia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Chelsee Moulton</cp:lastModifiedBy>
  <cp:revision>610</cp:revision>
  <cp:lastPrinted>2023-01-09T21:29:59Z</cp:lastPrinted>
  <dcterms:created xsi:type="dcterms:W3CDTF">2022-02-01T22:43:02Z</dcterms:created>
  <dcterms:modified xsi:type="dcterms:W3CDTF">2024-09-25T12:10:15Z</dcterms:modified>
</cp:coreProperties>
</file>