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324" r:id="rId2"/>
    <p:sldId id="664" r:id="rId3"/>
    <p:sldId id="670" r:id="rId4"/>
    <p:sldId id="673" r:id="rId5"/>
    <p:sldId id="672" r:id="rId6"/>
    <p:sldId id="671" r:id="rId7"/>
    <p:sldId id="658" r:id="rId8"/>
    <p:sldId id="675" r:id="rId9"/>
    <p:sldId id="674" r:id="rId10"/>
    <p:sldId id="676" r:id="rId11"/>
    <p:sldId id="677" r:id="rId12"/>
    <p:sldId id="678" r:id="rId13"/>
    <p:sldId id="679" r:id="rId14"/>
    <p:sldId id="680" r:id="rId15"/>
    <p:sldId id="681" r:id="rId16"/>
    <p:sldId id="682" r:id="rId17"/>
    <p:sldId id="683" r:id="rId18"/>
    <p:sldId id="684" r:id="rId19"/>
    <p:sldId id="685" r:id="rId20"/>
    <p:sldId id="686" r:id="rId21"/>
    <p:sldId id="687" r:id="rId22"/>
    <p:sldId id="688" r:id="rId23"/>
    <p:sldId id="689" r:id="rId24"/>
    <p:sldId id="690" r:id="rId25"/>
    <p:sldId id="691" r:id="rId26"/>
    <p:sldId id="692" r:id="rId27"/>
    <p:sldId id="693" r:id="rId28"/>
    <p:sldId id="694" r:id="rId29"/>
    <p:sldId id="695" r:id="rId30"/>
    <p:sldId id="696" r:id="rId31"/>
    <p:sldId id="699" r:id="rId32"/>
    <p:sldId id="697" r:id="rId33"/>
    <p:sldId id="700" r:id="rId34"/>
    <p:sldId id="1163" r:id="rId35"/>
    <p:sldId id="698" r:id="rId3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C843"/>
    <a:srgbClr val="6DAA2D"/>
    <a:srgbClr val="366092"/>
    <a:srgbClr val="9CC4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76" autoAdjust="0"/>
    <p:restoredTop sz="84414" autoAdjust="0"/>
  </p:normalViewPr>
  <p:slideViewPr>
    <p:cSldViewPr snapToGrid="0">
      <p:cViewPr varScale="1">
        <p:scale>
          <a:sx n="92" d="100"/>
          <a:sy n="92" d="100"/>
        </p:scale>
        <p:origin x="936"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1695"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3" tIns="46581" rIns="93163" bIns="46581"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3" tIns="46581" rIns="93163" bIns="46581" rtlCol="0"/>
          <a:lstStyle>
            <a:lvl1pPr algn="r">
              <a:defRPr sz="1300"/>
            </a:lvl1pPr>
          </a:lstStyle>
          <a:p>
            <a:fld id="{DB34EE4F-A556-4350-8D09-4ED0D78146E8}" type="datetimeFigureOut">
              <a:rPr lang="en-US" smtClean="0"/>
              <a:t>8/26/2024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1" rIns="93163" bIns="46581"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3" tIns="46581" rIns="93163" bIns="4658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63" tIns="46581" rIns="93163" bIns="46581"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63" tIns="46581" rIns="93163" bIns="46581" rtlCol="0" anchor="b"/>
          <a:lstStyle>
            <a:lvl1pPr algn="r">
              <a:defRPr sz="1300"/>
            </a:lvl1pPr>
          </a:lstStyle>
          <a:p>
            <a:fld id="{4F6C6292-D269-4DF1-A839-DEFB5DF600F6}" type="slidenum">
              <a:rPr lang="en-US" smtClean="0"/>
              <a:t>‹#›</a:t>
            </a:fld>
            <a:endParaRPr lang="en-US"/>
          </a:p>
        </p:txBody>
      </p:sp>
    </p:spTree>
    <p:extLst>
      <p:ext uri="{BB962C8B-B14F-4D97-AF65-F5344CB8AC3E}">
        <p14:creationId xmlns:p14="http://schemas.microsoft.com/office/powerpoint/2010/main" val="2737408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solidFill>
                <a:srgbClr val="FF0000"/>
              </a:solidFill>
            </a:endParaRPr>
          </a:p>
        </p:txBody>
      </p:sp>
      <p:sp>
        <p:nvSpPr>
          <p:cNvPr id="4" name="Slide Number Placeholder 3"/>
          <p:cNvSpPr>
            <a:spLocks noGrp="1"/>
          </p:cNvSpPr>
          <p:nvPr>
            <p:ph type="sldNum" sz="quarter" idx="10"/>
          </p:nvPr>
        </p:nvSpPr>
        <p:spPr/>
        <p:txBody>
          <a:bodyPr/>
          <a:lstStyle/>
          <a:p>
            <a:pPr defTabSz="931624">
              <a:defRPr/>
            </a:pPr>
            <a:fld id="{25643835-B703-4099-8D9F-BFBAB852A521}" type="slidenum">
              <a:rPr lang="en-US">
                <a:solidFill>
                  <a:prstClr val="black"/>
                </a:solidFill>
                <a:latin typeface="Calibri"/>
              </a:rPr>
              <a:pPr defTabSz="931624">
                <a:defRPr/>
              </a:pPr>
              <a:t>1</a:t>
            </a:fld>
            <a:endParaRPr lang="en-US" dirty="0">
              <a:solidFill>
                <a:prstClr val="black"/>
              </a:solidFill>
              <a:latin typeface="Calibri"/>
            </a:endParaRPr>
          </a:p>
        </p:txBody>
      </p:sp>
    </p:spTree>
    <p:extLst>
      <p:ext uri="{BB962C8B-B14F-4D97-AF65-F5344CB8AC3E}">
        <p14:creationId xmlns:p14="http://schemas.microsoft.com/office/powerpoint/2010/main" val="2576950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3CB31D01-A706-4033-BBCA-D82D1498C106}" type="datetime1">
              <a:rPr lang="en-US" smtClean="0"/>
              <a:t>8/26/2024</a:t>
            </a:fld>
            <a:endParaRPr lang="en-US" dirty="0">
              <a:solidFill>
                <a:srgbClr val="FFFFFF"/>
              </a:solidFill>
            </a:endParaRPr>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kumimoji="0" lang="en-US" dirty="0">
              <a:solidFill>
                <a:schemeClr val="accent1">
                  <a:tint val="20000"/>
                </a:schemeClr>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D5BBC35B-A44B-4119-B8DA-DE9E3DFADA20}"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val="144113529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3D6A36E-A5F0-44F7-B064-A76DA458C468}" type="datetime1">
              <a:rPr lang="en-US" smtClean="0"/>
              <a:t>8/26/2024</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5BBC35B-A44B-4119-B8DA-DE9E3DFADA20}" type="slidenum">
              <a:rPr kumimoji="0" lang="en-US" smtClean="0"/>
              <a:pPr/>
              <a:t>‹#›</a:t>
            </a:fld>
            <a:endParaRPr kumimoji="0" lang="en-US" dirty="0"/>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5398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1828800" y="1600200"/>
            <a:ext cx="10160000" cy="990600"/>
          </a:xfrm>
        </p:spPr>
        <p:txBody>
          <a:bodyPr/>
          <a:lstStyle>
            <a:lvl1pPr algn="l">
              <a:buNone/>
              <a:defRPr sz="4400" b="1" cap="none">
                <a:ln>
                  <a:solidFill>
                    <a:schemeClr val="tx1"/>
                  </a:solidFill>
                </a:ln>
                <a:solidFill>
                  <a:srgbClr val="FFFFFF"/>
                </a:solidFill>
              </a:defRPr>
            </a:lvl1pPr>
          </a:lstStyle>
          <a:p>
            <a:r>
              <a:rPr kumimoji="0" lang="en-US" dirty="0"/>
              <a:t>Click to edit Master title style</a:t>
            </a:r>
          </a:p>
        </p:txBody>
      </p:sp>
      <p:sp>
        <p:nvSpPr>
          <p:cNvPr id="12" name="Date Placeholder 11"/>
          <p:cNvSpPr>
            <a:spLocks noGrp="1"/>
          </p:cNvSpPr>
          <p:nvPr>
            <p:ph type="dt" sz="half" idx="10"/>
          </p:nvPr>
        </p:nvSpPr>
        <p:spPr/>
        <p:txBody>
          <a:bodyPr/>
          <a:lstStyle/>
          <a:p>
            <a:fld id="{B0458D18-04F1-4854-9271-D2E58AE91248}" type="datetime1">
              <a:rPr lang="en-US" smtClean="0"/>
              <a:t>8/26/2024</a:t>
            </a:fld>
            <a:endParaRPr lang="en-US" dirty="0"/>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b="1">
                <a:ln>
                  <a:solidFill>
                    <a:schemeClr val="tx1"/>
                  </a:solidFill>
                </a:ln>
                <a:solidFill>
                  <a:srgbClr val="FFFFFF"/>
                </a:solidFill>
              </a:defRPr>
            </a:lvl1pPr>
          </a:lstStyle>
          <a:p>
            <a:fld id="{D5BBC35B-A44B-4119-B8DA-DE9E3DFADA20}" type="slidenum">
              <a:rPr lang="en-US" smtClean="0"/>
              <a:pPr/>
              <a:t>‹#›</a:t>
            </a:fld>
            <a:endParaRPr lang="en-US" dirty="0"/>
          </a:p>
        </p:txBody>
      </p:sp>
      <p:sp>
        <p:nvSpPr>
          <p:cNvPr id="14" name="Footer Placeholder 13"/>
          <p:cNvSpPr>
            <a:spLocks noGrp="1"/>
          </p:cNvSpPr>
          <p:nvPr>
            <p:ph type="ftr" sz="quarter" idx="12"/>
          </p:nvPr>
        </p:nvSpPr>
        <p:spPr/>
        <p:txBody>
          <a:bodyPr/>
          <a:lstStyle/>
          <a:p>
            <a:endParaRPr kumimoji="0" lang="en-US" dirty="0"/>
          </a:p>
        </p:txBody>
      </p:sp>
    </p:spTree>
    <p:extLst>
      <p:ext uri="{BB962C8B-B14F-4D97-AF65-F5344CB8AC3E}">
        <p14:creationId xmlns:p14="http://schemas.microsoft.com/office/powerpoint/2010/main" val="7712936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70C019B1-55B7-49C4-B3A7-C08AC9B20A58}" type="datetime1">
              <a:rPr lang="en-US" smtClean="0"/>
              <a:t>8/26/2024</a:t>
            </a:fld>
            <a:endParaRPr lang="en-US" dirty="0"/>
          </a:p>
        </p:txBody>
      </p:sp>
      <p:sp>
        <p:nvSpPr>
          <p:cNvPr id="10" name="Slide Number Placeholder 9"/>
          <p:cNvSpPr>
            <a:spLocks noGrp="1"/>
          </p:cNvSpPr>
          <p:nvPr>
            <p:ph type="sldNum" sz="quarter" idx="16"/>
          </p:nvPr>
        </p:nvSpPr>
        <p:spPr/>
        <p:txBody>
          <a:bodyPr rtlCol="0"/>
          <a:lstStyle/>
          <a:p>
            <a:fld id="{D5BBC35B-A44B-4119-B8DA-DE9E3DFADA20}" type="slidenum">
              <a:rPr kumimoji="0" lang="en-US" smtClean="0"/>
              <a:pPr/>
              <a:t>‹#›</a:t>
            </a:fld>
            <a:endParaRPr kumimoji="0" lang="en-US" dirty="0"/>
          </a:p>
        </p:txBody>
      </p:sp>
      <p:sp>
        <p:nvSpPr>
          <p:cNvPr id="12" name="Footer Placeholder 11"/>
          <p:cNvSpPr>
            <a:spLocks noGrp="1"/>
          </p:cNvSpPr>
          <p:nvPr>
            <p:ph type="ftr" sz="quarter" idx="17"/>
          </p:nvPr>
        </p:nvSpPr>
        <p:spPr/>
        <p:txBody>
          <a:bodyPr rtlCol="0"/>
          <a:lstStyle/>
          <a:p>
            <a:endParaRPr kumimoji="0" lang="en-US" dirty="0"/>
          </a:p>
        </p:txBody>
      </p:sp>
    </p:spTree>
    <p:extLst>
      <p:ext uri="{BB962C8B-B14F-4D97-AF65-F5344CB8AC3E}">
        <p14:creationId xmlns:p14="http://schemas.microsoft.com/office/powerpoint/2010/main" val="388237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D117FD37-DEC3-4890-A01D-DD9D66D0AFA3}" type="datetime1">
              <a:rPr lang="en-US" smtClean="0"/>
              <a:t>8/26/2024</a:t>
            </a:fld>
            <a:endParaRPr lang="en-US" dirty="0"/>
          </a:p>
        </p:txBody>
      </p:sp>
      <p:sp>
        <p:nvSpPr>
          <p:cNvPr id="12" name="Slide Number Placeholder 11"/>
          <p:cNvSpPr>
            <a:spLocks noGrp="1"/>
          </p:cNvSpPr>
          <p:nvPr>
            <p:ph type="sldNum" sz="quarter" idx="16"/>
          </p:nvPr>
        </p:nvSpPr>
        <p:spPr/>
        <p:txBody>
          <a:bodyPr rtlCol="0"/>
          <a:lstStyle>
            <a:lvl1pPr>
              <a:defRPr sz="1600">
                <a:ln>
                  <a:solidFill>
                    <a:schemeClr val="tx1"/>
                  </a:solidFill>
                </a:ln>
              </a:defRPr>
            </a:lvl1pPr>
          </a:lstStyle>
          <a:p>
            <a:fld id="{D5BBC35B-A44B-4119-B8DA-DE9E3DFADA20}" type="slidenum">
              <a:rPr lang="en-US" smtClean="0"/>
              <a:pPr/>
              <a:t>‹#›</a:t>
            </a:fld>
            <a:endParaRPr lang="en-US" dirty="0"/>
          </a:p>
        </p:txBody>
      </p:sp>
      <p:sp>
        <p:nvSpPr>
          <p:cNvPr id="14" name="Footer Placeholder 13"/>
          <p:cNvSpPr>
            <a:spLocks noGrp="1"/>
          </p:cNvSpPr>
          <p:nvPr>
            <p:ph type="ftr" sz="quarter" idx="17"/>
          </p:nvPr>
        </p:nvSpPr>
        <p:spPr/>
        <p:txBody>
          <a:bodyPr rtlCol="0"/>
          <a:lstStyle/>
          <a:p>
            <a:endParaRPr kumimoji="0" lang="en-US" dirty="0"/>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normAutofit/>
          </a:bodyPr>
          <a:lstStyle>
            <a:lvl1pPr marL="0" indent="0">
              <a:buFontTx/>
              <a:buNone/>
              <a:defRPr kumimoji="0" lang="en-US" sz="2400" b="1" kern="1200" dirty="0">
                <a:ln>
                  <a:solidFill>
                    <a:schemeClr val="tx1"/>
                  </a:solidFill>
                </a:ln>
                <a:solidFill>
                  <a:srgbClr val="FFFFFF"/>
                </a:solidFill>
                <a:latin typeface="+mn-lt"/>
                <a:ea typeface="+mn-ea"/>
                <a:cs typeface="+mn-cs"/>
              </a:defRPr>
            </a:lvl1pPr>
          </a:lstStyle>
          <a:p>
            <a:pPr lvl="0" eaLnBrk="1" latinLnBrk="0" hangingPunct="1"/>
            <a:r>
              <a:rPr kumimoji="0" lang="en-US" dirty="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normAutofit/>
          </a:bodyPr>
          <a:lstStyle>
            <a:lvl1pPr marL="0" indent="0">
              <a:buFontTx/>
              <a:buNone/>
              <a:defRPr sz="2400" b="1">
                <a:ln>
                  <a:solidFill>
                    <a:schemeClr val="tx1"/>
                  </a:solidFill>
                </a:ln>
                <a:solidFill>
                  <a:srgbClr val="FFFFFF"/>
                </a:solidFill>
              </a:defRPr>
            </a:lvl1pPr>
          </a:lstStyle>
          <a:p>
            <a:pPr lvl="0" eaLnBrk="1" latinLnBrk="0" hangingPunct="1"/>
            <a:r>
              <a:rPr kumimoji="0" lang="en-US" dirty="0"/>
              <a:t>Click to edit Master text styles</a:t>
            </a:r>
          </a:p>
        </p:txBody>
      </p:sp>
    </p:spTree>
    <p:extLst>
      <p:ext uri="{BB962C8B-B14F-4D97-AF65-F5344CB8AC3E}">
        <p14:creationId xmlns:p14="http://schemas.microsoft.com/office/powerpoint/2010/main" val="3382091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915E4CB-BE50-4633-982C-844492789141}" type="datetime1">
              <a:rPr lang="en-US" smtClean="0"/>
              <a:t>8/26/2024</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lvl1pPr>
              <a:defRPr sz="1600">
                <a:ln>
                  <a:solidFill>
                    <a:schemeClr val="tx1"/>
                  </a:solidFill>
                </a:ln>
                <a:solidFill>
                  <a:srgbClr val="FFFFFF"/>
                </a:solidFill>
              </a:defRPr>
            </a:lvl1pPr>
          </a:lstStyle>
          <a:p>
            <a:fld id="{D5BBC35B-A44B-4119-B8DA-DE9E3DFADA20}" type="slidenum">
              <a:rPr lang="en-US" smtClean="0"/>
              <a:pPr/>
              <a:t>‹#›</a:t>
            </a:fld>
            <a:endParaRPr lang="en-US" dirty="0"/>
          </a:p>
        </p:txBody>
      </p:sp>
    </p:spTree>
    <p:extLst>
      <p:ext uri="{BB962C8B-B14F-4D97-AF65-F5344CB8AC3E}">
        <p14:creationId xmlns:p14="http://schemas.microsoft.com/office/powerpoint/2010/main" val="4212405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75B51A-C340-461C-9940-1C2132CD3D02}" type="datetime1">
              <a:rPr lang="en-US" smtClean="0"/>
              <a:t>8/26/2024</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19141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75D8566A-FB12-4AE9-B25A-8F932AEA9A52}" type="datetime1">
              <a:rPr lang="en-US" smtClean="0"/>
              <a:t>8/26/2024</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noAutofit/>
          </a:bodyPr>
          <a:lstStyle>
            <a:lvl1pPr>
              <a:defRPr sz="1600">
                <a:ln>
                  <a:solidFill>
                    <a:schemeClr val="tx1"/>
                  </a:solidFill>
                </a:ln>
                <a:solidFill>
                  <a:srgbClr val="FFFFFF"/>
                </a:solidFill>
              </a:defRPr>
            </a:lvl1pPr>
          </a:lstStyle>
          <a:p>
            <a:fld id="{D5BBC35B-A44B-4119-B8DA-DE9E3DFADA20}" type="slidenum">
              <a:rPr lang="en-US" smtClean="0"/>
              <a:pPr/>
              <a:t>‹#›</a:t>
            </a:fld>
            <a:endParaRPr lang="en-US" dirty="0"/>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normAutofit/>
          </a:bodyPr>
          <a:lstStyle>
            <a:lvl1pPr marL="0" indent="0">
              <a:spcAft>
                <a:spcPts val="1000"/>
              </a:spcAft>
              <a:buNone/>
              <a:defRPr sz="2000" b="1">
                <a:ln>
                  <a:solidFill>
                    <a:schemeClr val="tx1"/>
                  </a:solidFill>
                </a:ln>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40419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Date Placeholder 11"/>
          <p:cNvSpPr>
            <a:spLocks noGrp="1"/>
          </p:cNvSpPr>
          <p:nvPr>
            <p:ph type="dt" sz="half" idx="10"/>
          </p:nvPr>
        </p:nvSpPr>
        <p:spPr>
          <a:xfrm>
            <a:off x="8331200" y="6248401"/>
            <a:ext cx="3556000" cy="365125"/>
          </a:xfrm>
        </p:spPr>
        <p:txBody>
          <a:bodyPr rtlCol="0"/>
          <a:lstStyle/>
          <a:p>
            <a:fld id="{285878AC-DAD4-4E25-91EA-CF2053E708B3}" type="datetime1">
              <a:rPr lang="en-US" smtClean="0"/>
              <a:t>8/26/2024</a:t>
            </a:fld>
            <a:endParaRPr lang="en-US" dirty="0">
              <a:solidFill>
                <a:schemeClr val="tx1"/>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D5BBC35B-A44B-4119-B8DA-DE9E3DFADA20}" type="slidenum">
              <a:rPr kumimoji="0" lang="en-US" smtClean="0"/>
              <a:pPr/>
              <a:t>‹#›</a:t>
            </a:fld>
            <a:endParaRPr kumimoji="0" lang="en-US" dirty="0">
              <a:solidFill>
                <a:schemeClr val="tx1"/>
              </a:solidFill>
            </a:endParaRPr>
          </a:p>
        </p:txBody>
      </p:sp>
      <p:sp>
        <p:nvSpPr>
          <p:cNvPr id="14" name="Footer Placeholder 13"/>
          <p:cNvSpPr>
            <a:spLocks noGrp="1"/>
          </p:cNvSpPr>
          <p:nvPr>
            <p:ph type="ftr" sz="quarter" idx="12"/>
          </p:nvPr>
        </p:nvSpPr>
        <p:spPr>
          <a:xfrm>
            <a:off x="2133600" y="6248207"/>
            <a:ext cx="6096000" cy="365125"/>
          </a:xfrm>
        </p:spPr>
        <p:txBody>
          <a:bodyPr rtlCol="0"/>
          <a:lstStyle/>
          <a:p>
            <a:endParaRPr kumimoji="0" lang="en-US" dirty="0">
              <a:solidFill>
                <a:schemeClr val="tx1"/>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dirty="0"/>
              <a:t>Click icon to add picture</a:t>
            </a:r>
          </a:p>
        </p:txBody>
      </p:sp>
    </p:spTree>
    <p:extLst>
      <p:ext uri="{BB962C8B-B14F-4D97-AF65-F5344CB8AC3E}">
        <p14:creationId xmlns:p14="http://schemas.microsoft.com/office/powerpoint/2010/main" val="153898258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39538-CD24-40A4-9A69-C34819EC2F60}" type="datetime1">
              <a:rPr lang="en-US" smtClean="0"/>
              <a:t>8/26/2024</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105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DF0D8689-57DF-4C00-93DE-42798D534814}" type="datetime1">
              <a:rPr lang="en-US" smtClean="0"/>
              <a:t>8/26/2024</a:t>
            </a:fld>
            <a:endParaRPr lang="en-US" dirty="0"/>
          </a:p>
        </p:txBody>
      </p:sp>
      <p:sp>
        <p:nvSpPr>
          <p:cNvPr id="5" name="Footer Placeholder 4"/>
          <p:cNvSpPr>
            <a:spLocks noGrp="1"/>
          </p:cNvSpPr>
          <p:nvPr>
            <p:ph type="ftr" sz="quarter" idx="11"/>
          </p:nvPr>
        </p:nvSpPr>
        <p:spPr>
          <a:xfrm>
            <a:off x="609602" y="6248208"/>
            <a:ext cx="7431311" cy="365125"/>
          </a:xfrm>
        </p:spPr>
        <p:txBody>
          <a:bodyPr/>
          <a:lstStyle/>
          <a:p>
            <a:endParaRPr kumimoji="0" lang="en-US" dirty="0"/>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rot="5400000">
            <a:off x="8075084" y="103716"/>
            <a:ext cx="533400" cy="325968"/>
          </a:xfrm>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01646663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2F3BA2E9-8D19-4DDA-814B-640E59E90CBE}" type="datetime1">
              <a:rPr lang="en-US" smtClean="0"/>
              <a:t>8/26/2024</a:t>
            </a:fld>
            <a:endParaRPr lang="en-US" sz="1000" dirty="0">
              <a:solidFill>
                <a:schemeClr val="tx1"/>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000" dirty="0">
              <a:solidFill>
                <a:schemeClr val="tx1"/>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Autofit/>
          </a:bodyPr>
          <a:lstStyle>
            <a:lvl1pPr algn="ctr" eaLnBrk="1" latinLnBrk="0" hangingPunct="1">
              <a:defRPr kumimoji="0" sz="1600" b="1">
                <a:ln>
                  <a:solidFill>
                    <a:schemeClr val="tx1"/>
                  </a:solidFill>
                </a:ln>
                <a:solidFill>
                  <a:srgbClr val="FFFFFF"/>
                </a:solidFill>
              </a:defRPr>
            </a:lvl1pPr>
          </a:lstStyle>
          <a:p>
            <a:fld id="{D5BBC35B-A44B-4119-B8DA-DE9E3DFADA20}" type="slidenum">
              <a:rPr lang="en-US" smtClean="0"/>
              <a:pPr/>
              <a:t>‹#›</a:t>
            </a:fld>
            <a:endParaRPr lang="en-US" sz="1050" b="0" dirty="0">
              <a:solidFill>
                <a:schemeClr val="tx1"/>
              </a:solidFill>
            </a:endParaRPr>
          </a:p>
        </p:txBody>
      </p:sp>
    </p:spTree>
    <p:extLst>
      <p:ext uri="{BB962C8B-B14F-4D97-AF65-F5344CB8AC3E}">
        <p14:creationId xmlns:p14="http://schemas.microsoft.com/office/powerpoint/2010/main" val="1031757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7010400" y="-10406"/>
            <a:ext cx="5181600" cy="6858000"/>
          </a:xfrm>
          <a:prstGeom prst="rect">
            <a:avLst/>
          </a:prstGeom>
          <a:solidFill>
            <a:schemeClr val="accent2"/>
          </a:solidFill>
          <a:ln>
            <a:solidFill>
              <a:srgbClr val="81C8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graphicFrame>
        <p:nvGraphicFramePr>
          <p:cNvPr id="1026" name="Object 2" descr="Official Volusia County Florida logo"/>
          <p:cNvGraphicFramePr>
            <a:graphicFrameLocks noChangeAspect="1"/>
          </p:cNvGraphicFramePr>
          <p:nvPr>
            <p:extLst>
              <p:ext uri="{D42A27DB-BD31-4B8C-83A1-F6EECF244321}">
                <p14:modId xmlns:p14="http://schemas.microsoft.com/office/powerpoint/2010/main" val="2112430828"/>
              </p:ext>
            </p:extLst>
          </p:nvPr>
        </p:nvGraphicFramePr>
        <p:xfrm>
          <a:off x="231228" y="76275"/>
          <a:ext cx="1749972" cy="1066750"/>
        </p:xfrm>
        <a:graphic>
          <a:graphicData uri="http://schemas.openxmlformats.org/presentationml/2006/ole">
            <mc:AlternateContent xmlns:mc="http://schemas.openxmlformats.org/markup-compatibility/2006">
              <mc:Choice xmlns:v="urn:schemas-microsoft-com:vml" Requires="v">
                <p:oleObj name="Picture" r:id="rId3" imgW="2400480" imgH="1461600" progId="Word.Picture.8">
                  <p:embed/>
                </p:oleObj>
              </mc:Choice>
              <mc:Fallback>
                <p:oleObj name="Picture" r:id="rId3" imgW="2400480" imgH="1461600" progId="Word.Picture.8">
                  <p:embed/>
                  <p:pic>
                    <p:nvPicPr>
                      <p:cNvPr id="1026" name="Object 2" descr="Official Volusia County Florida logo"/>
                      <p:cNvPicPr>
                        <a:picLocks noChangeAspect="1" noChangeArrowheads="1"/>
                      </p:cNvPicPr>
                      <p:nvPr/>
                    </p:nvPicPr>
                    <p:blipFill>
                      <a:blip r:embed="rId4"/>
                      <a:srcRect/>
                      <a:stretch>
                        <a:fillRect/>
                      </a:stretch>
                    </p:blipFill>
                    <p:spPr bwMode="auto">
                      <a:xfrm>
                        <a:off x="231228" y="76275"/>
                        <a:ext cx="1749972" cy="1066750"/>
                      </a:xfrm>
                      <a:prstGeom prst="rect">
                        <a:avLst/>
                      </a:prstGeom>
                      <a:noFill/>
                    </p:spPr>
                  </p:pic>
                </p:oleObj>
              </mc:Fallback>
            </mc:AlternateContent>
          </a:graphicData>
        </a:graphic>
      </p:graphicFrame>
      <p:sp>
        <p:nvSpPr>
          <p:cNvPr id="12" name="TextBox 11"/>
          <p:cNvSpPr txBox="1"/>
          <p:nvPr/>
        </p:nvSpPr>
        <p:spPr>
          <a:xfrm>
            <a:off x="7583245" y="391801"/>
            <a:ext cx="4035909"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solidFill>
                    <a:schemeClr val="bg1"/>
                  </a:solidFill>
                </a:ln>
                <a:solidFill>
                  <a:prstClr val="white"/>
                </a:solidFill>
                <a:effectLst/>
                <a:uLnTx/>
                <a:uFillTx/>
                <a:latin typeface="Verdana" panose="020B0604030504040204" pitchFamily="34" charset="0"/>
                <a:ea typeface="Verdana" panose="020B0604030504040204" pitchFamily="34" charset="0"/>
              </a:rPr>
              <a:t>Volusia County</a:t>
            </a:r>
          </a:p>
        </p:txBody>
      </p:sp>
      <p:sp>
        <p:nvSpPr>
          <p:cNvPr id="8" name="Rectangle 7" descr="Environment and Natural Resources Committee">
            <a:extLst>
              <a:ext uri="{C183D7F6-B498-43B3-948B-1728B52AA6E4}">
                <adec:decorative xmlns:adec="http://schemas.microsoft.com/office/drawing/2017/decorative" val="0"/>
              </a:ext>
            </a:extLst>
          </p:cNvPr>
          <p:cNvSpPr/>
          <p:nvPr/>
        </p:nvSpPr>
        <p:spPr>
          <a:xfrm>
            <a:off x="0" y="1244031"/>
            <a:ext cx="12192000" cy="914400"/>
          </a:xfrm>
          <a:prstGeom prst="rect">
            <a:avLst/>
          </a:prstGeom>
          <a:solidFill>
            <a:srgbClr val="36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4" name="Title 3">
            <a:extLst>
              <a:ext uri="{C183D7F6-B498-43B3-948B-1728B52AA6E4}">
                <adec:decorative xmlns:adec="http://schemas.microsoft.com/office/drawing/2017/decorative" val="1"/>
              </a:ext>
            </a:extLst>
          </p:cNvPr>
          <p:cNvSpPr>
            <a:spLocks noGrp="1"/>
          </p:cNvSpPr>
          <p:nvPr>
            <p:ph type="ctrTitle"/>
          </p:nvPr>
        </p:nvSpPr>
        <p:spPr>
          <a:xfrm>
            <a:off x="740780" y="1736706"/>
            <a:ext cx="11044820" cy="677239"/>
          </a:xfrm>
        </p:spPr>
        <p:txBody>
          <a:bodyPr>
            <a:noAutofit/>
          </a:bodyPr>
          <a:lstStyle/>
          <a:p>
            <a:r>
              <a:rPr lang="en-US" sz="3200" b="1" cap="none" dirty="0">
                <a:ln>
                  <a:solidFill>
                    <a:schemeClr val="bg1"/>
                  </a:solidFill>
                </a:ln>
                <a:solidFill>
                  <a:prstClr val="white"/>
                </a:solidFill>
                <a:latin typeface="Verdana" panose="020B0604030504040204" pitchFamily="34" charset="0"/>
                <a:ea typeface="Verdana" panose="020B0604030504040204" pitchFamily="34" charset="0"/>
              </a:rPr>
              <a:t>Environment and Natural Resources Committee</a:t>
            </a:r>
            <a:br>
              <a:rPr lang="en-US" sz="3400" cap="none" dirty="0">
                <a:solidFill>
                  <a:prstClr val="white"/>
                </a:solidFill>
                <a:latin typeface="Verdana" panose="020B0604030504040204" pitchFamily="34" charset="0"/>
                <a:ea typeface="Verdana" panose="020B0604030504040204" pitchFamily="34" charset="0"/>
              </a:rPr>
            </a:br>
            <a:endParaRPr lang="en-US" sz="3400" dirty="0">
              <a:latin typeface="Verdana" panose="020B0604030504040204" pitchFamily="34" charset="0"/>
              <a:ea typeface="Verdana" panose="020B0604030504040204" pitchFamily="34" charset="0"/>
            </a:endParaRPr>
          </a:p>
        </p:txBody>
      </p:sp>
      <p:pic>
        <p:nvPicPr>
          <p:cNvPr id="6" name="Picture 5" descr="Photos of activities performed by Volusia County Environmental Management. Examples are petting sea creatures in a touch pool at the Marine Science Center, viewing baby sea turtles crawl through the sand toward the ocean, volunteer and exploratory programs on Volusia County conservation lands, tree and gopher tortoise permitting, the Lyonia Environmental Center, and a Future Land Use map of the county.">
            <a:extLst>
              <a:ext uri="{FF2B5EF4-FFF2-40B4-BE49-F238E27FC236}">
                <a16:creationId xmlns:a16="http://schemas.microsoft.com/office/drawing/2014/main" id="{C2271768-7602-20F3-3EC2-8B82148857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3859" y="2086821"/>
            <a:ext cx="10030788" cy="4028941"/>
          </a:xfrm>
          <a:prstGeom prst="rect">
            <a:avLst/>
          </a:prstGeom>
        </p:spPr>
      </p:pic>
      <p:sp>
        <p:nvSpPr>
          <p:cNvPr id="3" name="Slide Number Placeholder 2"/>
          <p:cNvSpPr>
            <a:spLocks noGrp="1"/>
          </p:cNvSpPr>
          <p:nvPr>
            <p:ph type="sldNum" sz="quarter" idx="12"/>
          </p:nvPr>
        </p:nvSpPr>
        <p:spPr>
          <a:xfrm>
            <a:off x="10960100" y="299408"/>
            <a:ext cx="1117600" cy="381000"/>
          </a:xfrm>
          <a:ln>
            <a:noFill/>
          </a:ln>
        </p:spPr>
        <p:txBody>
          <a:bodyPr>
            <a:normAutofit/>
          </a:bodyPr>
          <a:lstStyle/>
          <a:p>
            <a:fld id="{D5BBC35B-A44B-4119-B8DA-DE9E3DFADA20}" type="slidenum">
              <a:rPr kumimoji="0" lang="en-US" sz="1200" smtClean="0">
                <a:ln>
                  <a:solidFill>
                    <a:schemeClr val="bg1"/>
                  </a:solidFill>
                </a:ln>
                <a:latin typeface="Verdana" panose="020B0604030504040204" pitchFamily="34" charset="0"/>
                <a:ea typeface="Verdana" panose="020B0604030504040204" pitchFamily="34" charset="0"/>
              </a:rPr>
              <a:pPr/>
              <a:t>1</a:t>
            </a:fld>
            <a:endParaRPr kumimoji="0" lang="en-US" sz="1200" dirty="0">
              <a:ln>
                <a:solidFill>
                  <a:schemeClr val="bg1"/>
                </a:solidFill>
              </a:ln>
              <a:solidFill>
                <a:srgbClr val="FFFFFF"/>
              </a:solidFill>
              <a:latin typeface="Verdana" panose="020B0604030504040204" pitchFamily="34" charset="0"/>
              <a:ea typeface="Verdana" panose="020B0604030504040204" pitchFamily="34" charset="0"/>
            </a:endParaRPr>
          </a:p>
        </p:txBody>
      </p:sp>
      <p:sp>
        <p:nvSpPr>
          <p:cNvPr id="14" name="TextBox 13"/>
          <p:cNvSpPr txBox="1"/>
          <p:nvPr/>
        </p:nvSpPr>
        <p:spPr>
          <a:xfrm>
            <a:off x="7124700" y="6237736"/>
            <a:ext cx="4953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chemeClr val="bg1">
                      <a:lumMod val="95000"/>
                      <a:lumOff val="5000"/>
                    </a:schemeClr>
                  </a:solidFill>
                </a:ln>
                <a:solidFill>
                  <a:prstClr val="white"/>
                </a:solidFill>
                <a:effectLst/>
                <a:uLnTx/>
                <a:uFillTx/>
                <a:latin typeface="Verdana" panose="020B0604030504040204" pitchFamily="34" charset="0"/>
                <a:ea typeface="Verdana" panose="020B0604030504040204" pitchFamily="34" charset="0"/>
              </a:rPr>
              <a:t>September 4, 2024</a:t>
            </a:r>
          </a:p>
        </p:txBody>
      </p:sp>
    </p:spTree>
    <p:extLst>
      <p:ext uri="{BB962C8B-B14F-4D97-AF65-F5344CB8AC3E}">
        <p14:creationId xmlns:p14="http://schemas.microsoft.com/office/powerpoint/2010/main" val="4116753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LID Milestones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832350"/>
          </a:xfrm>
        </p:spPr>
        <p:txBody>
          <a:bodyPr>
            <a:normAutofit fontScale="92500"/>
          </a:bodyPr>
          <a:lstStyle/>
          <a:p>
            <a:r>
              <a:rPr lang="en-US" sz="2800" dirty="0">
                <a:latin typeface="Verdana" panose="020B0604030504040204" pitchFamily="34" charset="0"/>
                <a:ea typeface="Verdana" panose="020B0604030504040204" pitchFamily="34" charset="0"/>
              </a:rPr>
              <a:t>August 2022 – June 2023</a:t>
            </a:r>
          </a:p>
          <a:p>
            <a:pPr lvl="1"/>
            <a:r>
              <a:rPr lang="en-US" sz="2500" dirty="0">
                <a:latin typeface="Verdana" panose="020B0604030504040204" pitchFamily="34" charset="0"/>
                <a:ea typeface="Verdana" panose="020B0604030504040204" pitchFamily="34" charset="0"/>
              </a:rPr>
              <a:t>$75,000 grant from the Florida Department of Economic Opportunity Community Planning and Assistance Program to develop LID ordinance recommendations for Volusia County and implementation guidebook for the region.</a:t>
            </a:r>
          </a:p>
          <a:p>
            <a:pPr>
              <a:buFont typeface="Wingdings" panose="05000000000000000000" pitchFamily="2" charset="2"/>
              <a:buChar char="q"/>
            </a:pPr>
            <a:r>
              <a:rPr lang="en-US" altLang="en-US" sz="2800" dirty="0">
                <a:latin typeface="Verdana" panose="020B0604030504040204" pitchFamily="34" charset="0"/>
                <a:ea typeface="Verdana" panose="020B0604030504040204" pitchFamily="34" charset="0"/>
              </a:rPr>
              <a:t>June 2023</a:t>
            </a:r>
          </a:p>
          <a:p>
            <a:pPr lvl="1">
              <a:buFont typeface="Wingdings" panose="05000000000000000000" pitchFamily="2" charset="2"/>
              <a:buChar char="q"/>
            </a:pPr>
            <a:r>
              <a:rPr lang="en-US" sz="2500" dirty="0">
                <a:latin typeface="Verdana" panose="020B0604030504040204" pitchFamily="34" charset="0"/>
                <a:ea typeface="Verdana" panose="020B0604030504040204" pitchFamily="34" charset="0"/>
              </a:rPr>
              <a:t>ENRAC recommendation: </a:t>
            </a:r>
            <a:r>
              <a:rPr kumimoji="0" lang="en-US" sz="2400" b="0" i="0" u="none" strike="noStrike" kern="1200" cap="none" spc="0" normalizeH="0" baseline="0" noProof="0" dirty="0">
                <a:ln>
                  <a:noFill/>
                </a:ln>
                <a:solidFill>
                  <a:sysClr val="windowText" lastClr="000000"/>
                </a:solidFill>
                <a:effectLst/>
                <a:uLnTx/>
                <a:uFillTx/>
                <a:latin typeface="Arial" panose="020B0604020202020204"/>
                <a:ea typeface="+mn-ea"/>
                <a:cs typeface="+mn-cs"/>
              </a:rPr>
              <a:t>“The County Council direct staff to employ the LID+GSI Code Audit Tool to evaluate our Land Development Code (LDC) for existing ordinances that employ LID tools, barriers or conflicts to LID, and opportunities to enhance the use of LID and GSI. This is with the goal of revising the LDC to facilitate a </a:t>
            </a:r>
            <a:r>
              <a:rPr kumimoji="0" lang="en-US" sz="2400" b="0" i="0" u="sng" strike="noStrike" kern="1200" cap="none" spc="0" normalizeH="0" baseline="0" noProof="0" dirty="0">
                <a:ln>
                  <a:noFill/>
                </a:ln>
                <a:solidFill>
                  <a:sysClr val="windowText" lastClr="000000"/>
                </a:solidFill>
                <a:effectLst/>
                <a:uLnTx/>
                <a:uFillTx/>
                <a:latin typeface="Arial" panose="020B0604020202020204"/>
                <a:ea typeface="+mn-ea"/>
                <a:cs typeface="+mn-cs"/>
              </a:rPr>
              <a:t>hybrid</a:t>
            </a:r>
            <a:r>
              <a:rPr kumimoji="0" lang="en-US" sz="2400" b="0" i="0" u="none" strike="noStrike" kern="1200" cap="none" spc="0" normalizeH="0" baseline="0" noProof="0" dirty="0">
                <a:ln>
                  <a:noFill/>
                </a:ln>
                <a:solidFill>
                  <a:sysClr val="windowText" lastClr="000000"/>
                </a:solidFill>
                <a:effectLst/>
                <a:uLnTx/>
                <a:uFillTx/>
                <a:latin typeface="Arial" panose="020B0604020202020204"/>
                <a:ea typeface="+mn-ea"/>
                <a:cs typeface="+mn-cs"/>
              </a:rPr>
              <a:t> use of LID and GSI across the county to mitigate flooding and nutrient pollution.”</a:t>
            </a:r>
            <a:endParaRPr lang="en-US" altLang="en-US" sz="2500" dirty="0">
              <a:latin typeface="Verdana" panose="020B0604030504040204" pitchFamily="34" charset="0"/>
              <a:ea typeface="Verdana" panose="020B0604030504040204" pitchFamily="34" charset="0"/>
            </a:endParaRPr>
          </a:p>
          <a:p>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01650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LID Milestones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832350"/>
          </a:xfrm>
        </p:spPr>
        <p:txBody>
          <a:bodyPr>
            <a:normAutofit/>
          </a:bodyPr>
          <a:lstStyle/>
          <a:p>
            <a:pPr>
              <a:buFont typeface="Wingdings" panose="05000000000000000000" pitchFamily="2" charset="2"/>
              <a:buChar char="q"/>
            </a:pPr>
            <a:r>
              <a:rPr lang="en-US" altLang="en-US" sz="2800" dirty="0">
                <a:latin typeface="Verdana" panose="020B0604030504040204" pitchFamily="34" charset="0"/>
                <a:ea typeface="Verdana" panose="020B0604030504040204" pitchFamily="34" charset="0"/>
              </a:rPr>
              <a:t>October 2023</a:t>
            </a:r>
          </a:p>
          <a:p>
            <a:pPr lvl="1">
              <a:buFont typeface="Wingdings" panose="05000000000000000000" pitchFamily="2" charset="2"/>
              <a:buChar char="q"/>
            </a:pPr>
            <a:r>
              <a:rPr lang="en-US" sz="2500" dirty="0">
                <a:latin typeface="Verdana" panose="020B0604030504040204" pitchFamily="34" charset="0"/>
                <a:ea typeface="Verdana" panose="020B0604030504040204" pitchFamily="34" charset="0"/>
              </a:rPr>
              <a:t>County Council directed staff to utilize the LID Audit Tool to evaluate Chapter 72 Land Development Regulations and develop a draft ordinance which encompasses voluntary LID and GIS practices with incentives.</a:t>
            </a:r>
            <a:endParaRPr lang="en-US" sz="2800" dirty="0">
              <a:latin typeface="Verdana" panose="020B0604030504040204" pitchFamily="34" charset="0"/>
              <a:ea typeface="Verdana" panose="020B0604030504040204" pitchFamily="34" charset="0"/>
            </a:endParaRPr>
          </a:p>
          <a:p>
            <a:endParaRPr lang="en-US" sz="2800"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November 2023 – April 2024</a:t>
            </a:r>
          </a:p>
          <a:p>
            <a:pPr lvl="1"/>
            <a:r>
              <a:rPr lang="en-US" sz="2500" dirty="0">
                <a:latin typeface="Verdana" panose="020B0604030504040204" pitchFamily="34" charset="0"/>
                <a:ea typeface="Verdana" panose="020B0604030504040204" pitchFamily="34" charset="0"/>
              </a:rPr>
              <a:t>County staff conducted an audit of the Comprehensive Plan, Zoning Ordinance, and Land Development Regulations.</a:t>
            </a:r>
          </a:p>
        </p:txBody>
      </p:sp>
    </p:spTree>
    <p:extLst>
      <p:ext uri="{BB962C8B-B14F-4D97-AF65-F5344CB8AC3E}">
        <p14:creationId xmlns:p14="http://schemas.microsoft.com/office/powerpoint/2010/main" val="105471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LID Milestones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4</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 y="1648691"/>
            <a:ext cx="1828801" cy="3754120"/>
          </a:xfrm>
        </p:spPr>
        <p:txBody>
          <a:bodyPr>
            <a:normAutofit/>
          </a:bodyPr>
          <a:lstStyle/>
          <a:p>
            <a:r>
              <a:rPr lang="en-US" sz="2800" dirty="0">
                <a:latin typeface="Verdana" panose="020B0604030504040204" pitchFamily="34" charset="0"/>
                <a:ea typeface="Verdana" panose="020B0604030504040204" pitchFamily="34" charset="0"/>
              </a:rPr>
              <a:t>Audit Results</a:t>
            </a:r>
          </a:p>
          <a:p>
            <a:endParaRPr lang="en-US" sz="2800" dirty="0">
              <a:latin typeface="Verdana" panose="020B0604030504040204" pitchFamily="34" charset="0"/>
              <a:ea typeface="Verdana" panose="020B0604030504040204" pitchFamily="34" charset="0"/>
            </a:endParaRPr>
          </a:p>
        </p:txBody>
      </p:sp>
      <p:pic>
        <p:nvPicPr>
          <p:cNvPr id="7" name="Picture 6" descr="Image depicting low impact development audit results. ">
            <a:extLst>
              <a:ext uri="{FF2B5EF4-FFF2-40B4-BE49-F238E27FC236}">
                <a16:creationId xmlns:a16="http://schemas.microsoft.com/office/drawing/2014/main" id="{8AFF1CE6-EB74-21D7-58F0-899D740B62B1}"/>
              </a:ext>
            </a:extLst>
          </p:cNvPr>
          <p:cNvPicPr>
            <a:picLocks noChangeAspect="1"/>
          </p:cNvPicPr>
          <p:nvPr/>
        </p:nvPicPr>
        <p:blipFill>
          <a:blip r:embed="rId2"/>
          <a:stretch>
            <a:fillRect/>
          </a:stretch>
        </p:blipFill>
        <p:spPr>
          <a:xfrm>
            <a:off x="2098964" y="1280919"/>
            <a:ext cx="9574076" cy="5362961"/>
          </a:xfrm>
          <a:prstGeom prst="rect">
            <a:avLst/>
          </a:prstGeom>
          <a:ln>
            <a:solidFill>
              <a:schemeClr val="tx1"/>
            </a:solidFill>
          </a:ln>
        </p:spPr>
      </p:pic>
    </p:spTree>
    <p:extLst>
      <p:ext uri="{BB962C8B-B14F-4D97-AF65-F5344CB8AC3E}">
        <p14:creationId xmlns:p14="http://schemas.microsoft.com/office/powerpoint/2010/main" val="1199421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LID Milestones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832350"/>
          </a:xfrm>
        </p:spPr>
        <p:txBody>
          <a:bodyPr>
            <a:normAutofit/>
          </a:bodyPr>
          <a:lstStyle/>
          <a:p>
            <a:r>
              <a:rPr lang="en-US" sz="2800" dirty="0">
                <a:latin typeface="Verdana" panose="020B0604030504040204" pitchFamily="34" charset="0"/>
                <a:ea typeface="Verdana" panose="020B0604030504040204" pitchFamily="34" charset="0"/>
              </a:rPr>
              <a:t>January 2024 – August 2024 </a:t>
            </a:r>
          </a:p>
          <a:p>
            <a:pPr lvl="1"/>
            <a:r>
              <a:rPr lang="en-US" sz="2500" dirty="0">
                <a:latin typeface="Verdana" panose="020B0604030504040204" pitchFamily="34" charset="0"/>
                <a:ea typeface="Verdana" panose="020B0604030504040204" pitchFamily="34" charset="0"/>
              </a:rPr>
              <a:t>County staff developed a draft Future Land Use Element amendment, ordinance, and LID Guidance Manual.</a:t>
            </a:r>
          </a:p>
          <a:p>
            <a:endParaRPr lang="en-US" sz="2800"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August 2024 – October 2024</a:t>
            </a:r>
          </a:p>
          <a:p>
            <a:pPr lvl="1"/>
            <a:r>
              <a:rPr lang="en-US" sz="2500" dirty="0">
                <a:latin typeface="Verdana" panose="020B0604030504040204" pitchFamily="34" charset="0"/>
                <a:ea typeface="Verdana" panose="020B0604030504040204" pitchFamily="34" charset="0"/>
              </a:rPr>
              <a:t>ENRAC, stakeholder and citizen comment period.</a:t>
            </a:r>
          </a:p>
        </p:txBody>
      </p:sp>
    </p:spTree>
    <p:extLst>
      <p:ext uri="{BB962C8B-B14F-4D97-AF65-F5344CB8AC3E}">
        <p14:creationId xmlns:p14="http://schemas.microsoft.com/office/powerpoint/2010/main" val="1640945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LID &amp; ENRAC</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832350"/>
          </a:xfrm>
        </p:spPr>
        <p:txBody>
          <a:bodyPr>
            <a:normAutofit/>
          </a:bodyPr>
          <a:lstStyle/>
          <a:p>
            <a:r>
              <a:rPr lang="en-US" sz="2800" dirty="0">
                <a:latin typeface="Verdana" panose="020B0604030504040204" pitchFamily="34" charset="0"/>
                <a:ea typeface="Verdana" panose="020B0604030504040204" pitchFamily="34" charset="0"/>
              </a:rPr>
              <a:t>LID discussions at ENRAC</a:t>
            </a:r>
          </a:p>
          <a:p>
            <a:pPr lvl="1"/>
            <a:r>
              <a:rPr lang="en-US" sz="2500" dirty="0">
                <a:latin typeface="Verdana" panose="020B0604030504040204" pitchFamily="34" charset="0"/>
                <a:ea typeface="Verdana" panose="020B0604030504040204" pitchFamily="34" charset="0"/>
              </a:rPr>
              <a:t>2022</a:t>
            </a:r>
          </a:p>
          <a:p>
            <a:pPr lvl="2"/>
            <a:r>
              <a:rPr lang="en-US" sz="2200" dirty="0">
                <a:latin typeface="Verdana" panose="020B0604030504040204" pitchFamily="34" charset="0"/>
                <a:ea typeface="Verdana" panose="020B0604030504040204" pitchFamily="34" charset="0"/>
              </a:rPr>
              <a:t>December 7, 2022</a:t>
            </a:r>
          </a:p>
          <a:p>
            <a:pPr lvl="1"/>
            <a:r>
              <a:rPr lang="en-US" sz="2500" dirty="0">
                <a:latin typeface="Verdana" panose="020B0604030504040204" pitchFamily="34" charset="0"/>
                <a:ea typeface="Verdana" panose="020B0604030504040204" pitchFamily="34" charset="0"/>
              </a:rPr>
              <a:t>2023</a:t>
            </a:r>
          </a:p>
          <a:p>
            <a:pPr lvl="2"/>
            <a:r>
              <a:rPr lang="en-US" sz="2200" dirty="0">
                <a:latin typeface="Verdana" panose="020B0604030504040204" pitchFamily="34" charset="0"/>
                <a:ea typeface="Verdana" panose="020B0604030504040204" pitchFamily="34" charset="0"/>
              </a:rPr>
              <a:t>April 5, 2023</a:t>
            </a:r>
          </a:p>
          <a:p>
            <a:pPr lvl="2"/>
            <a:r>
              <a:rPr lang="en-US" sz="2200" dirty="0">
                <a:latin typeface="Verdana" panose="020B0604030504040204" pitchFamily="34" charset="0"/>
                <a:ea typeface="Verdana" panose="020B0604030504040204" pitchFamily="34" charset="0"/>
              </a:rPr>
              <a:t>May 3, 2023</a:t>
            </a:r>
          </a:p>
          <a:p>
            <a:pPr lvl="2"/>
            <a:r>
              <a:rPr lang="en-US" sz="2200" dirty="0">
                <a:latin typeface="Verdana" panose="020B0604030504040204" pitchFamily="34" charset="0"/>
                <a:ea typeface="Verdana" panose="020B0604030504040204" pitchFamily="34" charset="0"/>
              </a:rPr>
              <a:t>June 7, 2023</a:t>
            </a:r>
          </a:p>
          <a:p>
            <a:pPr lvl="2"/>
            <a:r>
              <a:rPr lang="en-US" sz="2200" dirty="0">
                <a:latin typeface="Verdana" panose="020B0604030504040204" pitchFamily="34" charset="0"/>
                <a:ea typeface="Verdana" panose="020B0604030504040204" pitchFamily="34" charset="0"/>
              </a:rPr>
              <a:t>November 1, 2023</a:t>
            </a:r>
          </a:p>
          <a:p>
            <a:pPr lvl="1"/>
            <a:r>
              <a:rPr lang="en-US" sz="2500" dirty="0">
                <a:latin typeface="Verdana" panose="020B0604030504040204" pitchFamily="34" charset="0"/>
                <a:ea typeface="Verdana" panose="020B0604030504040204" pitchFamily="34" charset="0"/>
              </a:rPr>
              <a:t>2024</a:t>
            </a:r>
          </a:p>
          <a:p>
            <a:pPr lvl="2"/>
            <a:r>
              <a:rPr lang="en-US" sz="2200" dirty="0">
                <a:latin typeface="Verdana" panose="020B0604030504040204" pitchFamily="34" charset="0"/>
                <a:ea typeface="Verdana" panose="020B0604030504040204" pitchFamily="34" charset="0"/>
              </a:rPr>
              <a:t>September 4, 2024</a:t>
            </a:r>
          </a:p>
          <a:p>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89803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lstStyle/>
          <a:p>
            <a:r>
              <a:rPr lang="en-US" dirty="0">
                <a:latin typeface="Verdana" panose="020B0604030504040204" pitchFamily="34" charset="0"/>
                <a:ea typeface="Verdana" panose="020B0604030504040204" pitchFamily="34" charset="0"/>
              </a:rPr>
              <a:t>Comprehensive Plan Amendments</a:t>
            </a:r>
          </a:p>
          <a:p>
            <a:pPr lvl="1"/>
            <a:r>
              <a:rPr lang="en-US" dirty="0">
                <a:latin typeface="Verdana" panose="020B0604030504040204" pitchFamily="34" charset="0"/>
                <a:ea typeface="Verdana" panose="020B0604030504040204" pitchFamily="34" charset="0"/>
              </a:rPr>
              <a:t>Future Land Use Element</a:t>
            </a:r>
          </a:p>
          <a:p>
            <a:r>
              <a:rPr lang="en-US" dirty="0">
                <a:latin typeface="Verdana" panose="020B0604030504040204" pitchFamily="34" charset="0"/>
                <a:ea typeface="Verdana" panose="020B0604030504040204" pitchFamily="34" charset="0"/>
              </a:rPr>
              <a:t>Chapter 72 Land Planning Amendments</a:t>
            </a:r>
          </a:p>
          <a:p>
            <a:pPr lvl="1"/>
            <a:r>
              <a:rPr lang="en-US" dirty="0">
                <a:latin typeface="Verdana" panose="020B0604030504040204" pitchFamily="34" charset="0"/>
                <a:ea typeface="Verdana" panose="020B0604030504040204" pitchFamily="34" charset="0"/>
              </a:rPr>
              <a:t>Article I - Definitions and Interpretation</a:t>
            </a:r>
          </a:p>
          <a:p>
            <a:pPr lvl="1"/>
            <a:r>
              <a:rPr lang="en-US" dirty="0">
                <a:latin typeface="Verdana" panose="020B0604030504040204" pitchFamily="34" charset="0"/>
                <a:ea typeface="Verdana" panose="020B0604030504040204" pitchFamily="34" charset="0"/>
              </a:rPr>
              <a:t>Article II - Zoning</a:t>
            </a:r>
          </a:p>
          <a:p>
            <a:pPr lvl="1"/>
            <a:r>
              <a:rPr lang="en-US" dirty="0">
                <a:latin typeface="Verdana" panose="020B0604030504040204" pitchFamily="34" charset="0"/>
                <a:ea typeface="Verdana" panose="020B0604030504040204" pitchFamily="34" charset="0"/>
              </a:rPr>
              <a:t>Article III - Land Development Regulations</a:t>
            </a:r>
          </a:p>
          <a:p>
            <a:r>
              <a:rPr lang="en-US" dirty="0">
                <a:latin typeface="Verdana" panose="020B0604030504040204" pitchFamily="34" charset="0"/>
                <a:ea typeface="Verdana" panose="020B0604030504040204" pitchFamily="34" charset="0"/>
              </a:rPr>
              <a:t>New LID Guidance Manual</a:t>
            </a:r>
          </a:p>
        </p:txBody>
      </p:sp>
    </p:spTree>
    <p:extLst>
      <p:ext uri="{BB962C8B-B14F-4D97-AF65-F5344CB8AC3E}">
        <p14:creationId xmlns:p14="http://schemas.microsoft.com/office/powerpoint/2010/main" val="909412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Clarification between urban and rural land use.</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conservation subdivisions within urban residential land use designations.</a:t>
            </a:r>
          </a:p>
          <a:p>
            <a:pPr lvl="1"/>
            <a:r>
              <a:rPr lang="en-US" dirty="0">
                <a:latin typeface="Verdana" panose="020B0604030504040204" pitchFamily="34" charset="0"/>
                <a:ea typeface="Verdana" panose="020B0604030504040204" pitchFamily="34" charset="0"/>
              </a:rPr>
              <a:t>Previously only allowed them within or directly adjacent to the Environmental Core Overlay.</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creation of flexible process for implementing LID/GSI with incentives.</a:t>
            </a:r>
          </a:p>
          <a:p>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99553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9</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Restricts clustering to Urban Low Intensity and Urban Medium Intensity land use designations with central utilities.</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density bonuses:</a:t>
            </a:r>
          </a:p>
          <a:p>
            <a:pPr lvl="1"/>
            <a:r>
              <a:rPr lang="en-US" dirty="0">
                <a:latin typeface="Verdana" panose="020B0604030504040204" pitchFamily="34" charset="0"/>
                <a:ea typeface="Verdana" panose="020B0604030504040204" pitchFamily="34" charset="0"/>
              </a:rPr>
              <a:t>Urban Low Intensity</a:t>
            </a:r>
          </a:p>
          <a:p>
            <a:pPr lvl="2"/>
            <a:r>
              <a:rPr lang="en-US" dirty="0">
                <a:latin typeface="Verdana" panose="020B0604030504040204" pitchFamily="34" charset="0"/>
                <a:ea typeface="Verdana" panose="020B0604030504040204" pitchFamily="34" charset="0"/>
              </a:rPr>
              <a:t>Current maximum: 4 dwelling units per acre</a:t>
            </a:r>
          </a:p>
          <a:p>
            <a:pPr lvl="2"/>
            <a:r>
              <a:rPr lang="en-US" dirty="0">
                <a:latin typeface="Verdana" panose="020B0604030504040204" pitchFamily="34" charset="0"/>
                <a:ea typeface="Verdana" panose="020B0604030504040204" pitchFamily="34" charset="0"/>
              </a:rPr>
              <a:t>Proposed maximum: 6 dwelling units per acre</a:t>
            </a:r>
          </a:p>
          <a:p>
            <a:pPr lvl="1"/>
            <a:r>
              <a:rPr lang="en-US" dirty="0">
                <a:latin typeface="Verdana" panose="020B0604030504040204" pitchFamily="34" charset="0"/>
                <a:ea typeface="Verdana" panose="020B0604030504040204" pitchFamily="34" charset="0"/>
              </a:rPr>
              <a:t>Urban Medium Intensity</a:t>
            </a:r>
          </a:p>
          <a:p>
            <a:pPr lvl="2"/>
            <a:r>
              <a:rPr lang="en-US" dirty="0">
                <a:latin typeface="Verdana" panose="020B0604030504040204" pitchFamily="34" charset="0"/>
                <a:ea typeface="Verdana" panose="020B0604030504040204" pitchFamily="34" charset="0"/>
              </a:rPr>
              <a:t>Current maximum: 8 dwelling units per acre</a:t>
            </a:r>
          </a:p>
          <a:p>
            <a:pPr lvl="2"/>
            <a:r>
              <a:rPr lang="en-US" dirty="0">
                <a:latin typeface="Verdana" panose="020B0604030504040204" pitchFamily="34" charset="0"/>
                <a:ea typeface="Verdana" panose="020B0604030504040204" pitchFamily="34" charset="0"/>
              </a:rPr>
              <a:t>Proposed maximum: 12 dwelling units per acre</a:t>
            </a:r>
          </a:p>
          <a:p>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15672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10</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Prohibits density bonuses within:</a:t>
            </a:r>
          </a:p>
          <a:p>
            <a:pPr lvl="1"/>
            <a:r>
              <a:rPr lang="en-US" dirty="0">
                <a:latin typeface="Verdana" panose="020B0604030504040204" pitchFamily="34" charset="0"/>
                <a:ea typeface="Verdana" panose="020B0604030504040204" pitchFamily="34" charset="0"/>
              </a:rPr>
              <a:t>Natural Resource Management Area</a:t>
            </a:r>
          </a:p>
          <a:p>
            <a:pPr lvl="1"/>
            <a:r>
              <a:rPr lang="en-US" dirty="0">
                <a:latin typeface="Verdana" panose="020B0604030504040204" pitchFamily="34" charset="0"/>
                <a:ea typeface="Verdana" panose="020B0604030504040204" pitchFamily="34" charset="0"/>
              </a:rPr>
              <a:t>Wetlands</a:t>
            </a:r>
          </a:p>
          <a:p>
            <a:pPr lvl="1"/>
            <a:r>
              <a:rPr lang="en-US" dirty="0">
                <a:latin typeface="Verdana" panose="020B0604030504040204" pitchFamily="34" charset="0"/>
                <a:ea typeface="Verdana" panose="020B0604030504040204" pitchFamily="34" charset="0"/>
              </a:rPr>
              <a:t>Areas vulnerable to sea level rise</a:t>
            </a:r>
          </a:p>
          <a:p>
            <a:pPr lvl="1"/>
            <a:r>
              <a:rPr lang="en-US" dirty="0">
                <a:latin typeface="Verdana" panose="020B0604030504040204" pitchFamily="34" charset="0"/>
                <a:ea typeface="Verdana" panose="020B0604030504040204" pitchFamily="34" charset="0"/>
              </a:rPr>
              <a:t>FEMA designated flood hazard areas (100-year floodplain)</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Prohibits fill in FEMA designated flood hazard areas for the development of lots (in a LID development).</a:t>
            </a:r>
          </a:p>
        </p:txBody>
      </p:sp>
    </p:spTree>
    <p:extLst>
      <p:ext uri="{BB962C8B-B14F-4D97-AF65-F5344CB8AC3E}">
        <p14:creationId xmlns:p14="http://schemas.microsoft.com/office/powerpoint/2010/main" val="395105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Future Land Use Element Amendment</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11</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Allows maximum 5% floor area ratio bonus within:</a:t>
            </a:r>
          </a:p>
          <a:p>
            <a:pPr lvl="1"/>
            <a:r>
              <a:rPr lang="en-US" dirty="0">
                <a:latin typeface="Verdana" panose="020B0604030504040204" pitchFamily="34" charset="0"/>
                <a:ea typeface="Verdana" panose="020B0604030504040204" pitchFamily="34" charset="0"/>
              </a:rPr>
              <a:t>Low Impact Urban</a:t>
            </a:r>
          </a:p>
          <a:p>
            <a:pPr lvl="1"/>
            <a:r>
              <a:rPr lang="en-US" dirty="0">
                <a:latin typeface="Verdana" panose="020B0604030504040204" pitchFamily="34" charset="0"/>
                <a:ea typeface="Verdana" panose="020B0604030504040204" pitchFamily="34" charset="0"/>
              </a:rPr>
              <a:t>Urban Low Intensity</a:t>
            </a:r>
          </a:p>
          <a:p>
            <a:pPr lvl="1"/>
            <a:r>
              <a:rPr lang="en-US" dirty="0">
                <a:latin typeface="Verdana" panose="020B0604030504040204" pitchFamily="34" charset="0"/>
                <a:ea typeface="Verdana" panose="020B0604030504040204" pitchFamily="34" charset="0"/>
              </a:rPr>
              <a:t>Urban Medium Intensity</a:t>
            </a:r>
          </a:p>
          <a:p>
            <a:pPr lvl="1"/>
            <a:r>
              <a:rPr lang="en-US" dirty="0">
                <a:latin typeface="Verdana" panose="020B0604030504040204" pitchFamily="34" charset="0"/>
                <a:ea typeface="Verdana" panose="020B0604030504040204" pitchFamily="34" charset="0"/>
              </a:rPr>
              <a:t>Urban High Intensity</a:t>
            </a:r>
          </a:p>
          <a:p>
            <a:pPr lvl="1"/>
            <a:r>
              <a:rPr lang="en-US" dirty="0">
                <a:latin typeface="Verdana" panose="020B0604030504040204" pitchFamily="34" charset="0"/>
                <a:ea typeface="Verdana" panose="020B0604030504040204" pitchFamily="34" charset="0"/>
              </a:rPr>
              <a:t>Commercial</a:t>
            </a:r>
          </a:p>
          <a:p>
            <a:pPr lvl="1"/>
            <a:r>
              <a:rPr lang="en-US" dirty="0">
                <a:latin typeface="Verdana" panose="020B0604030504040204" pitchFamily="34" charset="0"/>
                <a:ea typeface="Verdana" panose="020B0604030504040204" pitchFamily="34" charset="0"/>
              </a:rPr>
              <a:t>Industrial</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Adds associated definitions and acronyms.</a:t>
            </a:r>
          </a:p>
        </p:txBody>
      </p:sp>
    </p:spTree>
    <p:extLst>
      <p:ext uri="{BB962C8B-B14F-4D97-AF65-F5344CB8AC3E}">
        <p14:creationId xmlns:p14="http://schemas.microsoft.com/office/powerpoint/2010/main" val="4046129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 Definitions &amp; Interpretation</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20000"/>
          </a:bodyPr>
          <a:lstStyle/>
          <a:p>
            <a:r>
              <a:rPr lang="en-US" dirty="0">
                <a:latin typeface="Verdana" panose="020B0604030504040204" pitchFamily="34" charset="0"/>
                <a:ea typeface="Verdana" panose="020B0604030504040204" pitchFamily="34" charset="0"/>
              </a:rPr>
              <a:t>Adds new definitions:</a:t>
            </a:r>
          </a:p>
          <a:p>
            <a:pPr lvl="1"/>
            <a:r>
              <a:rPr lang="en-US" dirty="0">
                <a:latin typeface="Verdana" panose="020B0604030504040204" pitchFamily="34" charset="0"/>
                <a:ea typeface="Verdana" panose="020B0604030504040204" pitchFamily="34" charset="0"/>
              </a:rPr>
              <a:t>Environmental provisions</a:t>
            </a:r>
          </a:p>
          <a:p>
            <a:pPr lvl="1"/>
            <a:r>
              <a:rPr lang="en-US" dirty="0">
                <a:latin typeface="Verdana" panose="020B0604030504040204" pitchFamily="34" charset="0"/>
                <a:ea typeface="Verdana" panose="020B0604030504040204" pitchFamily="34" charset="0"/>
              </a:rPr>
              <a:t>Green infrastructure</a:t>
            </a:r>
          </a:p>
          <a:p>
            <a:pPr lvl="1"/>
            <a:r>
              <a:rPr lang="en-US" dirty="0">
                <a:latin typeface="Verdana" panose="020B0604030504040204" pitchFamily="34" charset="0"/>
                <a:ea typeface="Verdana" panose="020B0604030504040204" pitchFamily="34" charset="0"/>
              </a:rPr>
              <a:t>Green stormwater infrastructure</a:t>
            </a:r>
          </a:p>
          <a:p>
            <a:pPr lvl="1"/>
            <a:r>
              <a:rPr lang="en-US" dirty="0">
                <a:latin typeface="Verdana" panose="020B0604030504040204" pitchFamily="34" charset="0"/>
                <a:ea typeface="Verdana" panose="020B0604030504040204" pitchFamily="34" charset="0"/>
              </a:rPr>
              <a:t>Low impact development</a:t>
            </a:r>
          </a:p>
          <a:p>
            <a:pPr lvl="1"/>
            <a:r>
              <a:rPr lang="en-US" dirty="0">
                <a:latin typeface="Verdana" panose="020B0604030504040204" pitchFamily="34" charset="0"/>
                <a:ea typeface="Verdana" panose="020B0604030504040204" pitchFamily="34" charset="0"/>
              </a:rPr>
              <a:t>Low Impact Development Guidance Manual</a:t>
            </a:r>
          </a:p>
          <a:p>
            <a:pPr lvl="1"/>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Revises substandard lot definition (any lot less than 5,000 square feet or 50 feet of width) to clarify that approved low impact development subdivision lots shall not be considered substandard.</a:t>
            </a:r>
          </a:p>
        </p:txBody>
      </p:sp>
    </p:spTree>
    <p:extLst>
      <p:ext uri="{BB962C8B-B14F-4D97-AF65-F5344CB8AC3E}">
        <p14:creationId xmlns:p14="http://schemas.microsoft.com/office/powerpoint/2010/main" val="416449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Chapter 72, Article II Zoning</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Permits LID lots to be smaller in size and width than permitted by the zoning classification.</a:t>
            </a:r>
          </a:p>
          <a:p>
            <a:pPr lvl="1"/>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Allows LID incentives, such as building height and reduced setbacks, to be permitted by right and not require a variance or waiver from the Zoning Enforcement Official.</a:t>
            </a:r>
          </a:p>
        </p:txBody>
      </p:sp>
    </p:spTree>
    <p:extLst>
      <p:ext uri="{BB962C8B-B14F-4D97-AF65-F5344CB8AC3E}">
        <p14:creationId xmlns:p14="http://schemas.microsoft.com/office/powerpoint/2010/main" val="2001853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Chapter 72, Article II Zoning</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14</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Removes barrier -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Previous regulation: A continuous non-mountable six-inch high concrete curb is required around all landscaped areas.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Proposed regulation: A protection measure is required around all landscaped areas and may be designed to facilitate the use of LID for stormwater management purposes.</a:t>
            </a:r>
          </a:p>
          <a:p>
            <a:pPr lvl="1"/>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136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Chapter 72, Article II Zoning</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Removes barrier -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Previous regulation included specifications for landscaping within an interior landscaped area.</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Proposed regulation allows flexibility when interior landscaped area is being used for LID stormwater management purposes.</a:t>
            </a:r>
          </a:p>
          <a:p>
            <a:pPr lvl="1"/>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02841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16</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Adds fire service facilities to concurrency requirements.</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Removes barrier –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Previous regulation only allowed conservation subdivisions within or directly adjacent to the Environmental Core Overlay.</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Proposed regulation also allows conservation subdivisions within urban residential land use designations.</a:t>
            </a:r>
          </a:p>
          <a:p>
            <a:pPr lvl="1"/>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71262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Adds new Division 19 – Low Impact Development</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specific LID regulations are within the LID Guidance Manual.</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Clarifies conservation subdivisions can use LID practices and gain incentives but cannot gain additional density bonuses.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States LID subdivisions and site plans must follow existing procedures in the Land Development Regulations.</a:t>
            </a:r>
          </a:p>
        </p:txBody>
      </p:sp>
    </p:spTree>
    <p:extLst>
      <p:ext uri="{BB962C8B-B14F-4D97-AF65-F5344CB8AC3E}">
        <p14:creationId xmlns:p14="http://schemas.microsoft.com/office/powerpoint/2010/main" val="1570596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Division 19 – Low Impact Development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Requires submittal of an Environmental Impact Assessment.</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waivers/modifications to the Manual are permitted by the Development Review Committee (DRC).</a:t>
            </a:r>
          </a:p>
        </p:txBody>
      </p:sp>
    </p:spTree>
    <p:extLst>
      <p:ext uri="{BB962C8B-B14F-4D97-AF65-F5344CB8AC3E}">
        <p14:creationId xmlns:p14="http://schemas.microsoft.com/office/powerpoint/2010/main" val="4159567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fontScale="90000"/>
          </a:bodyPr>
          <a:lstStyle/>
          <a:p>
            <a:r>
              <a:rPr lang="en-US" dirty="0"/>
              <a:t>Deliverables – Chapter 72, Article III Land Development Regulations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19</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a:bodyPr>
          <a:lstStyle/>
          <a:p>
            <a:r>
              <a:rPr lang="en-US" dirty="0">
                <a:latin typeface="Verdana" panose="020B0604030504040204" pitchFamily="34" charset="0"/>
                <a:ea typeface="Verdana" panose="020B0604030504040204" pitchFamily="34" charset="0"/>
              </a:rPr>
              <a:t>Division 19 – Low Impact Development (continued)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process of appeal to the county council.</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Specifies that requirements for construction and maintenance of LID best management practices (BMPs) are a condition of approval of a Development Order.</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that failure to maintain or removal of LID BMPs will result in code compliance action.</a:t>
            </a:r>
          </a:p>
        </p:txBody>
      </p:sp>
    </p:spTree>
    <p:extLst>
      <p:ext uri="{BB962C8B-B14F-4D97-AF65-F5344CB8AC3E}">
        <p14:creationId xmlns:p14="http://schemas.microsoft.com/office/powerpoint/2010/main" val="3259482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20</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Education, Regulations, Incentives and Maintenance.</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Chapter 1 – Introduction</a:t>
            </a:r>
          </a:p>
          <a:p>
            <a:r>
              <a:rPr lang="en-US" dirty="0">
                <a:latin typeface="Verdana" panose="020B0604030504040204" pitchFamily="34" charset="0"/>
                <a:ea typeface="Verdana" panose="020B0604030504040204" pitchFamily="34" charset="0"/>
              </a:rPr>
              <a:t>Chapter 2 – Standards</a:t>
            </a:r>
          </a:p>
          <a:p>
            <a:r>
              <a:rPr lang="en-US" dirty="0">
                <a:latin typeface="Verdana" panose="020B0604030504040204" pitchFamily="34" charset="0"/>
                <a:ea typeface="Verdana" panose="020B0604030504040204" pitchFamily="34" charset="0"/>
              </a:rPr>
              <a:t>Chapter 3 – Evaluating Your Site</a:t>
            </a:r>
          </a:p>
          <a:p>
            <a:r>
              <a:rPr lang="en-US" dirty="0">
                <a:latin typeface="Verdana" panose="020B0604030504040204" pitchFamily="34" charset="0"/>
                <a:ea typeface="Verdana" panose="020B0604030504040204" pitchFamily="34" charset="0"/>
              </a:rPr>
              <a:t>Chapter 4 – Catalog of Stormwater Best Management Practices</a:t>
            </a:r>
          </a:p>
          <a:p>
            <a:r>
              <a:rPr lang="en-US" dirty="0">
                <a:latin typeface="Verdana" panose="020B0604030504040204" pitchFamily="34" charset="0"/>
                <a:ea typeface="Verdana" panose="020B0604030504040204" pitchFamily="34" charset="0"/>
              </a:rPr>
              <a:t>Chapter 5 – Maintenance of LID Practices</a:t>
            </a:r>
          </a:p>
        </p:txBody>
      </p:sp>
    </p:spTree>
    <p:extLst>
      <p:ext uri="{BB962C8B-B14F-4D97-AF65-F5344CB8AC3E}">
        <p14:creationId xmlns:p14="http://schemas.microsoft.com/office/powerpoint/2010/main" val="1723868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21</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lnSpcReduction="10000"/>
          </a:bodyPr>
          <a:lstStyle/>
          <a:p>
            <a:r>
              <a:rPr lang="en-US" dirty="0">
                <a:latin typeface="Verdana" panose="020B0604030504040204" pitchFamily="34" charset="0"/>
                <a:ea typeface="Verdana" panose="020B0604030504040204" pitchFamily="34" charset="0"/>
              </a:rPr>
              <a:t>Chapter 2 – Standards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Pre-application meeting with Land Development recommended.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Minimum 4 site design BMPs &amp; 2 stormwater storage, treatment, and conveyance BMPs required.</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Specific submittal requirements – cover letter and environmental impact assessment.</a:t>
            </a:r>
          </a:p>
        </p:txBody>
      </p:sp>
    </p:spTree>
    <p:extLst>
      <p:ext uri="{BB962C8B-B14F-4D97-AF65-F5344CB8AC3E}">
        <p14:creationId xmlns:p14="http://schemas.microsoft.com/office/powerpoint/2010/main" val="2186686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Lot Development Incentives:</a:t>
            </a:r>
          </a:p>
          <a:p>
            <a:pPr lvl="2"/>
            <a:r>
              <a:rPr lang="en-US" dirty="0">
                <a:latin typeface="Verdana" panose="020B0604030504040204" pitchFamily="34" charset="0"/>
                <a:ea typeface="Verdana" panose="020B0604030504040204" pitchFamily="34" charset="0"/>
              </a:rPr>
              <a:t>Flexible lot sizes</a:t>
            </a:r>
          </a:p>
          <a:p>
            <a:pPr lvl="2"/>
            <a:r>
              <a:rPr lang="en-US" dirty="0">
                <a:latin typeface="Verdana" panose="020B0604030504040204" pitchFamily="34" charset="0"/>
                <a:ea typeface="Verdana" panose="020B0604030504040204" pitchFamily="34" charset="0"/>
              </a:rPr>
              <a:t>Flexible building setbacks</a:t>
            </a:r>
          </a:p>
          <a:p>
            <a:pPr lvl="2"/>
            <a:r>
              <a:rPr lang="en-US" dirty="0">
                <a:latin typeface="Verdana" panose="020B0604030504040204" pitchFamily="34" charset="0"/>
                <a:ea typeface="Verdana" panose="020B0604030504040204" pitchFamily="34" charset="0"/>
              </a:rPr>
              <a:t>Increased density</a:t>
            </a:r>
          </a:p>
          <a:p>
            <a:pPr lvl="2"/>
            <a:r>
              <a:rPr lang="en-US" dirty="0">
                <a:latin typeface="Verdana" panose="020B0604030504040204" pitchFamily="34" charset="0"/>
                <a:ea typeface="Verdana" panose="020B0604030504040204" pitchFamily="34" charset="0"/>
              </a:rPr>
              <a:t>Increased floor area ratio</a:t>
            </a:r>
          </a:p>
        </p:txBody>
      </p:sp>
    </p:spTree>
    <p:extLst>
      <p:ext uri="{BB962C8B-B14F-4D97-AF65-F5344CB8AC3E}">
        <p14:creationId xmlns:p14="http://schemas.microsoft.com/office/powerpoint/2010/main" val="673622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2 – Standards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Zoning Incentives:</a:t>
            </a:r>
          </a:p>
          <a:p>
            <a:pPr lvl="2"/>
            <a:r>
              <a:rPr lang="en-US" dirty="0">
                <a:latin typeface="Verdana" panose="020B0604030504040204" pitchFamily="34" charset="0"/>
                <a:ea typeface="Verdana" panose="020B0604030504040204" pitchFamily="34" charset="0"/>
              </a:rPr>
              <a:t>Increased maximum height</a:t>
            </a:r>
          </a:p>
          <a:p>
            <a:pPr lvl="2"/>
            <a:r>
              <a:rPr lang="en-US" dirty="0">
                <a:latin typeface="Verdana" panose="020B0604030504040204" pitchFamily="34" charset="0"/>
                <a:ea typeface="Verdana" panose="020B0604030504040204" pitchFamily="34" charset="0"/>
              </a:rPr>
              <a:t>BMP permitted within landscape buffers and setbacks</a:t>
            </a:r>
          </a:p>
          <a:p>
            <a:pPr lvl="2"/>
            <a:r>
              <a:rPr lang="en-US" dirty="0">
                <a:latin typeface="Verdana" panose="020B0604030504040204" pitchFamily="34" charset="0"/>
                <a:ea typeface="Verdana" panose="020B0604030504040204" pitchFamily="34" charset="0"/>
              </a:rPr>
              <a:t>BMP permitted within landscape islands and row-ends</a:t>
            </a:r>
          </a:p>
          <a:p>
            <a:pPr lvl="2"/>
            <a:r>
              <a:rPr lang="en-US" dirty="0">
                <a:latin typeface="Verdana" panose="020B0604030504040204" pitchFamily="34" charset="0"/>
                <a:ea typeface="Verdana" panose="020B0604030504040204" pitchFamily="34" charset="0"/>
              </a:rPr>
              <a:t>BMP credited as landscaping</a:t>
            </a:r>
          </a:p>
          <a:p>
            <a:pPr lvl="2"/>
            <a:r>
              <a:rPr lang="en-US" dirty="0">
                <a:latin typeface="Verdana" panose="020B0604030504040204" pitchFamily="34" charset="0"/>
                <a:ea typeface="Verdana" panose="020B0604030504040204" pitchFamily="34" charset="0"/>
              </a:rPr>
              <a:t>BMP credited as common open space</a:t>
            </a:r>
          </a:p>
          <a:p>
            <a:pPr lvl="2"/>
            <a:r>
              <a:rPr lang="en-US" dirty="0">
                <a:latin typeface="Verdana" panose="020B0604030504040204" pitchFamily="34" charset="0"/>
                <a:ea typeface="Verdana" panose="020B0604030504040204" pitchFamily="34" charset="0"/>
              </a:rPr>
              <a:t>Off-street parking flexibility</a:t>
            </a:r>
          </a:p>
          <a:p>
            <a:pPr lvl="2"/>
            <a:r>
              <a:rPr lang="en-US" dirty="0">
                <a:latin typeface="Verdana" panose="020B0604030504040204" pitchFamily="34" charset="0"/>
                <a:ea typeface="Verdana" panose="020B0604030504040204" pitchFamily="34" charset="0"/>
              </a:rPr>
              <a:t>Increased lot coverage</a:t>
            </a:r>
          </a:p>
        </p:txBody>
      </p:sp>
    </p:spTree>
    <p:extLst>
      <p:ext uri="{BB962C8B-B14F-4D97-AF65-F5344CB8AC3E}">
        <p14:creationId xmlns:p14="http://schemas.microsoft.com/office/powerpoint/2010/main" val="3840167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24</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Chapter 2 – Standards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Environmental Incentives:</a:t>
            </a:r>
          </a:p>
          <a:p>
            <a:pPr lvl="2"/>
            <a:r>
              <a:rPr lang="en-US" dirty="0">
                <a:latin typeface="Verdana" panose="020B0604030504040204" pitchFamily="34" charset="0"/>
                <a:ea typeface="Verdana" panose="020B0604030504040204" pitchFamily="34" charset="0"/>
              </a:rPr>
              <a:t>Reduction in tree replacement requirements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Fee Incentives:</a:t>
            </a:r>
          </a:p>
          <a:p>
            <a:pPr lvl="2"/>
            <a:r>
              <a:rPr lang="en-US" dirty="0">
                <a:latin typeface="Verdana" panose="020B0604030504040204" pitchFamily="34" charset="0"/>
                <a:ea typeface="Verdana" panose="020B0604030504040204" pitchFamily="34" charset="0"/>
              </a:rPr>
              <a:t>Reduced building permit fees</a:t>
            </a:r>
          </a:p>
          <a:p>
            <a:pPr lvl="2"/>
            <a:r>
              <a:rPr lang="en-US" dirty="0">
                <a:latin typeface="Verdana" panose="020B0604030504040204" pitchFamily="34" charset="0"/>
                <a:ea typeface="Verdana" panose="020B0604030504040204" pitchFamily="34" charset="0"/>
              </a:rPr>
              <a:t>Reduced land development fees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Other Incentives:</a:t>
            </a:r>
          </a:p>
          <a:p>
            <a:pPr lvl="2"/>
            <a:r>
              <a:rPr lang="en-US" dirty="0">
                <a:latin typeface="Verdana" panose="020B0604030504040204" pitchFamily="34" charset="0"/>
                <a:ea typeface="Verdana" panose="020B0604030504040204" pitchFamily="34" charset="0"/>
              </a:rPr>
              <a:t>Variance and/or waiver not required</a:t>
            </a:r>
          </a:p>
        </p:txBody>
      </p:sp>
    </p:spTree>
    <p:extLst>
      <p:ext uri="{BB962C8B-B14F-4D97-AF65-F5344CB8AC3E}">
        <p14:creationId xmlns:p14="http://schemas.microsoft.com/office/powerpoint/2010/main" val="1365464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25</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76646" y="1845365"/>
            <a:ext cx="3446168" cy="4419600"/>
          </a:xfrm>
        </p:spPr>
        <p:txBody>
          <a:bodyPr>
            <a:normAutofit/>
          </a:bodyPr>
          <a:lstStyle/>
          <a:p>
            <a:r>
              <a:rPr lang="en-US" dirty="0">
                <a:latin typeface="Verdana" panose="020B0604030504040204" pitchFamily="34" charset="0"/>
                <a:ea typeface="Verdana" panose="020B0604030504040204" pitchFamily="34" charset="0"/>
              </a:rPr>
              <a:t>Chapter 2 – Standards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Incentive Matrix</a:t>
            </a:r>
          </a:p>
          <a:p>
            <a:pPr lvl="2"/>
            <a:r>
              <a:rPr lang="en-US" dirty="0">
                <a:latin typeface="Verdana" panose="020B0604030504040204" pitchFamily="34" charset="0"/>
                <a:ea typeface="Verdana" panose="020B0604030504040204" pitchFamily="34" charset="0"/>
              </a:rPr>
              <a:t>Quick guide to identify BMP and associated incentive.</a:t>
            </a:r>
          </a:p>
          <a:p>
            <a:pPr lvl="1"/>
            <a:endParaRPr lang="en-US" dirty="0">
              <a:latin typeface="Verdana" panose="020B0604030504040204" pitchFamily="34" charset="0"/>
              <a:ea typeface="Verdana" panose="020B0604030504040204" pitchFamily="34" charset="0"/>
            </a:endParaRPr>
          </a:p>
          <a:p>
            <a:pPr marL="365760" lvl="1" indent="0">
              <a:buNone/>
            </a:pPr>
            <a:endParaRPr lang="en-US" dirty="0">
              <a:latin typeface="Verdana" panose="020B0604030504040204" pitchFamily="34" charset="0"/>
              <a:ea typeface="Verdana" panose="020B0604030504040204" pitchFamily="34" charset="0"/>
            </a:endParaRPr>
          </a:p>
        </p:txBody>
      </p:sp>
      <p:pic>
        <p:nvPicPr>
          <p:cNvPr id="9" name="Picture 8" descr="BMP Incentive Matrix">
            <a:extLst>
              <a:ext uri="{FF2B5EF4-FFF2-40B4-BE49-F238E27FC236}">
                <a16:creationId xmlns:a16="http://schemas.microsoft.com/office/drawing/2014/main" id="{51B01E0A-B6C6-EECE-C4A7-863420EAF52E}"/>
              </a:ext>
            </a:extLst>
          </p:cNvPr>
          <p:cNvPicPr>
            <a:picLocks noChangeAspect="1"/>
          </p:cNvPicPr>
          <p:nvPr/>
        </p:nvPicPr>
        <p:blipFill>
          <a:blip r:embed="rId2"/>
          <a:stretch>
            <a:fillRect/>
          </a:stretch>
        </p:blipFill>
        <p:spPr>
          <a:xfrm>
            <a:off x="3501736" y="1516698"/>
            <a:ext cx="8364682" cy="5135720"/>
          </a:xfrm>
          <a:prstGeom prst="rect">
            <a:avLst/>
          </a:prstGeom>
        </p:spPr>
      </p:pic>
    </p:spTree>
    <p:extLst>
      <p:ext uri="{BB962C8B-B14F-4D97-AF65-F5344CB8AC3E}">
        <p14:creationId xmlns:p14="http://schemas.microsoft.com/office/powerpoint/2010/main" val="877370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26</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0" y="1846118"/>
            <a:ext cx="4350629" cy="4419600"/>
          </a:xfrm>
        </p:spPr>
        <p:txBody>
          <a:bodyPr>
            <a:normAutofit/>
          </a:bodyPr>
          <a:lstStyle/>
          <a:p>
            <a:r>
              <a:rPr lang="en-US" dirty="0">
                <a:latin typeface="Verdana" panose="020B0604030504040204" pitchFamily="34" charset="0"/>
                <a:ea typeface="Verdana" panose="020B0604030504040204" pitchFamily="34" charset="0"/>
              </a:rPr>
              <a:t>Chapter 2 – Standards</a:t>
            </a:r>
          </a:p>
          <a:p>
            <a:pPr marL="365760" lvl="1" indent="0">
              <a:buNone/>
            </a:pPr>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 Table</a:t>
            </a:r>
          </a:p>
          <a:p>
            <a:pPr lvl="2"/>
            <a:r>
              <a:rPr lang="en-US" dirty="0">
                <a:latin typeface="Verdana" panose="020B0604030504040204" pitchFamily="34" charset="0"/>
                <a:ea typeface="Verdana" panose="020B0604030504040204" pitchFamily="34" charset="0"/>
              </a:rPr>
              <a:t>In-depth table providing a brief definition, examples, incentives, requirements, and reviewing entity.</a:t>
            </a:r>
          </a:p>
        </p:txBody>
      </p:sp>
      <p:pic>
        <p:nvPicPr>
          <p:cNvPr id="7" name="Picture 6" descr="BMP Table.">
            <a:extLst>
              <a:ext uri="{FF2B5EF4-FFF2-40B4-BE49-F238E27FC236}">
                <a16:creationId xmlns:a16="http://schemas.microsoft.com/office/drawing/2014/main" id="{B1BA563A-FF8C-CD01-D4B0-EF3EC2225FE8}"/>
              </a:ext>
            </a:extLst>
          </p:cNvPr>
          <p:cNvPicPr>
            <a:picLocks noChangeAspect="1"/>
          </p:cNvPicPr>
          <p:nvPr/>
        </p:nvPicPr>
        <p:blipFill>
          <a:blip r:embed="rId2"/>
          <a:stretch>
            <a:fillRect/>
          </a:stretch>
        </p:blipFill>
        <p:spPr>
          <a:xfrm>
            <a:off x="4150435" y="1658631"/>
            <a:ext cx="8041565" cy="4492787"/>
          </a:xfrm>
          <a:prstGeom prst="rect">
            <a:avLst/>
          </a:prstGeom>
        </p:spPr>
      </p:pic>
    </p:spTree>
    <p:extLst>
      <p:ext uri="{BB962C8B-B14F-4D97-AF65-F5344CB8AC3E}">
        <p14:creationId xmlns:p14="http://schemas.microsoft.com/office/powerpoint/2010/main" val="2070226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27</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3 – Evaluating Your Site</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Education on what to look for in hydrology, topography, soils, and vegetation when planning out site design.</a:t>
            </a:r>
          </a:p>
        </p:txBody>
      </p:sp>
    </p:spTree>
    <p:extLst>
      <p:ext uri="{BB962C8B-B14F-4D97-AF65-F5344CB8AC3E}">
        <p14:creationId xmlns:p14="http://schemas.microsoft.com/office/powerpoint/2010/main" val="3786785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28</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3 – Catalog of Stormwater Best Management Practices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Describes all 25 BMPs, examples, incentives, and requirements.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BMPs are broken down into two groups – Site Design and Stormwater Storage, Treatment, and Conveyance.</a:t>
            </a:r>
          </a:p>
        </p:txBody>
      </p:sp>
    </p:spTree>
    <p:extLst>
      <p:ext uri="{BB962C8B-B14F-4D97-AF65-F5344CB8AC3E}">
        <p14:creationId xmlns:p14="http://schemas.microsoft.com/office/powerpoint/2010/main" val="1235676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29</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488373" y="1752600"/>
            <a:ext cx="11195627" cy="5105400"/>
          </a:xfrm>
        </p:spPr>
        <p:txBody>
          <a:bodyPr>
            <a:normAutofit fontScale="70000" lnSpcReduction="20000"/>
          </a:bodyPr>
          <a:lstStyle/>
          <a:p>
            <a:r>
              <a:rPr lang="en-US" dirty="0">
                <a:latin typeface="Verdana" panose="020B0604030504040204" pitchFamily="34" charset="0"/>
                <a:ea typeface="Verdana" panose="020B0604030504040204" pitchFamily="34" charset="0"/>
              </a:rPr>
              <a:t>Chapter 3 – Catalog of Stormwater Best Management Practices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Site Design – 15 BMPs (must choose 4)</a:t>
            </a:r>
          </a:p>
          <a:p>
            <a:pPr lvl="2"/>
            <a:r>
              <a:rPr lang="en-US" dirty="0">
                <a:latin typeface="Verdana" panose="020B0604030504040204" pitchFamily="34" charset="0"/>
                <a:ea typeface="Verdana" panose="020B0604030504040204" pitchFamily="34" charset="0"/>
              </a:rPr>
              <a:t>Maintain natural topography</a:t>
            </a:r>
          </a:p>
          <a:p>
            <a:pPr lvl="2"/>
            <a:r>
              <a:rPr lang="en-US" dirty="0">
                <a:latin typeface="Verdana" panose="020B0604030504040204" pitchFamily="34" charset="0"/>
                <a:ea typeface="Verdana" panose="020B0604030504040204" pitchFamily="34" charset="0"/>
              </a:rPr>
              <a:t>Preserving floodplain</a:t>
            </a:r>
          </a:p>
          <a:p>
            <a:pPr lvl="2"/>
            <a:r>
              <a:rPr lang="en-US" dirty="0">
                <a:latin typeface="Verdana" panose="020B0604030504040204" pitchFamily="34" charset="0"/>
                <a:ea typeface="Verdana" panose="020B0604030504040204" pitchFamily="34" charset="0"/>
              </a:rPr>
              <a:t>Retaining tree canopy and native vegetation</a:t>
            </a:r>
          </a:p>
          <a:p>
            <a:pPr lvl="2"/>
            <a:r>
              <a:rPr lang="en-US" dirty="0">
                <a:latin typeface="Verdana" panose="020B0604030504040204" pitchFamily="34" charset="0"/>
                <a:ea typeface="Verdana" panose="020B0604030504040204" pitchFamily="34" charset="0"/>
              </a:rPr>
              <a:t>Retaining large riparian or vegetated natural buffers</a:t>
            </a:r>
          </a:p>
          <a:p>
            <a:pPr lvl="2"/>
            <a:r>
              <a:rPr lang="en-US" dirty="0">
                <a:latin typeface="Verdana" panose="020B0604030504040204" pitchFamily="34" charset="0"/>
                <a:ea typeface="Verdana" panose="020B0604030504040204" pitchFamily="34" charset="0"/>
              </a:rPr>
              <a:t>Cluster subdivisions</a:t>
            </a:r>
          </a:p>
          <a:p>
            <a:pPr lvl="2"/>
            <a:r>
              <a:rPr lang="en-US" dirty="0">
                <a:latin typeface="Verdana" panose="020B0604030504040204" pitchFamily="34" charset="0"/>
                <a:ea typeface="Verdana" panose="020B0604030504040204" pitchFamily="34" charset="0"/>
              </a:rPr>
              <a:t>Conservation subdivisions</a:t>
            </a:r>
          </a:p>
          <a:p>
            <a:pPr lvl="2"/>
            <a:r>
              <a:rPr lang="en-US" dirty="0">
                <a:latin typeface="Verdana" panose="020B0604030504040204" pitchFamily="34" charset="0"/>
                <a:ea typeface="Verdana" panose="020B0604030504040204" pitchFamily="34" charset="0"/>
              </a:rPr>
              <a:t>Common open space</a:t>
            </a:r>
          </a:p>
          <a:p>
            <a:pPr lvl="2"/>
            <a:r>
              <a:rPr lang="en-US" dirty="0">
                <a:latin typeface="Verdana" panose="020B0604030504040204" pitchFamily="34" charset="0"/>
                <a:ea typeface="Verdana" panose="020B0604030504040204" pitchFamily="34" charset="0"/>
              </a:rPr>
              <a:t>Corridor protection</a:t>
            </a:r>
          </a:p>
          <a:p>
            <a:pPr lvl="2"/>
            <a:r>
              <a:rPr lang="en-US" dirty="0">
                <a:latin typeface="Verdana" panose="020B0604030504040204" pitchFamily="34" charset="0"/>
                <a:ea typeface="Verdana" panose="020B0604030504040204" pitchFamily="34" charset="0"/>
              </a:rPr>
              <a:t>Native landscape, fertilizers, and irrigation</a:t>
            </a:r>
          </a:p>
          <a:p>
            <a:pPr lvl="2"/>
            <a:r>
              <a:rPr lang="en-US" dirty="0">
                <a:latin typeface="Verdana" panose="020B0604030504040204" pitchFamily="34" charset="0"/>
                <a:ea typeface="Verdana" panose="020B0604030504040204" pitchFamily="34" charset="0"/>
              </a:rPr>
              <a:t>Habitat management</a:t>
            </a:r>
          </a:p>
          <a:p>
            <a:pPr lvl="2"/>
            <a:r>
              <a:rPr lang="en-US" dirty="0">
                <a:latin typeface="Verdana" panose="020B0604030504040204" pitchFamily="34" charset="0"/>
                <a:ea typeface="Verdana" panose="020B0604030504040204" pitchFamily="34" charset="0"/>
              </a:rPr>
              <a:t>Alternative pervious surface material</a:t>
            </a:r>
          </a:p>
          <a:p>
            <a:pPr lvl="2"/>
            <a:r>
              <a:rPr lang="en-US" dirty="0">
                <a:latin typeface="Verdana" panose="020B0604030504040204" pitchFamily="34" charset="0"/>
                <a:ea typeface="Verdana" panose="020B0604030504040204" pitchFamily="34" charset="0"/>
              </a:rPr>
              <a:t>Concentrated landscape parking islands and row ends</a:t>
            </a:r>
          </a:p>
          <a:p>
            <a:pPr lvl="2"/>
            <a:r>
              <a:rPr lang="en-US" dirty="0">
                <a:latin typeface="Verdana" panose="020B0604030504040204" pitchFamily="34" charset="0"/>
                <a:ea typeface="Verdana" panose="020B0604030504040204" pitchFamily="34" charset="0"/>
              </a:rPr>
              <a:t>Minimize building construction footprint</a:t>
            </a:r>
          </a:p>
          <a:p>
            <a:pPr lvl="2"/>
            <a:r>
              <a:rPr lang="en-US" dirty="0">
                <a:latin typeface="Verdana" panose="020B0604030504040204" pitchFamily="34" charset="0"/>
                <a:ea typeface="Verdana" panose="020B0604030504040204" pitchFamily="34" charset="0"/>
              </a:rPr>
              <a:t>Total impervious area</a:t>
            </a:r>
          </a:p>
          <a:p>
            <a:pPr lvl="2"/>
            <a:r>
              <a:rPr lang="en-US" dirty="0">
                <a:latin typeface="Verdana" panose="020B0604030504040204" pitchFamily="34" charset="0"/>
                <a:ea typeface="Verdana" panose="020B0604030504040204" pitchFamily="34" charset="0"/>
              </a:rPr>
              <a:t>Minimize directly connected impervious areas</a:t>
            </a:r>
          </a:p>
        </p:txBody>
      </p:sp>
    </p:spTree>
    <p:extLst>
      <p:ext uri="{BB962C8B-B14F-4D97-AF65-F5344CB8AC3E}">
        <p14:creationId xmlns:p14="http://schemas.microsoft.com/office/powerpoint/2010/main" val="1068946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30</a:t>
            </a:fld>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529937" y="1752599"/>
            <a:ext cx="11154064" cy="5001491"/>
          </a:xfrm>
        </p:spPr>
        <p:txBody>
          <a:bodyPr>
            <a:normAutofit fontScale="92500" lnSpcReduction="20000"/>
          </a:bodyPr>
          <a:lstStyle/>
          <a:p>
            <a:r>
              <a:rPr lang="en-US" dirty="0">
                <a:latin typeface="Verdana" panose="020B0604030504040204" pitchFamily="34" charset="0"/>
                <a:ea typeface="Verdana" panose="020B0604030504040204" pitchFamily="34" charset="0"/>
              </a:rPr>
              <a:t>Chapter 3 – Catalog of Stormwater Best Management Practices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Stormwater Storage, Treatment, and Conveyance – 10 BMPs (must choose 2)</a:t>
            </a:r>
          </a:p>
          <a:p>
            <a:pPr lvl="2"/>
            <a:r>
              <a:rPr lang="en-US" dirty="0">
                <a:latin typeface="Verdana" panose="020B0604030504040204" pitchFamily="34" charset="0"/>
                <a:ea typeface="Verdana" panose="020B0604030504040204" pitchFamily="34" charset="0"/>
              </a:rPr>
              <a:t>Stormwater treatment park</a:t>
            </a:r>
          </a:p>
          <a:p>
            <a:pPr lvl="2"/>
            <a:r>
              <a:rPr lang="en-US" dirty="0">
                <a:latin typeface="Verdana" panose="020B0604030504040204" pitchFamily="34" charset="0"/>
                <a:ea typeface="Verdana" panose="020B0604030504040204" pitchFamily="34" charset="0"/>
              </a:rPr>
              <a:t>Wet pond</a:t>
            </a:r>
          </a:p>
          <a:p>
            <a:pPr lvl="2"/>
            <a:r>
              <a:rPr lang="en-US" dirty="0">
                <a:latin typeface="Verdana" panose="020B0604030504040204" pitchFamily="34" charset="0"/>
                <a:ea typeface="Verdana" panose="020B0604030504040204" pitchFamily="34" charset="0"/>
              </a:rPr>
              <a:t>Dry pond</a:t>
            </a:r>
          </a:p>
          <a:p>
            <a:pPr lvl="2"/>
            <a:r>
              <a:rPr lang="en-US" dirty="0">
                <a:latin typeface="Verdana" panose="020B0604030504040204" pitchFamily="34" charset="0"/>
                <a:ea typeface="Verdana" panose="020B0604030504040204" pitchFamily="34" charset="0"/>
              </a:rPr>
              <a:t>Underground retention and detention systems</a:t>
            </a:r>
          </a:p>
          <a:p>
            <a:pPr lvl="2"/>
            <a:r>
              <a:rPr lang="en-US" dirty="0">
                <a:latin typeface="Verdana" panose="020B0604030504040204" pitchFamily="34" charset="0"/>
                <a:ea typeface="Verdana" panose="020B0604030504040204" pitchFamily="34" charset="0"/>
              </a:rPr>
              <a:t>Infiltration and exfiltration trenches</a:t>
            </a:r>
          </a:p>
          <a:p>
            <a:pPr lvl="2"/>
            <a:r>
              <a:rPr lang="en-US" dirty="0">
                <a:latin typeface="Verdana" panose="020B0604030504040204" pitchFamily="34" charset="0"/>
                <a:ea typeface="Verdana" panose="020B0604030504040204" pitchFamily="34" charset="0"/>
              </a:rPr>
              <a:t>Rainwater harvesting</a:t>
            </a:r>
          </a:p>
          <a:p>
            <a:pPr lvl="2"/>
            <a:r>
              <a:rPr lang="en-US" dirty="0">
                <a:latin typeface="Verdana" panose="020B0604030504040204" pitchFamily="34" charset="0"/>
                <a:ea typeface="Verdana" panose="020B0604030504040204" pitchFamily="34" charset="0"/>
              </a:rPr>
              <a:t>Vegetated swale</a:t>
            </a:r>
          </a:p>
          <a:p>
            <a:pPr lvl="2"/>
            <a:r>
              <a:rPr lang="en-US" dirty="0">
                <a:latin typeface="Verdana" panose="020B0604030504040204" pitchFamily="34" charset="0"/>
                <a:ea typeface="Verdana" panose="020B0604030504040204" pitchFamily="34" charset="0"/>
              </a:rPr>
              <a:t>Rain gardens</a:t>
            </a:r>
          </a:p>
          <a:p>
            <a:pPr lvl="2"/>
            <a:r>
              <a:rPr lang="en-US" dirty="0">
                <a:latin typeface="Verdana" panose="020B0604030504040204" pitchFamily="34" charset="0"/>
                <a:ea typeface="Verdana" panose="020B0604030504040204" pitchFamily="34" charset="0"/>
              </a:rPr>
              <a:t>Tree boxes and rainfall interceptor trees</a:t>
            </a:r>
          </a:p>
          <a:p>
            <a:pPr lvl="2"/>
            <a:r>
              <a:rPr lang="en-US" dirty="0">
                <a:latin typeface="Verdana" panose="020B0604030504040204" pitchFamily="34" charset="0"/>
                <a:ea typeface="Verdana" panose="020B0604030504040204" pitchFamily="34" charset="0"/>
              </a:rPr>
              <a:t>Vegetated roofs and walls</a:t>
            </a:r>
          </a:p>
        </p:txBody>
      </p:sp>
    </p:spTree>
    <p:extLst>
      <p:ext uri="{BB962C8B-B14F-4D97-AF65-F5344CB8AC3E}">
        <p14:creationId xmlns:p14="http://schemas.microsoft.com/office/powerpoint/2010/main" val="2715627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31</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fontScale="92500" lnSpcReduction="10000"/>
          </a:bodyPr>
          <a:lstStyle/>
          <a:p>
            <a:r>
              <a:rPr lang="en-US" dirty="0">
                <a:latin typeface="Verdana" panose="020B0604030504040204" pitchFamily="34" charset="0"/>
                <a:ea typeface="Verdana" panose="020B0604030504040204" pitchFamily="34" charset="0"/>
              </a:rPr>
              <a:t>Chapter 3 – Catalog of Stormwater Best Management Practices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Stormwater Storage, Treatment, and Conveyance – Modifications to </a:t>
            </a:r>
            <a:r>
              <a:rPr lang="en-US" dirty="0">
                <a:highlight>
                  <a:srgbClr val="FFFF00"/>
                </a:highlight>
                <a:latin typeface="Verdana" panose="020B0604030504040204" pitchFamily="34" charset="0"/>
                <a:ea typeface="Verdana" panose="020B0604030504040204" pitchFamily="34" charset="0"/>
              </a:rPr>
              <a:t>highlighted</a:t>
            </a:r>
            <a:r>
              <a:rPr lang="en-US" dirty="0">
                <a:latin typeface="Verdana" panose="020B0604030504040204" pitchFamily="34" charset="0"/>
                <a:ea typeface="Verdana" panose="020B0604030504040204" pitchFamily="34" charset="0"/>
              </a:rPr>
              <a:t> areas in Manual for Infiltration &amp; Exfiltration Trenches, Rainwater Harvesting, Vegetated Swale, Rain Gardens, and Vegetated Roofs &amp; Walls:</a:t>
            </a:r>
          </a:p>
          <a:p>
            <a:pPr lvl="2"/>
            <a:endParaRPr lang="en-US" dirty="0">
              <a:latin typeface="Verdana" panose="020B0604030504040204" pitchFamily="34" charset="0"/>
              <a:ea typeface="Verdana" panose="020B0604030504040204" pitchFamily="34" charset="0"/>
            </a:endParaRPr>
          </a:p>
          <a:p>
            <a:pPr lvl="2"/>
            <a:r>
              <a:rPr lang="en-US" dirty="0">
                <a:latin typeface="Verdana" panose="020B0604030504040204" pitchFamily="34" charset="0"/>
                <a:ea typeface="Verdana" panose="020B0604030504040204" pitchFamily="34" charset="0"/>
              </a:rPr>
              <a:t>The [insert BMP] must be used on-site and may be used to meet total stormwater volume required by Division 8, of the Land Development Code. This must be demonstrated in the stormwater calculations.</a:t>
            </a:r>
          </a:p>
        </p:txBody>
      </p:sp>
    </p:spTree>
    <p:extLst>
      <p:ext uri="{BB962C8B-B14F-4D97-AF65-F5344CB8AC3E}">
        <p14:creationId xmlns:p14="http://schemas.microsoft.com/office/powerpoint/2010/main" val="1218276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32</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Chapter 4 – Maintenance of LID Practices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maintenance responsibilities for LID BMPs in site plans and subdivisions.</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Identifies typical maintenance requirements for BMPs.</a:t>
            </a:r>
          </a:p>
        </p:txBody>
      </p:sp>
    </p:spTree>
    <p:extLst>
      <p:ext uri="{BB962C8B-B14F-4D97-AF65-F5344CB8AC3E}">
        <p14:creationId xmlns:p14="http://schemas.microsoft.com/office/powerpoint/2010/main" val="3077094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Deliverables – LID Guidance Manual</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33</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Other</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To promote creativity in site design, the applicant may present alternative LID BMPs and gain appropriate incentives, as approved by the Development Review Committee. </a:t>
            </a:r>
          </a:p>
          <a:p>
            <a:pPr lvl="1"/>
            <a:endParaRPr lang="en-US" dirty="0">
              <a:latin typeface="Verdana" panose="020B0604030504040204" pitchFamily="34" charset="0"/>
              <a:ea typeface="Verdana" panose="020B0604030504040204" pitchFamily="34" charset="0"/>
            </a:endParaRPr>
          </a:p>
          <a:p>
            <a:pPr lvl="1"/>
            <a:r>
              <a:rPr lang="en-US" dirty="0">
                <a:latin typeface="Verdana" panose="020B0604030504040204" pitchFamily="34" charset="0"/>
                <a:ea typeface="Verdana" panose="020B0604030504040204" pitchFamily="34" charset="0"/>
              </a:rPr>
              <a:t>The Manual must be updated every two years. Updates are not limited to this timeframe and may occur more frequently.</a:t>
            </a:r>
          </a:p>
        </p:txBody>
      </p:sp>
    </p:spTree>
    <p:extLst>
      <p:ext uri="{BB962C8B-B14F-4D97-AF65-F5344CB8AC3E}">
        <p14:creationId xmlns:p14="http://schemas.microsoft.com/office/powerpoint/2010/main" val="528459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EB77-89E8-B366-B74A-D1DC45BC0664}"/>
              </a:ext>
            </a:extLst>
          </p:cNvPr>
          <p:cNvSpPr>
            <a:spLocks noGrp="1"/>
          </p:cNvSpPr>
          <p:nvPr>
            <p:ph type="title"/>
          </p:nvPr>
        </p:nvSpPr>
        <p:spPr/>
        <p:txBody>
          <a:bodyPr/>
          <a:lstStyle/>
          <a:p>
            <a:r>
              <a:rPr lang="en-US" dirty="0"/>
              <a:t>Next Steps</a:t>
            </a:r>
          </a:p>
        </p:txBody>
      </p:sp>
      <p:sp>
        <p:nvSpPr>
          <p:cNvPr id="3" name="Slide Number Placeholder 2">
            <a:extLst>
              <a:ext uri="{FF2B5EF4-FFF2-40B4-BE49-F238E27FC236}">
                <a16:creationId xmlns:a16="http://schemas.microsoft.com/office/drawing/2014/main" id="{3A40104C-AB56-CCEB-267E-59C0559540AC}"/>
              </a:ext>
            </a:extLst>
          </p:cNvPr>
          <p:cNvSpPr>
            <a:spLocks noGrp="1"/>
          </p:cNvSpPr>
          <p:nvPr>
            <p:ph type="sldNum" sz="quarter" idx="12"/>
          </p:nvPr>
        </p:nvSpPr>
        <p:spPr/>
        <p:txBody>
          <a:bodyPr>
            <a:normAutofit fontScale="77500" lnSpcReduction="20000"/>
          </a:bodyPr>
          <a:lstStyle/>
          <a:p>
            <a:fld id="{D5BBC35B-A44B-4119-B8DA-DE9E3DFADA20}" type="slidenum">
              <a:rPr lang="en-US" smtClean="0"/>
              <a:pPr/>
              <a:t>34</a:t>
            </a:fld>
            <a:endParaRPr lang="en-US" dirty="0"/>
          </a:p>
        </p:txBody>
      </p:sp>
      <p:sp>
        <p:nvSpPr>
          <p:cNvPr id="4" name="Text Placeholder 3">
            <a:extLst>
              <a:ext uri="{FF2B5EF4-FFF2-40B4-BE49-F238E27FC236}">
                <a16:creationId xmlns:a16="http://schemas.microsoft.com/office/drawing/2014/main" id="{7BD2B07B-EEE2-13E1-2BC4-958C211A4767}"/>
              </a:ext>
            </a:extLst>
          </p:cNvPr>
          <p:cNvSpPr>
            <a:spLocks noGrp="1"/>
          </p:cNvSpPr>
          <p:nvPr>
            <p:ph type="body" idx="2"/>
          </p:nvPr>
        </p:nvSpPr>
        <p:spPr/>
        <p:txBody>
          <a:bodyPr/>
          <a:lstStyle/>
          <a:p>
            <a:endParaRPr lang="en-US"/>
          </a:p>
        </p:txBody>
      </p:sp>
      <p:sp>
        <p:nvSpPr>
          <p:cNvPr id="5" name="Content Placeholder 4">
            <a:extLst>
              <a:ext uri="{FF2B5EF4-FFF2-40B4-BE49-F238E27FC236}">
                <a16:creationId xmlns:a16="http://schemas.microsoft.com/office/drawing/2014/main" id="{813B4409-8D4E-6120-D8E4-BEA246477F3A}"/>
              </a:ext>
            </a:extLst>
          </p:cNvPr>
          <p:cNvSpPr>
            <a:spLocks noGrp="1"/>
          </p:cNvSpPr>
          <p:nvPr>
            <p:ph sz="quarter" idx="1"/>
          </p:nvPr>
        </p:nvSpPr>
        <p:spPr/>
        <p:txBody>
          <a:bodyPr>
            <a:normAutofit/>
          </a:bodyPr>
          <a:lstStyle/>
          <a:p>
            <a:r>
              <a:rPr lang="en-US" dirty="0"/>
              <a:t>Public comment period</a:t>
            </a:r>
          </a:p>
          <a:p>
            <a:r>
              <a:rPr lang="en-US" dirty="0"/>
              <a:t>Final review and edits</a:t>
            </a:r>
          </a:p>
          <a:p>
            <a:r>
              <a:rPr lang="en-US" dirty="0"/>
              <a:t>Planning and Land Development Review Commission</a:t>
            </a:r>
          </a:p>
          <a:p>
            <a:r>
              <a:rPr lang="en-US" dirty="0"/>
              <a:t>County Council for adoption</a:t>
            </a:r>
          </a:p>
          <a:p>
            <a:endParaRPr lang="en-US" dirty="0"/>
          </a:p>
          <a:p>
            <a:pPr marL="0" indent="0">
              <a:buNone/>
            </a:pPr>
            <a:endParaRPr lang="en-US" dirty="0"/>
          </a:p>
          <a:p>
            <a:pPr marL="0" indent="0">
              <a:buNone/>
            </a:pPr>
            <a:r>
              <a:rPr lang="en-US" dirty="0"/>
              <a:t>Documents can be found at:</a:t>
            </a:r>
          </a:p>
        </p:txBody>
      </p:sp>
      <p:pic>
        <p:nvPicPr>
          <p:cNvPr id="6" name="Picture 5">
            <a:extLst>
              <a:ext uri="{FF2B5EF4-FFF2-40B4-BE49-F238E27FC236}">
                <a16:creationId xmlns:a16="http://schemas.microsoft.com/office/drawing/2014/main" id="{54424A2A-A195-B70B-C556-8C717E07FD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1582" y="75280"/>
            <a:ext cx="1883064" cy="1068639"/>
          </a:xfrm>
          <a:prstGeom prst="rect">
            <a:avLst/>
          </a:prstGeom>
        </p:spPr>
      </p:pic>
      <p:pic>
        <p:nvPicPr>
          <p:cNvPr id="8" name="Picture 7" descr="A qr code with black squares">
            <a:extLst>
              <a:ext uri="{FF2B5EF4-FFF2-40B4-BE49-F238E27FC236}">
                <a16:creationId xmlns:a16="http://schemas.microsoft.com/office/drawing/2014/main" id="{F7E4D0CA-A947-730A-AECB-BAB0603FC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991" y="3429000"/>
            <a:ext cx="3444009" cy="3444009"/>
          </a:xfrm>
          <a:prstGeom prst="rect">
            <a:avLst/>
          </a:prstGeom>
        </p:spPr>
      </p:pic>
    </p:spTree>
    <p:extLst>
      <p:ext uri="{BB962C8B-B14F-4D97-AF65-F5344CB8AC3E}">
        <p14:creationId xmlns:p14="http://schemas.microsoft.com/office/powerpoint/2010/main" val="3574997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E862-BAA3-767B-4426-336CA65160F0}"/>
              </a:ext>
            </a:extLst>
          </p:cNvPr>
          <p:cNvSpPr>
            <a:spLocks noGrp="1"/>
          </p:cNvSpPr>
          <p:nvPr>
            <p:ph type="title"/>
          </p:nvPr>
        </p:nvSpPr>
        <p:spPr>
          <a:xfrm>
            <a:off x="812800" y="273050"/>
            <a:ext cx="11053618" cy="869950"/>
          </a:xfrm>
        </p:spPr>
        <p:txBody>
          <a:bodyPr>
            <a:normAutofit/>
          </a:bodyPr>
          <a:lstStyle/>
          <a:p>
            <a:r>
              <a:rPr lang="en-US" dirty="0"/>
              <a:t>Next steps</a:t>
            </a:r>
          </a:p>
        </p:txBody>
      </p:sp>
      <p:sp>
        <p:nvSpPr>
          <p:cNvPr id="3" name="Slide Number Placeholder 2">
            <a:extLst>
              <a:ext uri="{FF2B5EF4-FFF2-40B4-BE49-F238E27FC236}">
                <a16:creationId xmlns:a16="http://schemas.microsoft.com/office/drawing/2014/main" id="{C0C4D742-7C27-C3F6-9E84-3F51245D5CE2}"/>
              </a:ext>
              <a:ext uri="{C183D7F6-B498-43B3-948B-1728B52AA6E4}">
                <adec:decorative xmlns:adec="http://schemas.microsoft.com/office/drawing/2017/decorative" val="1"/>
              </a:ext>
            </a:extLst>
          </p:cNvPr>
          <p:cNvSpPr>
            <a:spLocks noGrp="1"/>
          </p:cNvSpPr>
          <p:nvPr>
            <p:ph type="sldNum" sz="quarter" idx="12"/>
          </p:nvPr>
        </p:nvSpPr>
        <p:spPr/>
        <p:txBody>
          <a:bodyPr/>
          <a:lstStyle/>
          <a:p>
            <a:fld id="{D5BBC35B-A44B-4119-B8DA-DE9E3DFADA20}" type="slidenum">
              <a:rPr lang="en-US" smtClean="0"/>
              <a:pPr/>
              <a:t>35</a:t>
            </a:fld>
            <a:endParaRPr lang="en-US" dirty="0"/>
          </a:p>
        </p:txBody>
      </p:sp>
      <p:sp>
        <p:nvSpPr>
          <p:cNvPr id="4" name="Text Placeholder 3">
            <a:extLst>
              <a:ext uri="{FF2B5EF4-FFF2-40B4-BE49-F238E27FC236}">
                <a16:creationId xmlns:a16="http://schemas.microsoft.com/office/drawing/2014/main" id="{F766D19D-1075-2040-6ED4-14B8F5E45482}"/>
              </a:ext>
              <a:ext uri="{C183D7F6-B498-43B3-948B-1728B52AA6E4}">
                <adec:decorative xmlns:adec="http://schemas.microsoft.com/office/drawing/2017/decorative" val="1"/>
              </a:ext>
            </a:extLst>
          </p:cNvPr>
          <p:cNvSpPr>
            <a:spLocks noGrp="1"/>
          </p:cNvSpPr>
          <p:nvPr>
            <p:ph type="body" idx="2"/>
          </p:nvPr>
        </p:nvSpPr>
        <p:spPr>
          <a:xfrm>
            <a:off x="190500" y="1790700"/>
            <a:ext cx="1244600" cy="4343400"/>
          </a:xfrm>
        </p:spPr>
        <p:txBody>
          <a:bodyPr/>
          <a:lstStyle/>
          <a:p>
            <a:endParaRPr lang="en-US" dirty="0"/>
          </a:p>
        </p:txBody>
      </p:sp>
      <p:sp>
        <p:nvSpPr>
          <p:cNvPr id="5" name="Content Placeholder 4">
            <a:extLst>
              <a:ext uri="{FF2B5EF4-FFF2-40B4-BE49-F238E27FC236}">
                <a16:creationId xmlns:a16="http://schemas.microsoft.com/office/drawing/2014/main" id="{0F41D0A1-2A5F-B7E3-B018-08135D0391C6}"/>
              </a:ext>
            </a:extLst>
          </p:cNvPr>
          <p:cNvSpPr>
            <a:spLocks noGrp="1"/>
          </p:cNvSpPr>
          <p:nvPr>
            <p:ph sz="quarter" idx="1"/>
          </p:nvPr>
        </p:nvSpPr>
        <p:spPr>
          <a:xfrm>
            <a:off x="1662545" y="1752600"/>
            <a:ext cx="10021455" cy="4419600"/>
          </a:xfrm>
        </p:spPr>
        <p:txBody>
          <a:bodyPr>
            <a:normAutofit/>
          </a:bodyPr>
          <a:lstStyle/>
          <a:p>
            <a:r>
              <a:rPr lang="en-US" dirty="0">
                <a:latin typeface="Verdana" panose="020B0604030504040204" pitchFamily="34" charset="0"/>
                <a:ea typeface="Verdana" panose="020B0604030504040204" pitchFamily="34" charset="0"/>
              </a:rPr>
              <a:t>Questions?</a:t>
            </a:r>
          </a:p>
        </p:txBody>
      </p:sp>
      <p:pic>
        <p:nvPicPr>
          <p:cNvPr id="7" name="Picture 6" descr="A qr code with black squares">
            <a:extLst>
              <a:ext uri="{FF2B5EF4-FFF2-40B4-BE49-F238E27FC236}">
                <a16:creationId xmlns:a16="http://schemas.microsoft.com/office/drawing/2014/main" id="{45C66C6B-9050-25B3-5295-73A22B178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8929" y="3600748"/>
            <a:ext cx="3181052" cy="3181052"/>
          </a:xfrm>
          <a:prstGeom prst="rect">
            <a:avLst/>
          </a:prstGeom>
        </p:spPr>
      </p:pic>
    </p:spTree>
    <p:extLst>
      <p:ext uri="{BB962C8B-B14F-4D97-AF65-F5344CB8AC3E}">
        <p14:creationId xmlns:p14="http://schemas.microsoft.com/office/powerpoint/2010/main" val="17602056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C Enviro">
  <a:themeElements>
    <a:clrScheme name="Custom 9">
      <a:dk1>
        <a:sysClr val="windowText" lastClr="000000"/>
      </a:dk1>
      <a:lt1>
        <a:sysClr val="window" lastClr="FFFFFF"/>
      </a:lt1>
      <a:dk2>
        <a:srgbClr val="1F497D"/>
      </a:dk2>
      <a:lt2>
        <a:srgbClr val="EEECE1"/>
      </a:lt2>
      <a:accent1>
        <a:srgbClr val="366092"/>
      </a:accent1>
      <a:accent2>
        <a:srgbClr val="81C843"/>
      </a:accent2>
      <a:accent3>
        <a:srgbClr val="FFFFFF"/>
      </a:accent3>
      <a:accent4>
        <a:srgbClr val="4BACC6"/>
      </a:accent4>
      <a:accent5>
        <a:srgbClr val="C3D69B"/>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57784</TotalTime>
  <Words>1646</Words>
  <Application>Microsoft Office PowerPoint</Application>
  <PresentationFormat>Widescreen</PresentationFormat>
  <Paragraphs>295</Paragraphs>
  <Slides>35</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3" baseType="lpstr">
      <vt:lpstr>Arial</vt:lpstr>
      <vt:lpstr>Calibri</vt:lpstr>
      <vt:lpstr>Tw Cen MT</vt:lpstr>
      <vt:lpstr>Verdana</vt:lpstr>
      <vt:lpstr>Wingdings</vt:lpstr>
      <vt:lpstr>Wingdings 2</vt:lpstr>
      <vt:lpstr>VC Enviro</vt:lpstr>
      <vt:lpstr>Picture</vt:lpstr>
      <vt:lpstr>Environment and Natural Resources Committee </vt:lpstr>
      <vt:lpstr>LID Milestones</vt:lpstr>
      <vt:lpstr>LID Milestones</vt:lpstr>
      <vt:lpstr>LID Milestones</vt:lpstr>
      <vt:lpstr>LID Milestones</vt:lpstr>
      <vt:lpstr>LID &amp; ENRAC</vt:lpstr>
      <vt:lpstr>Deliverables</vt:lpstr>
      <vt:lpstr>Deliverables – Future Land Use Element Amendment</vt:lpstr>
      <vt:lpstr>Deliverables – Future Land Use Element Amendment</vt:lpstr>
      <vt:lpstr>Deliverables – Future Land Use Element Amendment</vt:lpstr>
      <vt:lpstr>Deliverables – Future Land Use Element Amendment</vt:lpstr>
      <vt:lpstr>Deliverables – Chapter 72, Article I Definitions &amp; Interpretation</vt:lpstr>
      <vt:lpstr>Deliverables – Chapter 72, Article II Zoning</vt:lpstr>
      <vt:lpstr>Deliverables – Chapter 72, Article II Zoning</vt:lpstr>
      <vt:lpstr>Deliverables – Chapter 72, Article II Zoning</vt:lpstr>
      <vt:lpstr>Deliverables – Chapter 72, Article III Land Development Regulations</vt:lpstr>
      <vt:lpstr>Deliverables – Chapter 72, Article III Land Development Regulations</vt:lpstr>
      <vt:lpstr>Deliverables – Chapter 72, Article III Land Development Regulations</vt:lpstr>
      <vt:lpstr>Deliverables – Chapter 72, Article III Land Development Regulations</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Deliverables – LID Guidance Manual</vt:lpstr>
      <vt:lpstr>Next Steps</vt:lpstr>
      <vt:lpstr>Next steps</vt:lpstr>
    </vt:vector>
  </TitlesOfParts>
  <Company>County of Volusia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Ginger Adair</cp:lastModifiedBy>
  <cp:revision>589</cp:revision>
  <cp:lastPrinted>2023-01-09T21:29:59Z</cp:lastPrinted>
  <dcterms:created xsi:type="dcterms:W3CDTF">2022-02-01T22:43:02Z</dcterms:created>
  <dcterms:modified xsi:type="dcterms:W3CDTF">2024-08-26T14:02:12Z</dcterms:modified>
</cp:coreProperties>
</file>